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7" r:id="rId3"/>
    <p:sldId id="259" r:id="rId4"/>
    <p:sldId id="260" r:id="rId5"/>
    <p:sldId id="261" r:id="rId6"/>
    <p:sldId id="262" r:id="rId7"/>
    <p:sldId id="281" r:id="rId8"/>
    <p:sldId id="282" r:id="rId9"/>
    <p:sldId id="283" r:id="rId10"/>
    <p:sldId id="284" r:id="rId11"/>
    <p:sldId id="303" r:id="rId12"/>
    <p:sldId id="286" r:id="rId13"/>
    <p:sldId id="288" r:id="rId14"/>
    <p:sldId id="290" r:id="rId15"/>
    <p:sldId id="292" r:id="rId16"/>
    <p:sldId id="294" r:id="rId17"/>
    <p:sldId id="296" r:id="rId18"/>
    <p:sldId id="298" r:id="rId19"/>
    <p:sldId id="301" r:id="rId20"/>
    <p:sldId id="300" r:id="rId21"/>
    <p:sldId id="302" r:id="rId22"/>
    <p:sldId id="278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  <a:srgbClr val="99FF99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81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0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09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19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663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54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61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43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77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99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1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22419-D1C5-4E1E-9D0C-85AE180312A5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13E00-8734-474C-B957-321D8720D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81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hyperlink" Target="http://www.google.co.uk/url?sa=i&amp;rct=j&amp;q=&amp;esrc=s&amp;source=images&amp;cd=&amp;cad=rja&amp;uact=8&amp;ved=0ahUKEwiCttvp-LzUAhUHAcAKHSISAjsQjRwIBw&amp;url=http://www.woodlands.staffs.sch.uk/&amp;psig=AFQjCNFhz_a7YinN3qiR2GyGeAQWsJvTlA&amp;ust=149751621596595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9452" y="1043216"/>
            <a:ext cx="66450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Wow Assembly:</a:t>
            </a:r>
          </a:p>
          <a:p>
            <a:r>
              <a:rPr lang="en-GB" sz="4800" dirty="0">
                <a:latin typeface="Comic Sans MS" panose="030F0702030302020204" pitchFamily="66" charset="0"/>
              </a:rPr>
              <a:t>Friday 14</a:t>
            </a:r>
            <a:r>
              <a:rPr lang="en-GB" sz="4800" baseline="30000" dirty="0">
                <a:latin typeface="Comic Sans MS" panose="030F0702030302020204" pitchFamily="66" charset="0"/>
              </a:rPr>
              <a:t>th</a:t>
            </a:r>
            <a:r>
              <a:rPr lang="en-GB" sz="4800" dirty="0">
                <a:latin typeface="Comic Sans MS" panose="030F0702030302020204" pitchFamily="66" charset="0"/>
              </a:rPr>
              <a:t> January</a:t>
            </a:r>
          </a:p>
          <a:p>
            <a:endParaRPr lang="en-GB" sz="6600" dirty="0">
              <a:latin typeface="Comic Sans MS" panose="030F0702030302020204" pitchFamily="66" charset="0"/>
            </a:endParaRPr>
          </a:p>
        </p:txBody>
      </p:sp>
      <p:pic>
        <p:nvPicPr>
          <p:cNvPr id="4" name="Picture 6" descr="Image result for the woodlands community primary school 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811" y="3212789"/>
            <a:ext cx="2686390" cy="25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145" y="4304374"/>
            <a:ext cx="1657350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484" y="4304375"/>
            <a:ext cx="165735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87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764" y="824196"/>
            <a:ext cx="974450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Elm</a:t>
            </a:r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6600" dirty="0">
                <a:solidFill>
                  <a:srgbClr val="FF0066"/>
                </a:solidFill>
                <a:latin typeface="Comic Sans MS" panose="030F0702030302020204" pitchFamily="66" charset="0"/>
              </a:rPr>
              <a:t>Margot</a:t>
            </a:r>
          </a:p>
          <a:p>
            <a:pPr algn="ctr"/>
            <a:endParaRPr lang="en-GB" sz="3200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For an outstanding piece of poetry. Margot could use her adjectives, nouns, verbs and even adverbs to create a beautiful poem about a butterfly. </a:t>
            </a:r>
          </a:p>
          <a:p>
            <a:pPr algn="ctr"/>
            <a:r>
              <a:rPr lang="en-GB" sz="2400" i="1" dirty="0">
                <a:solidFill>
                  <a:srgbClr val="0070C0"/>
                </a:solidFill>
                <a:latin typeface="Comic Sans MS" panose="030F0702030302020204" pitchFamily="66" charset="0"/>
              </a:rPr>
              <a:t>‘Pink Butterflies danced happily’ 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Wow, I am confident you could be a poet!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Mr Grice                                    14.01.2022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245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AB6A60-DAAD-48A4-BC86-589D7E4046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pic>
        <p:nvPicPr>
          <p:cNvPr id="2" name="6B22877F">
            <a:hlinkClick r:id="" action="ppaction://media"/>
            <a:extLst>
              <a:ext uri="{FF2B5EF4-FFF2-40B4-BE49-F238E27FC236}">
                <a16:creationId xmlns:a16="http://schemas.microsoft.com/office/drawing/2014/main" id="{50448BB1-0C29-446F-8B38-E0817E9F9F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2198" y="1570727"/>
            <a:ext cx="4002846" cy="37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6337" y="1029894"/>
            <a:ext cx="974450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Birch</a:t>
            </a:r>
          </a:p>
          <a:p>
            <a:pPr algn="ctr"/>
            <a:r>
              <a:rPr lang="en-GB" sz="4400" dirty="0">
                <a:latin typeface="Comic Sans MS" panose="030F0702030302020204" pitchFamily="66" charset="0"/>
              </a:rPr>
              <a:t>Poppy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For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A fantastic effort to improve her written presentation. Well done Pops!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Miss Hewitt                                  14.01.22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412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764" y="1011236"/>
            <a:ext cx="974450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Pine</a:t>
            </a:r>
          </a:p>
          <a:p>
            <a:pPr algn="ctr"/>
            <a:r>
              <a:rPr lang="en-GB" sz="6600" dirty="0">
                <a:solidFill>
                  <a:srgbClr val="FF0066"/>
                </a:solidFill>
                <a:latin typeface="Comic Sans MS" panose="030F0702030302020204" pitchFamily="66" charset="0"/>
              </a:rPr>
              <a:t>Daniel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For an amazing Internet Safety poster in Computing. Daniel knew how to stay safe online and could create an excellent information poster to share with his friends.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Mrs Goodman                          14.01.2022</a:t>
            </a:r>
            <a:endParaRPr lang="en-GB" sz="2400" dirty="0">
              <a:solidFill>
                <a:srgbClr val="0070C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31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764" y="1011236"/>
            <a:ext cx="974450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Maple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David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For working independently to match descriptions of artefacts with the photographs.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Miss Dawson                                  14.01.2022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764" y="1011236"/>
            <a:ext cx="974450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Willow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Angel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For persevering in Maths. You were able to use the resources in the classroom to help you continue working on the challenges you were set. I am really proud of you..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0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Miss Fisher                                    14.01.22</a:t>
            </a:r>
          </a:p>
          <a:p>
            <a:pPr algn="ctr"/>
            <a:endParaRPr lang="en-GB" sz="20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081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764" y="1050993"/>
            <a:ext cx="974450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Spruce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Jacob K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For </a:t>
            </a:r>
          </a:p>
          <a:p>
            <a:r>
              <a:rPr lang="en-GB" sz="2400" dirty="0">
                <a:solidFill>
                  <a:srgbClr val="0070C0"/>
                </a:solidFill>
                <a:latin typeface="XCCW Joined 33a" panose="03050602040000000000" pitchFamily="66" charset="0"/>
              </a:rPr>
              <a:t>Showing brilliant behaviours for learning. Jacob has rose to the challenges set, and strived to succeed even when tasks are tricky. Well Done Jacob!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Mr Draper                                            14.01.21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817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764" y="1011236"/>
            <a:ext cx="974450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Chestnut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800" b="1" dirty="0">
                <a:solidFill>
                  <a:srgbClr val="CC0099"/>
                </a:solidFill>
                <a:latin typeface="Lucida Handwriting" panose="03010101010101010101" pitchFamily="66" charset="0"/>
              </a:rPr>
              <a:t>Amelia B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For working hard at improving her year 6 spellings over the last two weeks. She has recognised that repeat practise of these </a:t>
            </a:r>
            <a:r>
              <a:rPr lang="en-GB" sz="2400" b="1">
                <a:solidFill>
                  <a:srgbClr val="0070C0"/>
                </a:solidFill>
                <a:latin typeface="Lucida Handwriting" panose="03010101010101010101" pitchFamily="66" charset="0"/>
              </a:rPr>
              <a:t>spellings has </a:t>
            </a:r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helped her retain them and continue to spell them correctly. 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Well done!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Mr Tennuci                                   14.1.22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654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764" y="1011236"/>
            <a:ext cx="974450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Aspen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6600" b="1" dirty="0">
                <a:solidFill>
                  <a:srgbClr val="CC0099"/>
                </a:solidFill>
                <a:latin typeface="Lucida Handwriting" panose="03010101010101010101" pitchFamily="66" charset="0"/>
              </a:rPr>
              <a:t>Eva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For creating a wonderful 3D model of the solar system at home (it even has moving parts). 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A great way to show your passion for learning, well done.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Mrs Read &amp; Mrs Cox				10.01.22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347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17D96C-10E3-4E80-9B8D-BFE434FDD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8C6254-5A95-4512-A74F-693C9402A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135" y="797758"/>
            <a:ext cx="7053730" cy="52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3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0937" y="1248982"/>
            <a:ext cx="8311487" cy="358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4000" u="sng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Phrase of the Week</a:t>
            </a:r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15000"/>
              </a:lnSpc>
            </a:pPr>
            <a:r>
              <a:rPr lang="en-GB" sz="4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harder you work for something, the greater you will feel when you achieve it.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40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047164" y="1132764"/>
            <a:ext cx="8270543" cy="3664723"/>
          </a:xfrm>
          <a:prstGeom prst="wedgeRoundRectCallout">
            <a:avLst>
              <a:gd name="adj1" fmla="val -41281"/>
              <a:gd name="adj2" fmla="val 70330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620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764" y="1011236"/>
            <a:ext cx="974450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Redwood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6000" dirty="0">
                <a:solidFill>
                  <a:srgbClr val="FF0066"/>
                </a:solidFill>
                <a:latin typeface="Comic Sans MS" panose="030F0702030302020204" pitchFamily="66" charset="0"/>
              </a:rPr>
              <a:t>Joe W.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For fantastic scientific investigation skills and showing passion in his learning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Miss Shipley                                   14.01.2022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413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G_2209">
            <a:hlinkClick r:id="" action="ppaction://media"/>
            <a:extLst>
              <a:ext uri="{FF2B5EF4-FFF2-40B4-BE49-F238E27FC236}">
                <a16:creationId xmlns:a16="http://schemas.microsoft.com/office/drawing/2014/main" id="{57FFCE8F-EBD6-4499-9907-618CA3AA7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166" y="695739"/>
            <a:ext cx="10324476" cy="55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1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0937" y="1248982"/>
            <a:ext cx="831148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4000" u="sng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Next Week’s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4000" u="sng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Phrase of the Week</a:t>
            </a:r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GB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Believe you can and you’re halfway there.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047164" y="1132764"/>
            <a:ext cx="8270543" cy="3664723"/>
          </a:xfrm>
          <a:prstGeom prst="wedgeRoundRectCallout">
            <a:avLst>
              <a:gd name="adj1" fmla="val -41281"/>
              <a:gd name="adj2" fmla="val 70330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995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9452" y="811203"/>
            <a:ext cx="65130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00B050"/>
                </a:solidFill>
                <a:latin typeface="Comic Sans MS" panose="030F0702030302020204" pitchFamily="66" charset="0"/>
              </a:rPr>
              <a:t>Green Cards!</a:t>
            </a:r>
          </a:p>
          <a:p>
            <a:endParaRPr lang="en-GB" sz="6600" dirty="0">
              <a:latin typeface="Comic Sans MS" panose="030F0702030302020204" pitchFamily="66" charset="0"/>
            </a:endParaRPr>
          </a:p>
        </p:txBody>
      </p:sp>
      <p:sp>
        <p:nvSpPr>
          <p:cNvPr id="4" name="Vertical Scroll 3"/>
          <p:cNvSpPr/>
          <p:nvPr/>
        </p:nvSpPr>
        <p:spPr>
          <a:xfrm rot="10800000">
            <a:off x="1241946" y="2015313"/>
            <a:ext cx="9703558" cy="3744042"/>
          </a:xfrm>
          <a:prstGeom prst="verticalScroll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687A0-2F8D-45A1-B76A-F7631F5AFB31}"/>
              </a:ext>
            </a:extLst>
          </p:cNvPr>
          <p:cNvSpPr txBox="1"/>
          <p:nvPr/>
        </p:nvSpPr>
        <p:spPr>
          <a:xfrm>
            <a:off x="1914525" y="2314575"/>
            <a:ext cx="8115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Ash – Mia</a:t>
            </a:r>
          </a:p>
          <a:p>
            <a:r>
              <a:rPr lang="en-GB" sz="2400" dirty="0"/>
              <a:t>Ash – Teddy</a:t>
            </a:r>
          </a:p>
          <a:p>
            <a:r>
              <a:rPr lang="en-GB" sz="2400" dirty="0"/>
              <a:t>Dylan – Aspen</a:t>
            </a:r>
          </a:p>
          <a:p>
            <a:r>
              <a:rPr lang="en-GB" sz="2400" dirty="0"/>
              <a:t>Lilly Ct – Aspen</a:t>
            </a:r>
          </a:p>
          <a:p>
            <a:r>
              <a:rPr lang="en-GB" sz="2400" dirty="0"/>
              <a:t>Jay – Redwood</a:t>
            </a:r>
          </a:p>
          <a:p>
            <a:r>
              <a:rPr lang="en-GB" sz="2400" dirty="0"/>
              <a:t>Riley WP – Willow</a:t>
            </a:r>
          </a:p>
          <a:p>
            <a:r>
              <a:rPr lang="en-GB" sz="2400" dirty="0"/>
              <a:t>Ava- Spruce</a:t>
            </a:r>
          </a:p>
          <a:p>
            <a:r>
              <a:rPr lang="en-GB" sz="2400" dirty="0" err="1"/>
              <a:t>Ezmai</a:t>
            </a:r>
            <a:r>
              <a:rPr lang="en-GB" sz="2400" dirty="0"/>
              <a:t>- Spruce</a:t>
            </a:r>
          </a:p>
          <a:p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998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915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251" y="886789"/>
            <a:ext cx="10711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B0F0"/>
                </a:solidFill>
                <a:latin typeface="Comic Sans MS" panose="030F0702030302020204" pitchFamily="66" charset="0"/>
              </a:rPr>
              <a:t>Scientists of the Week!</a:t>
            </a:r>
          </a:p>
          <a:p>
            <a:endParaRPr lang="en-GB" sz="6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9968" y="1644086"/>
            <a:ext cx="3928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Oak –Fletcher</a:t>
            </a:r>
          </a:p>
          <a:p>
            <a:r>
              <a:rPr lang="en-GB" sz="4000" dirty="0">
                <a:latin typeface="Comic Sans MS" panose="030F0702030302020204" pitchFamily="66" charset="0"/>
              </a:rPr>
              <a:t>Ash – Noah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3189" y="3495368"/>
            <a:ext cx="334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7465" y="1644086"/>
            <a:ext cx="48323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Birch –  </a:t>
            </a:r>
            <a:endParaRPr lang="en-GB" sz="4000" dirty="0">
              <a:solidFill>
                <a:srgbClr val="CC0099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Pine – Vinny</a:t>
            </a:r>
          </a:p>
          <a:p>
            <a:pPr lvl="0"/>
            <a:r>
              <a:rPr lang="en-GB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Elm –  Edward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7465" y="3656596"/>
            <a:ext cx="5120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Redwood – Ruby </a:t>
            </a:r>
            <a:endParaRPr lang="en-GB" sz="4000" dirty="0">
              <a:solidFill>
                <a:srgbClr val="CC0099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Chestnut – Ray </a:t>
            </a:r>
          </a:p>
          <a:p>
            <a:pPr lvl="0"/>
            <a:r>
              <a:rPr lang="en-GB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Aspen- </a:t>
            </a:r>
            <a:r>
              <a:rPr lang="en-GB" sz="40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Annalia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9967" y="3097055"/>
            <a:ext cx="48244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Willow – Isabella  </a:t>
            </a:r>
            <a:endParaRPr lang="en-GB" sz="4000" dirty="0">
              <a:solidFill>
                <a:srgbClr val="CC0099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Spruce – Kara</a:t>
            </a:r>
          </a:p>
          <a:p>
            <a:pPr lvl="0"/>
            <a:r>
              <a:rPr lang="en-GB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Maple – Oliver </a:t>
            </a:r>
          </a:p>
        </p:txBody>
      </p:sp>
    </p:spTree>
    <p:extLst>
      <p:ext uri="{BB962C8B-B14F-4D97-AF65-F5344CB8AC3E}">
        <p14:creationId xmlns:p14="http://schemas.microsoft.com/office/powerpoint/2010/main" val="1648333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915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4042" y="946484"/>
            <a:ext cx="6513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u="sng" dirty="0">
                <a:solidFill>
                  <a:srgbClr val="FF0066"/>
                </a:solidFill>
                <a:latin typeface="Comic Sans MS" panose="030F0702030302020204" pitchFamily="66" charset="0"/>
              </a:rPr>
              <a:t>Weekly Team Points!</a:t>
            </a:r>
          </a:p>
          <a:p>
            <a:pPr algn="ctr"/>
            <a:endParaRPr lang="en-GB" sz="3200" i="1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510552"/>
              </p:ext>
            </p:extLst>
          </p:nvPr>
        </p:nvGraphicFramePr>
        <p:xfrm>
          <a:off x="1465178" y="2497564"/>
          <a:ext cx="9261644" cy="246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5411">
                  <a:extLst>
                    <a:ext uri="{9D8B030D-6E8A-4147-A177-3AD203B41FA5}">
                      <a16:colId xmlns:a16="http://schemas.microsoft.com/office/drawing/2014/main" val="3299981363"/>
                    </a:ext>
                  </a:extLst>
                </a:gridCol>
                <a:gridCol w="2315411">
                  <a:extLst>
                    <a:ext uri="{9D8B030D-6E8A-4147-A177-3AD203B41FA5}">
                      <a16:colId xmlns:a16="http://schemas.microsoft.com/office/drawing/2014/main" val="3451166365"/>
                    </a:ext>
                  </a:extLst>
                </a:gridCol>
                <a:gridCol w="2315411">
                  <a:extLst>
                    <a:ext uri="{9D8B030D-6E8A-4147-A177-3AD203B41FA5}">
                      <a16:colId xmlns:a16="http://schemas.microsoft.com/office/drawing/2014/main" val="479396576"/>
                    </a:ext>
                  </a:extLst>
                </a:gridCol>
                <a:gridCol w="2315411">
                  <a:extLst>
                    <a:ext uri="{9D8B030D-6E8A-4147-A177-3AD203B41FA5}">
                      <a16:colId xmlns:a16="http://schemas.microsoft.com/office/drawing/2014/main" val="200857127"/>
                    </a:ext>
                  </a:extLst>
                </a:gridCol>
              </a:tblGrid>
              <a:tr h="1232176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Ethelfleda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Grazier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Offa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705136"/>
                  </a:ext>
                </a:extLst>
              </a:tr>
              <a:tr h="123217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340</a:t>
                      </a:r>
                      <a:endParaRPr lang="en-GB" sz="28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769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114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764" y="1011236"/>
            <a:ext cx="974450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Oak</a:t>
            </a:r>
          </a:p>
          <a:p>
            <a:pPr algn="ctr"/>
            <a:r>
              <a:rPr lang="en-GB" sz="6600" dirty="0">
                <a:solidFill>
                  <a:srgbClr val="CC0099"/>
                </a:solidFill>
                <a:latin typeface="Comic Sans MS" panose="030F0702030302020204" pitchFamily="66" charset="0"/>
              </a:rPr>
              <a:t>Jenson</a:t>
            </a:r>
          </a:p>
          <a:p>
            <a:pPr algn="ctr"/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For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Writing a caption for a picture  from Hansel 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and Gretel.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Mrs Laffan                                      14.01.22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74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4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764" y="824196"/>
            <a:ext cx="9744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u="sng" dirty="0">
                <a:latin typeface="Comic Sans MS" panose="030F0702030302020204" pitchFamily="66" charset="0"/>
              </a:rPr>
              <a:t>Oak Wow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741" y="797142"/>
            <a:ext cx="805928" cy="847614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873457" cy="8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C43EE-D445-4626-AD45-BF70BEA7C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190" y="1655193"/>
            <a:ext cx="3171649" cy="42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1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6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764" y="1011236"/>
            <a:ext cx="974450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Ash</a:t>
            </a:r>
          </a:p>
          <a:p>
            <a:pPr algn="ctr"/>
            <a:r>
              <a:rPr lang="en-GB" sz="6600" dirty="0">
                <a:solidFill>
                  <a:srgbClr val="CC0099"/>
                </a:solidFill>
                <a:latin typeface="Comic Sans MS" panose="030F0702030302020204" pitchFamily="66" charset="0"/>
              </a:rPr>
              <a:t>Ronnie </a:t>
            </a:r>
          </a:p>
          <a:p>
            <a:pPr algn="ctr"/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For super collaging of his chocolate room inspired by Charlie and the Chocolate Factory.</a:t>
            </a: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endParaRPr lang="en-GB" sz="24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4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Miss Bailey and Mrs Salt                                    12.01.22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84" y="824196"/>
            <a:ext cx="1657350" cy="1743075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1758342" cy="16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33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21" b="1053"/>
          <a:stretch/>
        </p:blipFill>
        <p:spPr>
          <a:xfrm rot="16200000">
            <a:off x="2669154" y="-2664844"/>
            <a:ext cx="6853690" cy="1219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3747" y="824196"/>
            <a:ext cx="9744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u="sng" dirty="0">
                <a:latin typeface="Comic Sans MS" panose="030F0702030302020204" pitchFamily="66" charset="0"/>
              </a:rPr>
              <a:t>Ash Wow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741" y="797142"/>
            <a:ext cx="805928" cy="847614"/>
          </a:xfrm>
          <a:prstGeom prst="rect">
            <a:avLst/>
          </a:prstGeom>
        </p:spPr>
      </p:pic>
      <p:pic>
        <p:nvPicPr>
          <p:cNvPr id="5" name="Picture 6" descr="Image result for the woodlands community primary school 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824196"/>
            <a:ext cx="873457" cy="8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46C5B7-62B1-4BEF-BCFC-9E927C8D31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t="11623" r="7778" b="5833"/>
          <a:stretch/>
        </p:blipFill>
        <p:spPr>
          <a:xfrm>
            <a:off x="2855720" y="1682247"/>
            <a:ext cx="6480555" cy="460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68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1087</TotalTime>
  <Words>467</Words>
  <Application>Microsoft Office PowerPoint</Application>
  <PresentationFormat>Widescreen</PresentationFormat>
  <Paragraphs>130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Lucida Handwriting</vt:lpstr>
      <vt:lpstr>Times New Roman</vt:lpstr>
      <vt:lpstr>XCCW Joined 33a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Woodlands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Maiden</dc:creator>
  <cp:lastModifiedBy>Joshua Grice</cp:lastModifiedBy>
  <cp:revision>201</cp:revision>
  <cp:lastPrinted>2022-01-13T17:41:47Z</cp:lastPrinted>
  <dcterms:created xsi:type="dcterms:W3CDTF">2020-05-30T07:30:34Z</dcterms:created>
  <dcterms:modified xsi:type="dcterms:W3CDTF">2022-01-14T10:08:17Z</dcterms:modified>
</cp:coreProperties>
</file>