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8" r:id="rId6"/>
    <p:sldId id="274" r:id="rId7"/>
    <p:sldId id="295" r:id="rId8"/>
    <p:sldId id="296" r:id="rId9"/>
    <p:sldId id="290" r:id="rId10"/>
    <p:sldId id="291" r:id="rId11"/>
    <p:sldId id="292" r:id="rId12"/>
    <p:sldId id="278" r:id="rId13"/>
    <p:sldId id="279" r:id="rId14"/>
    <p:sldId id="280" r:id="rId15"/>
    <p:sldId id="287" r:id="rId16"/>
    <p:sldId id="261" r:id="rId17"/>
    <p:sldId id="275" r:id="rId18"/>
    <p:sldId id="282" r:id="rId19"/>
    <p:sldId id="270" r:id="rId20"/>
    <p:sldId id="294" r:id="rId21"/>
    <p:sldId id="289" r:id="rId22"/>
    <p:sldId id="264" r:id="rId2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84" d="100"/>
          <a:sy n="84" d="100"/>
        </p:scale>
        <p:origin x="216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6/30/2025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6/30/2025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latin typeface="+mj-lt"/>
              </a:rPr>
              <a:t>September</a:t>
            </a:r>
          </a:p>
          <a:p>
            <a:r>
              <a:rPr lang="en-US" sz="1800" dirty="0">
                <a:latin typeface="+mj-lt"/>
              </a:rPr>
              <a:t>2025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Welcome </a:t>
            </a:r>
            <a:br>
              <a:rPr lang="en-US" dirty="0"/>
            </a:br>
            <a:r>
              <a:rPr lang="en-US" dirty="0"/>
              <a:t>to Chestnut!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+mj-lt"/>
              </a:rPr>
              <a:t>Mr Tennuci</a:t>
            </a:r>
            <a:endParaRPr lang="ru-RU" sz="4400" dirty="0">
              <a:latin typeface="+mj-lt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7" r="6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Break time!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>
                <a:solidFill>
                  <a:srgbClr val="080808"/>
                </a:solidFill>
              </a:rPr>
              <a:t>Our KS2 playground includes the </a:t>
            </a:r>
            <a:r>
              <a:rPr lang="en-US" sz="2000" dirty="0" err="1">
                <a:solidFill>
                  <a:srgbClr val="080808"/>
                </a:solidFill>
              </a:rPr>
              <a:t>tyre</a:t>
            </a:r>
            <a:r>
              <a:rPr lang="en-US" sz="2000" dirty="0">
                <a:solidFill>
                  <a:srgbClr val="080808"/>
                </a:solidFill>
              </a:rPr>
              <a:t> park!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11" y="793217"/>
            <a:ext cx="8835189" cy="6064783"/>
          </a:xfrm>
        </p:spPr>
      </p:pic>
    </p:spTree>
    <p:extLst>
      <p:ext uri="{BB962C8B-B14F-4D97-AF65-F5344CB8AC3E}">
        <p14:creationId xmlns:p14="http://schemas.microsoft.com/office/powerpoint/2010/main" val="128831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Break time!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>
                <a:solidFill>
                  <a:srgbClr val="080808"/>
                </a:solidFill>
              </a:rPr>
              <a:t>Our KS2 playground includes the MUGA!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779" y="771359"/>
            <a:ext cx="8847221" cy="6064783"/>
          </a:xfrm>
        </p:spPr>
      </p:pic>
    </p:spTree>
    <p:extLst>
      <p:ext uri="{BB962C8B-B14F-4D97-AF65-F5344CB8AC3E}">
        <p14:creationId xmlns:p14="http://schemas.microsoft.com/office/powerpoint/2010/main" val="89657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0" y="2913018"/>
            <a:ext cx="4501467" cy="3605348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2800" noProof="0" dirty="0">
                <a:solidFill>
                  <a:schemeClr val="bg1"/>
                </a:solidFill>
              </a:rPr>
              <a:t>Please bring a HEALTHY snack for break times such as a piece of fruit or a health bar.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Chocolate and sweets are not aloud as snacks at break times.</a:t>
            </a:r>
            <a:endParaRPr lang="en-US" sz="2800" noProof="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12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 time!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42267">
            <a:off x="5094401" y="2005798"/>
            <a:ext cx="6292886" cy="418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59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Timetable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>
                <a:latin typeface="+mj-lt"/>
              </a:rPr>
              <a:t>Our timetable will look like this! We have Guided Reading, English and Math every morning and our other subjects in the afternoons.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725" y="484529"/>
            <a:ext cx="7035144" cy="416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Houses: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>
                <a:solidFill>
                  <a:srgbClr val="080808"/>
                </a:solidFill>
              </a:rPr>
              <a:t>Which house are you in?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Uniform: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Grey skirts and pinafores are also part of the school uniform.  You can wear red jumpers and cardigans without the school logo.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0CDE5-970C-4CC4-BF43-0DA127E73E8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9D0F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901831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 Kit: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>
                <a:solidFill>
                  <a:srgbClr val="080808"/>
                </a:solidFill>
              </a:rPr>
              <a:t>You will find out the days when you have PE on your first day back!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D2250EC-02A6-4925-8D13-C57C9D5563D1}"/>
              </a:ext>
            </a:extLst>
          </p:cNvPr>
          <p:cNvSpPr/>
          <p:nvPr/>
        </p:nvSpPr>
        <p:spPr>
          <a:xfrm>
            <a:off x="355599" y="686264"/>
            <a:ext cx="4157134" cy="108373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6CF940-8508-477D-B0F8-672B58618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048" y="180476"/>
            <a:ext cx="1972734" cy="19727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0650FA-AF4B-425B-82C0-88E6F68A3344}"/>
              </a:ext>
            </a:extLst>
          </p:cNvPr>
          <p:cNvSpPr txBox="1"/>
          <p:nvPr/>
        </p:nvSpPr>
        <p:spPr>
          <a:xfrm>
            <a:off x="457200" y="766465"/>
            <a:ext cx="40555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W.O.L.F. days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E513BE-9ED1-498F-B5E8-BD729551E2FC}"/>
              </a:ext>
            </a:extLst>
          </p:cNvPr>
          <p:cNvSpPr/>
          <p:nvPr/>
        </p:nvSpPr>
        <p:spPr>
          <a:xfrm>
            <a:off x="7035799" y="686264"/>
            <a:ext cx="4157134" cy="108373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A10232-6F50-4C5F-9F10-C3BBA3BBDF26}"/>
              </a:ext>
            </a:extLst>
          </p:cNvPr>
          <p:cNvSpPr txBox="1"/>
          <p:nvPr/>
        </p:nvSpPr>
        <p:spPr>
          <a:xfrm>
            <a:off x="7137400" y="766465"/>
            <a:ext cx="4055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Woodlands Outdoor Learning in the Forest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9E69B5-A567-4926-9AC6-A57B730BD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759" y="4018215"/>
            <a:ext cx="1453943" cy="1971448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06CB49FE-873C-4528-86D8-A10BC66B5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1255" y="2104827"/>
            <a:ext cx="9351434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Children will have at least one whole day of outdoor, woodland learning each half term.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You will be advised of the date for your class the week before.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We ask for </a:t>
            </a:r>
            <a:r>
              <a:rPr kumimoji="0" lang="en-GB" altLang="en-US" sz="1400" b="1" i="0" u="sng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£1 contribution </a:t>
            </a: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on WOLF day to go towards food and resources for the day’s activities.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Your child </a:t>
            </a:r>
            <a:r>
              <a:rPr kumimoji="0" lang="en-GB" altLang="en-US" sz="1400" b="1" i="0" u="sng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MUST</a:t>
            </a: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wear appropriate clothing for the activities and weather conditions.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If not dressed appropriately unfortunately, they will not be able to take part in these exciting days.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400" dirty="0">
              <a:latin typeface="Comic Sans MS" panose="030F0702030302020204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sng" strike="noStrike" cap="none" normalizeH="0" baseline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Appropriate clothing will include: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 water proof coat</a:t>
            </a:r>
            <a:endParaRPr kumimoji="0" lang="en-GB" altLang="en-US" sz="1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Long sleeves and trousers (Children </a:t>
            </a:r>
            <a:r>
              <a:rPr kumimoji="0" lang="en-GB" altLang="en-US" sz="1400" b="1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MUST</a:t>
            </a: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have long sleeves and covered legs when near the campfire)</a:t>
            </a:r>
            <a:endParaRPr kumimoji="0" lang="en-GB" altLang="en-US" sz="1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Outdoor waterproof footwear (Boots, wellies, walking shoes, old trainers etc.)</a:t>
            </a:r>
            <a:endParaRPr kumimoji="0" lang="en-GB" altLang="en-US" sz="1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>
              <a:buFontTx/>
              <a:buChar char="•"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 second pair of shoes for when indoors (school shoes, trainers etc.)</a:t>
            </a:r>
            <a:endParaRPr kumimoji="0" lang="en-GB" altLang="en-US" sz="1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Warm clothing</a:t>
            </a:r>
            <a:endParaRPr kumimoji="0" lang="en-GB" altLang="en-US" sz="12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A plastic bag to put wet boots/clothes in.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Your child should come to school dressed in their outdoor learning clothes and will stay in them all day</a:t>
            </a:r>
            <a:r>
              <a:rPr kumimoji="0" lang="en-GB" altLang="en-US" sz="14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GB" altLang="en-US" sz="12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6A473121-838E-4937-9703-6CA101F54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950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46414" y="237955"/>
            <a:ext cx="3890555" cy="1091949"/>
          </a:xfrm>
        </p:spPr>
        <p:txBody>
          <a:bodyPr>
            <a:normAutofit fontScale="90000"/>
          </a:bodyPr>
          <a:lstStyle/>
          <a:p>
            <a:r>
              <a:rPr lang="en-US" sz="3600" u="sng" dirty="0"/>
              <a:t>Every day</a:t>
            </a:r>
            <a:r>
              <a:rPr lang="en-US" sz="3600" dirty="0"/>
              <a:t>, please bring</a:t>
            </a:r>
            <a:r>
              <a:rPr lang="en-US" dirty="0"/>
              <a:t>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49541" y="1435564"/>
            <a:ext cx="2905357" cy="325882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 school bag to hold all your belongings </a:t>
            </a: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F427DDD-291F-48B8-9D1E-E387AB675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24" y="4454165"/>
            <a:ext cx="4767485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50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Have a lovely summer and see you soon!</a:t>
            </a:r>
            <a:endParaRPr lang="ru-RU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Mr Tennuci </a:t>
            </a:r>
            <a:r>
              <a:rPr lang="en-US" dirty="0">
                <a:latin typeface="+mj-lt"/>
                <a:sym typeface="Wingdings" panose="05000000000000000000" pitchFamily="2" charset="2"/>
              </a:rPr>
              <a:t></a:t>
            </a:r>
            <a:endParaRPr lang="ru-RU" dirty="0">
              <a:latin typeface="+mj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5207781" cy="5259842"/>
          </a:xfrm>
        </p:spPr>
      </p:sp>
      <p:pic>
        <p:nvPicPr>
          <p:cNvPr id="6" name="IMG_103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9756" y="1058504"/>
            <a:ext cx="2945068" cy="523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Teacher Profile: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442380"/>
            <a:ext cx="1845045" cy="478241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+mj-lt"/>
              </a:rPr>
              <a:t>Mr Tennuci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35" y="2920621"/>
            <a:ext cx="5705026" cy="3323246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500" b="1" u="sng" dirty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3" y="6471263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rgbClr val="080808"/>
                </a:solidFill>
              </a:rPr>
              <a:t>I look forward to reading your ‘All About Me’ profiles soon!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5535" y="2950658"/>
            <a:ext cx="570502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080808"/>
                </a:solidFill>
                <a:latin typeface="+mj-lt"/>
              </a:rPr>
              <a:t>Welcome to Chestnut!</a:t>
            </a:r>
          </a:p>
          <a:p>
            <a:pPr algn="ctr"/>
            <a:endParaRPr lang="en-GB" sz="1600" b="1" i="1" u="sng" dirty="0"/>
          </a:p>
          <a:p>
            <a:pPr algn="ctr"/>
            <a:r>
              <a:rPr lang="en-GB" sz="1600" i="1" dirty="0">
                <a:solidFill>
                  <a:srgbClr val="080808"/>
                </a:solidFill>
              </a:rPr>
              <a:t>I’m really looking forward to teaching you next year.</a:t>
            </a:r>
          </a:p>
          <a:p>
            <a:pPr algn="ctr"/>
            <a:endParaRPr lang="en-GB" sz="1600" i="1" dirty="0">
              <a:solidFill>
                <a:srgbClr val="080808"/>
              </a:solidFill>
            </a:endParaRPr>
          </a:p>
          <a:p>
            <a:pPr algn="ctr"/>
            <a:r>
              <a:rPr lang="en-GB" sz="1600" b="1" i="1" u="sng" dirty="0">
                <a:solidFill>
                  <a:srgbClr val="080808"/>
                </a:solidFill>
              </a:rPr>
              <a:t>Facts about me</a:t>
            </a:r>
          </a:p>
          <a:p>
            <a:pPr algn="ctr"/>
            <a:r>
              <a:rPr lang="en-GB" sz="1600" i="1" dirty="0">
                <a:solidFill>
                  <a:srgbClr val="080808"/>
                </a:solidFill>
              </a:rPr>
              <a:t>I am remaining in Year 6 next year.</a:t>
            </a:r>
          </a:p>
          <a:p>
            <a:pPr algn="ctr"/>
            <a:r>
              <a:rPr lang="en-GB" sz="1600" i="1" dirty="0">
                <a:solidFill>
                  <a:srgbClr val="080808"/>
                </a:solidFill>
              </a:rPr>
              <a:t>I originally come from the south of England.</a:t>
            </a:r>
          </a:p>
          <a:p>
            <a:pPr algn="ctr"/>
            <a:r>
              <a:rPr lang="en-GB" sz="1600" i="1" dirty="0">
                <a:solidFill>
                  <a:srgbClr val="080808"/>
                </a:solidFill>
              </a:rPr>
              <a:t>I love movies from the 1980s (it wasn’t that long ago!) and anything to do with Star Wars and Marvel superheroes.</a:t>
            </a:r>
          </a:p>
          <a:p>
            <a:pPr algn="ctr"/>
            <a:r>
              <a:rPr lang="en-GB" sz="1600" i="1" dirty="0">
                <a:solidFill>
                  <a:srgbClr val="080808"/>
                </a:solidFill>
              </a:rPr>
              <a:t>When I’m not in school, I’m usually entertaining my own three children. I also play in a band, playing either the guitar or bass guitar. Recently, I’ve started coaching football with my eldest daughter’s team.</a:t>
            </a:r>
          </a:p>
          <a:p>
            <a:pPr algn="ctr"/>
            <a:endParaRPr lang="en-US" sz="16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</p:txBody>
      </p:sp>
      <p:pic>
        <p:nvPicPr>
          <p:cNvPr id="12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9" b="57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5503293-AF05-4D47-B5BE-25B1773D3A23}"/>
              </a:ext>
            </a:extLst>
          </p:cNvPr>
          <p:cNvSpPr/>
          <p:nvPr/>
        </p:nvSpPr>
        <p:spPr>
          <a:xfrm>
            <a:off x="6107673" y="1211580"/>
            <a:ext cx="514350" cy="1245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F9B68D-3872-4D57-B8A8-E0755987F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461" y="414034"/>
            <a:ext cx="9780587" cy="618946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latin typeface="+mj-lt"/>
              </a:rPr>
              <a:t>School Map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rgbClr val="080808"/>
                </a:solidFill>
              </a:rPr>
              <a:t>Here is the map of our school site: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8C5088-0130-4D22-8578-C27A411715B3}"/>
              </a:ext>
            </a:extLst>
          </p:cNvPr>
          <p:cNvSpPr/>
          <p:nvPr/>
        </p:nvSpPr>
        <p:spPr>
          <a:xfrm>
            <a:off x="5463540" y="1211580"/>
            <a:ext cx="514350" cy="1245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92BD05-51C0-4FF1-A245-7306D3FA296C}"/>
              </a:ext>
            </a:extLst>
          </p:cNvPr>
          <p:cNvSpPr txBox="1"/>
          <p:nvPr/>
        </p:nvSpPr>
        <p:spPr>
          <a:xfrm>
            <a:off x="5406390" y="1357461"/>
            <a:ext cx="628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Elm</a:t>
            </a:r>
          </a:p>
          <a:p>
            <a:endParaRPr lang="en-GB" sz="800" b="1" dirty="0">
              <a:solidFill>
                <a:srgbClr val="080808"/>
              </a:solidFill>
              <a:latin typeface="+mj-lt"/>
            </a:endParaRPr>
          </a:p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Year 4</a:t>
            </a:r>
          </a:p>
          <a:p>
            <a:endParaRPr lang="en-GB" sz="800" dirty="0">
              <a:solidFill>
                <a:srgbClr val="080808"/>
              </a:solidFill>
              <a:latin typeface="+mj-lt"/>
            </a:endParaRPr>
          </a:p>
          <a:p>
            <a:r>
              <a:rPr lang="en-GB" sz="800" dirty="0">
                <a:solidFill>
                  <a:srgbClr val="080808"/>
                </a:solidFill>
                <a:latin typeface="+mj-lt"/>
              </a:rPr>
              <a:t>Mrs Shipley-Smith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F96EC7-1BEB-414C-93CB-79666D0E722E}"/>
              </a:ext>
            </a:extLst>
          </p:cNvPr>
          <p:cNvSpPr/>
          <p:nvPr/>
        </p:nvSpPr>
        <p:spPr>
          <a:xfrm>
            <a:off x="6747150" y="1977390"/>
            <a:ext cx="514350" cy="492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A5F13F-90D7-4162-881C-7346DA6F2A35}"/>
              </a:ext>
            </a:extLst>
          </p:cNvPr>
          <p:cNvSpPr/>
          <p:nvPr/>
        </p:nvSpPr>
        <p:spPr>
          <a:xfrm>
            <a:off x="8414486" y="2211028"/>
            <a:ext cx="638073" cy="4928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87A21C-B89F-419B-8456-5E940BC675E5}"/>
              </a:ext>
            </a:extLst>
          </p:cNvPr>
          <p:cNvSpPr/>
          <p:nvPr/>
        </p:nvSpPr>
        <p:spPr>
          <a:xfrm>
            <a:off x="7742124" y="3785005"/>
            <a:ext cx="761796" cy="868679"/>
          </a:xfrm>
          <a:prstGeom prst="rect">
            <a:avLst/>
          </a:prstGeom>
          <a:solidFill>
            <a:schemeClr val="bg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6F7E73-748F-43E8-8CC8-D870C17B168D}"/>
              </a:ext>
            </a:extLst>
          </p:cNvPr>
          <p:cNvSpPr txBox="1"/>
          <p:nvPr/>
        </p:nvSpPr>
        <p:spPr>
          <a:xfrm>
            <a:off x="7742124" y="3785005"/>
            <a:ext cx="6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Oak </a:t>
            </a:r>
          </a:p>
          <a:p>
            <a:endParaRPr lang="en-GB" sz="800" b="1" dirty="0">
              <a:solidFill>
                <a:srgbClr val="080808"/>
              </a:solidFill>
              <a:latin typeface="+mj-lt"/>
            </a:endParaRPr>
          </a:p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Year 1</a:t>
            </a:r>
          </a:p>
          <a:p>
            <a:endParaRPr lang="en-GB" sz="800" dirty="0">
              <a:solidFill>
                <a:srgbClr val="080808"/>
              </a:solidFill>
              <a:latin typeface="+mj-lt"/>
            </a:endParaRPr>
          </a:p>
          <a:p>
            <a:r>
              <a:rPr lang="en-GB" sz="800" dirty="0">
                <a:solidFill>
                  <a:srgbClr val="080808"/>
                </a:solidFill>
                <a:latin typeface="+mj-lt"/>
              </a:rPr>
              <a:t>Miss Lincoln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CD883D-F4C9-4832-823F-792A4B90AB9D}"/>
              </a:ext>
            </a:extLst>
          </p:cNvPr>
          <p:cNvSpPr/>
          <p:nvPr/>
        </p:nvSpPr>
        <p:spPr>
          <a:xfrm>
            <a:off x="8372478" y="1834514"/>
            <a:ext cx="680081" cy="977266"/>
          </a:xfrm>
          <a:prstGeom prst="rect">
            <a:avLst/>
          </a:prstGeom>
          <a:solidFill>
            <a:schemeClr val="bg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011274-BD97-4C7E-B165-E84205FACA0D}"/>
              </a:ext>
            </a:extLst>
          </p:cNvPr>
          <p:cNvSpPr txBox="1"/>
          <p:nvPr/>
        </p:nvSpPr>
        <p:spPr>
          <a:xfrm>
            <a:off x="8355336" y="1907648"/>
            <a:ext cx="6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Willow </a:t>
            </a:r>
          </a:p>
          <a:p>
            <a:endParaRPr lang="en-GB" sz="800" b="1" dirty="0">
              <a:solidFill>
                <a:srgbClr val="080808"/>
              </a:solidFill>
              <a:latin typeface="+mj-lt"/>
            </a:endParaRPr>
          </a:p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Year 2</a:t>
            </a:r>
          </a:p>
          <a:p>
            <a:endParaRPr lang="en-GB" sz="800" b="1" dirty="0">
              <a:solidFill>
                <a:srgbClr val="080808"/>
              </a:solidFill>
              <a:latin typeface="+mj-lt"/>
            </a:endParaRPr>
          </a:p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Miss Dawson</a:t>
            </a:r>
          </a:p>
          <a:p>
            <a:r>
              <a:rPr lang="en-GB" sz="800" b="1" dirty="0">
                <a:solidFill>
                  <a:srgbClr val="080808"/>
                </a:solidFill>
                <a:latin typeface="+mj-lt"/>
              </a:rPr>
              <a:t>Mrs Salt</a:t>
            </a:r>
          </a:p>
          <a:p>
            <a:endParaRPr lang="en-GB" sz="800" dirty="0">
              <a:solidFill>
                <a:srgbClr val="0808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Chestnut!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b="4553"/>
          <a:stretch>
            <a:fillRect/>
          </a:stretch>
        </p:blipFill>
        <p:spPr/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2306872"/>
            <a:ext cx="3698543" cy="177161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1800" dirty="0">
                <a:solidFill>
                  <a:srgbClr val="080808"/>
                </a:solidFill>
              </a:rPr>
              <a:t>Come into school through the KS2 gate and walk towards the office.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3FCD6704-DF46-4B02-9B8E-C8C4D7DCF035}"/>
              </a:ext>
            </a:extLst>
          </p:cNvPr>
          <p:cNvSpPr/>
          <p:nvPr/>
        </p:nvSpPr>
        <p:spPr>
          <a:xfrm>
            <a:off x="8596957" y="142035"/>
            <a:ext cx="3457272" cy="5005697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66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Yellow </a:t>
            </a:r>
            <a:r>
              <a:rPr lang="en-GB" sz="300" dirty="0">
                <a:solidFill>
                  <a:srgbClr val="08080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GB" sz="32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Gate</a:t>
            </a:r>
            <a:endParaRPr lang="en-GB" sz="300" dirty="0">
              <a:solidFill>
                <a:srgbClr val="08080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i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Registers close 10 minutes after the class gate time</a:t>
            </a:r>
            <a:r>
              <a:rPr lang="en-GB" sz="1000" i="1" dirty="0">
                <a:solidFill>
                  <a:srgbClr val="08080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GB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8:35 Drop off  (straight into class)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80808"/>
                </a:solid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3:15 Leave classes</a:t>
            </a:r>
            <a:r>
              <a:rPr lang="en-GB" sz="20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3:20 Parents Collect</a:t>
            </a:r>
            <a:endParaRPr lang="en-GB" sz="2000" b="1" dirty="0">
              <a:solidFill>
                <a:srgbClr val="080808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000" dirty="0">
              <a:solidFill>
                <a:srgbClr val="08080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DO NOT WAIT AT THE GATES </a:t>
            </a:r>
            <a:endParaRPr lang="en-GB" sz="900" dirty="0">
              <a:solidFill>
                <a:srgbClr val="08080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solidFill>
                <a:srgbClr val="08080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8117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>
          <a:xfrm>
            <a:off x="3314240" y="757205"/>
            <a:ext cx="8877760" cy="6064783"/>
          </a:xfr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05343" y="5812806"/>
            <a:ext cx="2978387" cy="99628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000" dirty="0">
                <a:solidFill>
                  <a:srgbClr val="080808"/>
                </a:solidFill>
              </a:rPr>
              <a:t>You will come into school through this gate.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-360000">
            <a:off x="811827" y="1001053"/>
            <a:ext cx="4065084" cy="86033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Welcome to Chestnut!</a:t>
            </a: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3FCD6704-DF46-4B02-9B8E-C8C4D7DCF035}"/>
              </a:ext>
            </a:extLst>
          </p:cNvPr>
          <p:cNvSpPr/>
          <p:nvPr/>
        </p:nvSpPr>
        <p:spPr>
          <a:xfrm>
            <a:off x="352520" y="2136298"/>
            <a:ext cx="3457272" cy="4620880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rgbClr val="ED7D31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66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KS2 Gate</a:t>
            </a:r>
            <a:endParaRPr lang="en-GB" sz="300" dirty="0">
              <a:solidFill>
                <a:srgbClr val="080808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i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Registers close 10 minutes after the class gate time</a:t>
            </a:r>
            <a:r>
              <a:rPr lang="en-GB" sz="1000" i="1" dirty="0">
                <a:solidFill>
                  <a:srgbClr val="08080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GB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8:35 Drop off  (straight into class)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3:20 Collect</a:t>
            </a:r>
            <a:endParaRPr lang="en-GB" sz="2000" b="1" dirty="0">
              <a:solidFill>
                <a:srgbClr val="080808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000" dirty="0">
              <a:solidFill>
                <a:srgbClr val="08080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b="1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DO NOT WAIT AT THE GATES </a:t>
            </a:r>
            <a:endParaRPr lang="en-GB" sz="900" dirty="0">
              <a:solidFill>
                <a:srgbClr val="08080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solidFill>
                  <a:srgbClr val="080808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solidFill>
                <a:srgbClr val="08080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Chestnut!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>
                <a:solidFill>
                  <a:srgbClr val="080808"/>
                </a:solidFill>
              </a:rPr>
              <a:t>You can leave your bike or scooter here.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4986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Chestnut!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>
                <a:solidFill>
                  <a:srgbClr val="080808"/>
                </a:solidFill>
              </a:rPr>
              <a:t>Follow this path.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0" b="24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971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374308" y="1078058"/>
            <a:ext cx="4345442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Welcome to Chestnut!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>
                <a:solidFill>
                  <a:srgbClr val="080808"/>
                </a:solidFill>
              </a:rPr>
              <a:t>Come into school through this door: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05976" y="246166"/>
            <a:ext cx="8877760" cy="6064783"/>
          </a:xfrm>
        </p:spPr>
      </p:sp>
      <p:pic>
        <p:nvPicPr>
          <p:cNvPr id="7" name="Picture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5494102" y="971323"/>
            <a:ext cx="5029627" cy="6951911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196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Break time!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>
                <a:solidFill>
                  <a:srgbClr val="080808"/>
                </a:solidFill>
              </a:rPr>
              <a:t>You will play on the KS2 playground at breaks and lunchtimes: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84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F6C8FF-3D90-457B-9108-406F928CD7CB}">
  <ds:schemaRefs>
    <ds:schemaRef ds:uri="http://purl.org/dc/elements/1.1/"/>
    <ds:schemaRef ds:uri="http://schemas.microsoft.com/office/infopath/2007/PartnerControls"/>
    <ds:schemaRef ds:uri="http://purl.org/dc/terms/"/>
    <ds:schemaRef ds:uri="16c05727-aa75-4e4a-9b5f-8a80a1165891"/>
    <ds:schemaRef ds:uri="http://schemas.openxmlformats.org/package/2006/metadata/core-properties"/>
    <ds:schemaRef ds:uri="http://schemas.microsoft.com/office/2006/documentManagement/types"/>
    <ds:schemaRef ds:uri="71af3243-3dd4-4a8d-8c0d-dd76da1f02a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906</Words>
  <Application>Microsoft Office PowerPoint</Application>
  <PresentationFormat>Widescreen</PresentationFormat>
  <Paragraphs>150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Comic Sans MS</vt:lpstr>
      <vt:lpstr>Franklin Gothic Book</vt:lpstr>
      <vt:lpstr>Trebuchet MS</vt:lpstr>
      <vt:lpstr>Wingdings</vt:lpstr>
      <vt:lpstr>Office Theme</vt:lpstr>
      <vt:lpstr>Welcome  to Chestnut!</vt:lpstr>
      <vt:lpstr>Teacher Profile:</vt:lpstr>
      <vt:lpstr>School Map</vt:lpstr>
      <vt:lpstr>Welcome to Chestnut!</vt:lpstr>
      <vt:lpstr>Welcome to Chestnut!</vt:lpstr>
      <vt:lpstr>Welcome to Chestnut!</vt:lpstr>
      <vt:lpstr>Welcome to Chestnut!</vt:lpstr>
      <vt:lpstr>Welcome to Chestnut!</vt:lpstr>
      <vt:lpstr>Break time!</vt:lpstr>
      <vt:lpstr>Break time!</vt:lpstr>
      <vt:lpstr>Break time!</vt:lpstr>
      <vt:lpstr>Break time!</vt:lpstr>
      <vt:lpstr>Timetable</vt:lpstr>
      <vt:lpstr>Houses:</vt:lpstr>
      <vt:lpstr>Uniform:</vt:lpstr>
      <vt:lpstr>PE Kit:</vt:lpstr>
      <vt:lpstr>PowerPoint Presentation</vt:lpstr>
      <vt:lpstr>Every day, please bring:</vt:lpstr>
      <vt:lpstr>Have a lovely summer and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2025-06-30T16:16:33Z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