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8" r:id="rId3"/>
    <p:sldId id="306" r:id="rId4"/>
    <p:sldId id="260" r:id="rId5"/>
    <p:sldId id="323" r:id="rId6"/>
    <p:sldId id="305" r:id="rId7"/>
    <p:sldId id="303" r:id="rId8"/>
    <p:sldId id="284" r:id="rId9"/>
    <p:sldId id="286" r:id="rId10"/>
    <p:sldId id="288" r:id="rId11"/>
    <p:sldId id="304" r:id="rId12"/>
    <p:sldId id="292" r:id="rId13"/>
    <p:sldId id="296" r:id="rId14"/>
    <p:sldId id="298" r:id="rId15"/>
    <p:sldId id="300" r:id="rId16"/>
    <p:sldId id="322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0066"/>
    <a:srgbClr val="99FF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56B63-B5D4-4FFF-8BAB-EE51338E5EEC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4A3DF-A81D-4481-96EB-301390592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27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1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0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090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71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97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64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393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33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12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049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42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198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43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082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6770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711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629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70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149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5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66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54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1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43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7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9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51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22419-D1C5-4E1E-9D0C-85AE180312A5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1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58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9636" y="1122464"/>
            <a:ext cx="79527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Wow Assembly:</a:t>
            </a:r>
          </a:p>
          <a:p>
            <a:pPr algn="ctr"/>
            <a:r>
              <a:rPr lang="en-GB" sz="4800" dirty="0">
                <a:latin typeface="Comic Sans MS" panose="030F0702030302020204" pitchFamily="66" charset="0"/>
              </a:rPr>
              <a:t>Friday 1</a:t>
            </a:r>
            <a:r>
              <a:rPr lang="en-GB" sz="4800" baseline="30000" dirty="0">
                <a:latin typeface="Comic Sans MS" panose="030F0702030302020204" pitchFamily="66" charset="0"/>
              </a:rPr>
              <a:t>st</a:t>
            </a:r>
            <a:r>
              <a:rPr lang="en-GB" sz="4800" dirty="0">
                <a:latin typeface="Comic Sans MS" panose="030F0702030302020204" pitchFamily="66" charset="0"/>
              </a:rPr>
              <a:t> December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11" y="3212789"/>
            <a:ext cx="2686390" cy="25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145" y="4304374"/>
            <a:ext cx="165735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4304375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87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9" y="824196"/>
            <a:ext cx="974450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Spruce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4400" b="1" dirty="0">
                <a:solidFill>
                  <a:srgbClr val="FF0066"/>
                </a:solidFill>
                <a:latin typeface="Lucida Handwriting" panose="03010101010101010101" pitchFamily="66" charset="0"/>
              </a:rPr>
              <a:t>Isabelle</a:t>
            </a:r>
          </a:p>
          <a:p>
            <a:pPr algn="ctr"/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For working hard to learn your lines for the Nativity and behaving brilliantly in the rehearsals.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 Miss Lincoln                     			01.12.2023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476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Willow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5400" b="1" dirty="0">
                <a:solidFill>
                  <a:srgbClr val="CC0099"/>
                </a:solidFill>
                <a:latin typeface="Comic Sans MS" panose="030F0702030302020204" pitchFamily="66" charset="0"/>
              </a:rPr>
              <a:t>Gracie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For using her phonic knowledge to write a story. Gracie wrote her own sentences with some capital letters and full stops. </a:t>
            </a:r>
          </a:p>
          <a:p>
            <a:pPr algn="ctr"/>
            <a:endParaRPr lang="en-GB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0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Dawson	   		   				01.12.2023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081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0017" y="824196"/>
            <a:ext cx="834887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Chestnut</a:t>
            </a:r>
            <a:endParaRPr lang="en-GB" sz="66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algn="ctr"/>
            <a:endParaRPr lang="en-GB" sz="900" b="1" dirty="0">
              <a:solidFill>
                <a:srgbClr val="CC0099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3200" b="1" dirty="0">
                <a:solidFill>
                  <a:srgbClr val="CC0099"/>
                </a:solidFill>
                <a:latin typeface="Lucida Handwriting" panose="03010101010101010101" pitchFamily="66" charset="0"/>
              </a:rPr>
              <a:t>Jim</a:t>
            </a:r>
          </a:p>
          <a:p>
            <a:pPr algn="ctr"/>
            <a:endParaRPr lang="en-GB" sz="2400" b="1" dirty="0">
              <a:solidFill>
                <a:srgbClr val="CC0099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US" sz="2000" b="1" dirty="0">
                <a:latin typeface="Lucida Handwriting" panose="03010101010101010101" pitchFamily="66" charset="0"/>
              </a:rPr>
              <a:t>Jim’s math work is always a fantastic model of how calculations and problems should be answered with his working out. When he finds an error, he always listens to advice and uses this in future activities.</a:t>
            </a:r>
          </a:p>
          <a:p>
            <a:pPr algn="ctr"/>
            <a:endParaRPr lang="en-US" sz="2000" b="1" dirty="0"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 </a:t>
            </a:r>
            <a:r>
              <a:rPr lang="en-GB" sz="2400" b="1" dirty="0" err="1">
                <a:solidFill>
                  <a:srgbClr val="0070C0"/>
                </a:solidFill>
                <a:latin typeface="Lucida Handwriting" panose="03010101010101010101" pitchFamily="66" charset="0"/>
              </a:rPr>
              <a:t>Tennuci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                                  01.12.23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54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73311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0166" y="966743"/>
            <a:ext cx="974450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Aspen 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4000" b="1" dirty="0">
              <a:solidFill>
                <a:srgbClr val="FF0066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4000" b="1" dirty="0">
                <a:solidFill>
                  <a:srgbClr val="FF0066"/>
                </a:solidFill>
                <a:latin typeface="Lucida Handwriting" panose="03010101010101010101" pitchFamily="66" charset="0"/>
              </a:rPr>
              <a:t>Mikey</a:t>
            </a:r>
          </a:p>
          <a:p>
            <a:pPr algn="ctr"/>
            <a:r>
              <a:rPr lang="en-GB" sz="2800" b="1" dirty="0">
                <a:solidFill>
                  <a:srgbClr val="0070C0"/>
                </a:solidFill>
              </a:rPr>
              <a:t>for</a:t>
            </a:r>
          </a:p>
          <a:p>
            <a:pPr algn="ctr"/>
            <a:r>
              <a:rPr lang="en-GB" sz="2800" b="1" dirty="0">
                <a:solidFill>
                  <a:srgbClr val="0070C0"/>
                </a:solidFill>
              </a:rPr>
              <a:t>Showing determination and super progress in his writing. Oodles more confidence to answer questions in class. Well done!</a:t>
            </a:r>
            <a:endParaRPr lang="en-GB" sz="2400" b="1" dirty="0">
              <a:solidFill>
                <a:srgbClr val="0070C0"/>
              </a:solidFill>
            </a:endParaRPr>
          </a:p>
          <a:p>
            <a:pPr algn="ctr"/>
            <a:endParaRPr lang="en-GB" sz="20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0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Mrs Read   01.12.23.</a:t>
            </a: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 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347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9" y="1059166"/>
            <a:ext cx="974450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Redwood</a:t>
            </a:r>
          </a:p>
          <a:p>
            <a:pPr algn="ctr"/>
            <a:r>
              <a:rPr lang="en-GB" sz="4400" dirty="0">
                <a:solidFill>
                  <a:srgbClr val="CC0099"/>
                </a:solidFill>
                <a:latin typeface="Comic Sans MS" panose="030F0702030302020204" pitchFamily="66" charset="0"/>
              </a:rPr>
              <a:t>Elizabeth CC</a:t>
            </a:r>
          </a:p>
          <a:p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Elizabeth always reflects school values. She is kind and respectful and always focuses on her work. She had produced some excellent written  work in English this term.</a:t>
            </a:r>
          </a:p>
          <a:p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Mrs  Holliday 			</a:t>
            </a:r>
            <a:r>
              <a:rPr lang="en-GB" sz="2400" b="1">
                <a:solidFill>
                  <a:srgbClr val="0070C0"/>
                </a:solidFill>
                <a:latin typeface="Lucida Handwriting" panose="03010101010101010101" pitchFamily="66" charset="0"/>
              </a:rPr>
              <a:t>                           01.12.2023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413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c4oMy8ei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2"/>
          <a:stretch>
            <a:fillRect/>
          </a:stretch>
        </p:blipFill>
        <p:spPr bwMode="auto">
          <a:xfrm>
            <a:off x="397933" y="11977"/>
            <a:ext cx="6375401" cy="698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087" y="1412940"/>
            <a:ext cx="8839528" cy="5436094"/>
          </a:xfrm>
        </p:spPr>
        <p:txBody>
          <a:bodyPr>
            <a:normAutofit/>
          </a:bodyPr>
          <a:lstStyle/>
          <a:p>
            <a:pPr algn="ctr"/>
            <a:br>
              <a:rPr lang="en-GB" sz="40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GB" sz="40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GB" sz="40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GB" sz="4000" dirty="0">
                <a:solidFill>
                  <a:schemeClr val="accent2">
                    <a:lumMod val="50000"/>
                  </a:schemeClr>
                </a:solidFill>
              </a:rPr>
            </a:br>
            <a:endParaRPr lang="en-GB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2EC4D81-7BE7-4097-A64E-B7D22E00449B}"/>
              </a:ext>
            </a:extLst>
          </p:cNvPr>
          <p:cNvSpPr txBox="1">
            <a:spLocks/>
          </p:cNvSpPr>
          <p:nvPr/>
        </p:nvSpPr>
        <p:spPr>
          <a:xfrm>
            <a:off x="118734" y="1173878"/>
            <a:ext cx="6765195" cy="33049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2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Be Kind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200" b="0" i="0" u="none" strike="noStrike" kern="1200" cap="none" spc="0" normalizeH="0" baseline="0" noProof="0" dirty="0">
              <a:ln>
                <a:noFill/>
              </a:ln>
              <a:solidFill>
                <a:srgbClr val="54A021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100" b="0" i="0" u="none" strike="noStrike" kern="1200" cap="none" spc="0" normalizeH="0" baseline="0" noProof="0" dirty="0">
              <a:ln>
                <a:noFill/>
              </a:ln>
              <a:solidFill>
                <a:srgbClr val="54A021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Show Respect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100" b="0" i="0" u="none" strike="noStrike" kern="1200" cap="none" spc="0" normalizeH="0" baseline="0" noProof="0" dirty="0">
              <a:ln>
                <a:noFill/>
              </a:ln>
              <a:solidFill>
                <a:srgbClr val="54A021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b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b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54A021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7DC85D-1875-46EC-8D12-6E6B99462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881" y="838200"/>
            <a:ext cx="4783666" cy="478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76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9386F53-9C47-4F39-9DE9-02766672B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3" y="270933"/>
            <a:ext cx="11480800" cy="641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5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709497" y="-2832286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3175" y="846180"/>
            <a:ext cx="10711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00B0F0"/>
                </a:solidFill>
                <a:latin typeface="Comic Sans MS" panose="030F0702030302020204" pitchFamily="66" charset="0"/>
              </a:rPr>
              <a:t>Scientists of the Week!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7600" y="3928795"/>
            <a:ext cx="334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63620" y="2251413"/>
            <a:ext cx="48323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Oak – Reuben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Birch – Darci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Elm –  Freddie H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Pine – Felicity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86919" y="2294217"/>
            <a:ext cx="52772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Redwood –Kai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Chestnut – Malakai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Aspen –  Lucy-Mae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3620" y="4740539"/>
            <a:ext cx="80995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Willow –  Teddy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Spruce – Henry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09BA02-3692-45C7-A8C0-6AE23E2CDAC2}"/>
              </a:ext>
            </a:extLst>
          </p:cNvPr>
          <p:cNvSpPr/>
          <p:nvPr/>
        </p:nvSpPr>
        <p:spPr>
          <a:xfrm>
            <a:off x="1263619" y="1640708"/>
            <a:ext cx="8887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Ash-Explorer of the Week</a:t>
            </a:r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:-</a:t>
            </a:r>
            <a:r>
              <a:rPr lang="en-GB" sz="4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Posie</a:t>
            </a:r>
            <a:endParaRPr lang="en-GB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3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643136-CD4C-4D33-832E-C7A8171518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AA3310-8261-40B1-87AA-AE820F6F310F}"/>
              </a:ext>
            </a:extLst>
          </p:cNvPr>
          <p:cNvSpPr txBox="1"/>
          <p:nvPr/>
        </p:nvSpPr>
        <p:spPr>
          <a:xfrm>
            <a:off x="2839451" y="659394"/>
            <a:ext cx="651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00B050"/>
                </a:solidFill>
                <a:latin typeface="Comic Sans MS" panose="030F0702030302020204" pitchFamily="66" charset="0"/>
              </a:rPr>
              <a:t>Green Cards!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5" name="Vertical Scroll 3">
            <a:extLst>
              <a:ext uri="{FF2B5EF4-FFF2-40B4-BE49-F238E27FC236}">
                <a16:creationId xmlns:a16="http://schemas.microsoft.com/office/drawing/2014/main" id="{BDA89B09-ECAD-4C8D-A978-50A0F7A252E9}"/>
              </a:ext>
            </a:extLst>
          </p:cNvPr>
          <p:cNvSpPr/>
          <p:nvPr/>
        </p:nvSpPr>
        <p:spPr>
          <a:xfrm rot="10800000" flipV="1">
            <a:off x="1019921" y="1559859"/>
            <a:ext cx="10152158" cy="4119935"/>
          </a:xfrm>
          <a:prstGeom prst="verticalScroll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D4ED2B-3846-40E8-8617-DF693727222C}"/>
              </a:ext>
            </a:extLst>
          </p:cNvPr>
          <p:cNvSpPr txBox="1"/>
          <p:nvPr/>
        </p:nvSpPr>
        <p:spPr>
          <a:xfrm>
            <a:off x="1625793" y="2192495"/>
            <a:ext cx="32541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Louis – Oak</a:t>
            </a:r>
          </a:p>
          <a:p>
            <a:r>
              <a:rPr lang="en-GB" dirty="0"/>
              <a:t>Arthur O – Oak</a:t>
            </a:r>
          </a:p>
          <a:p>
            <a:r>
              <a:rPr lang="en-GB" dirty="0"/>
              <a:t>Kai – Aspen</a:t>
            </a:r>
          </a:p>
          <a:p>
            <a:r>
              <a:rPr lang="en-GB" dirty="0"/>
              <a:t>Leila – Pine</a:t>
            </a:r>
          </a:p>
          <a:p>
            <a:r>
              <a:rPr lang="en-GB" dirty="0"/>
              <a:t>Jacob – Aspen</a:t>
            </a:r>
          </a:p>
          <a:p>
            <a:r>
              <a:rPr lang="en-GB" dirty="0"/>
              <a:t>Roux – Aspen</a:t>
            </a:r>
          </a:p>
          <a:p>
            <a:r>
              <a:rPr lang="en-GB" dirty="0"/>
              <a:t>Kara – Aspen</a:t>
            </a:r>
          </a:p>
          <a:p>
            <a:r>
              <a:rPr lang="en-GB" dirty="0"/>
              <a:t>Lucy – Aspen</a:t>
            </a:r>
          </a:p>
          <a:p>
            <a:r>
              <a:rPr lang="en-GB" dirty="0"/>
              <a:t>Ruby D- Redwood</a:t>
            </a:r>
          </a:p>
        </p:txBody>
      </p:sp>
    </p:spTree>
    <p:extLst>
      <p:ext uri="{BB962C8B-B14F-4D97-AF65-F5344CB8AC3E}">
        <p14:creationId xmlns:p14="http://schemas.microsoft.com/office/powerpoint/2010/main" val="4133206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Ash</a:t>
            </a:r>
          </a:p>
          <a:p>
            <a:pPr algn="ctr"/>
            <a:r>
              <a:rPr lang="en-GB" sz="6600" b="1" dirty="0">
                <a:solidFill>
                  <a:srgbClr val="CC0099"/>
                </a:solidFill>
                <a:latin typeface="Comic Sans MS" panose="030F0702030302020204" pitchFamily="66" charset="0"/>
              </a:rPr>
              <a:t>Vladimir</a:t>
            </a:r>
            <a:endParaRPr lang="en-GB" sz="2400" b="1" dirty="0">
              <a:solidFill>
                <a:srgbClr val="CC0099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 his excellence in drawing club and using his phonics to write some sounds accurately in his writing.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Mrs Laffan                                   01.12.2023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055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Oak</a:t>
            </a:r>
          </a:p>
          <a:p>
            <a:pPr algn="ctr"/>
            <a:r>
              <a:rPr lang="en-GB" sz="6600" b="1" dirty="0" err="1">
                <a:solidFill>
                  <a:srgbClr val="CC0099"/>
                </a:solidFill>
                <a:latin typeface="Comic Sans MS" panose="030F0702030302020204" pitchFamily="66" charset="0"/>
              </a:rPr>
              <a:t>Ekam</a:t>
            </a:r>
            <a:endParaRPr lang="en-GB" sz="2400" b="1" dirty="0">
              <a:solidFill>
                <a:srgbClr val="CC0099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 concentrating really hard and producing a super piece work in Maths on subtraction.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Bailey &amp; Mrs </a:t>
            </a:r>
            <a:r>
              <a:rPr lang="en-GB" sz="2400" b="1">
                <a:solidFill>
                  <a:srgbClr val="0070C0"/>
                </a:solidFill>
                <a:latin typeface="Lucida Handwriting" panose="03010101010101010101" pitchFamily="66" charset="0"/>
              </a:rPr>
              <a:t>Salt                                   01.12.2023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91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0166" y="1108896"/>
            <a:ext cx="97445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Elm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600" dirty="0">
                <a:solidFill>
                  <a:srgbClr val="7030A0"/>
                </a:solidFill>
                <a:latin typeface="Comic Sans MS" panose="030F0702030302020204" pitchFamily="66" charset="0"/>
              </a:rPr>
              <a:t>Idris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For a wonderful portrayal of King Offa during our trip to Tamworth Castle.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Mrs Gill                                 01.12.2023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245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759333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3991" y="1120675"/>
            <a:ext cx="97445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Birch</a:t>
            </a:r>
          </a:p>
          <a:p>
            <a:pPr algn="ctr"/>
            <a:r>
              <a:rPr lang="en-GB" sz="6600" dirty="0">
                <a:solidFill>
                  <a:srgbClr val="FF0066"/>
                </a:solidFill>
                <a:latin typeface="Comic Sans MS" panose="030F0702030302020204" pitchFamily="66" charset="0"/>
              </a:rPr>
              <a:t>Harrison C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For offering wonderful answers and explanations about the Anglo-Saxons during our trip to Tamworth Castle. Harrison showed his truly outstanding history knowledge and, in turn, listened respectfully to others.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Taggart                                01.12.23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66" y="875173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412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32764" y="824196"/>
            <a:ext cx="10009070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Pine</a:t>
            </a:r>
            <a:endParaRPr lang="en-GB" sz="66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/>
            <a:endParaRPr lang="en-GB" sz="24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/>
            <a:r>
              <a:rPr lang="en-GB" sz="5400" dirty="0">
                <a:solidFill>
                  <a:srgbClr val="CC0099"/>
                </a:solidFill>
                <a:latin typeface="Comic Sans MS" panose="030F0702030302020204" pitchFamily="66" charset="0"/>
              </a:rPr>
              <a:t>Casper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For demonstrating his excellent knowledge of history and exemplary behaviour on our trip to Tamworth Castle </a:t>
            </a:r>
          </a:p>
          <a:p>
            <a:pPr algn="ctr"/>
            <a:endParaRPr lang="en-GB" sz="900" b="1" dirty="0"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					01.12.2023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231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3344</TotalTime>
  <Words>396</Words>
  <Application>Microsoft Office PowerPoint</Application>
  <PresentationFormat>Widescreen</PresentationFormat>
  <Paragraphs>126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Lucida Handwriting</vt:lpstr>
      <vt:lpstr>Trebuchet MS</vt:lpstr>
      <vt:lpstr>Wingdings</vt:lpstr>
      <vt:lpstr>Wingdings 3</vt:lpstr>
      <vt:lpstr>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</vt:vector>
  </TitlesOfParts>
  <Company>Woodlands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Maiden</dc:creator>
  <cp:lastModifiedBy>Mrs Claire Read</cp:lastModifiedBy>
  <cp:revision>778</cp:revision>
  <cp:lastPrinted>2023-12-01T14:31:02Z</cp:lastPrinted>
  <dcterms:created xsi:type="dcterms:W3CDTF">2020-05-30T07:30:34Z</dcterms:created>
  <dcterms:modified xsi:type="dcterms:W3CDTF">2023-12-01T16:52:07Z</dcterms:modified>
</cp:coreProperties>
</file>