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8" r:id="rId6"/>
    <p:sldId id="274" r:id="rId7"/>
    <p:sldId id="257" r:id="rId8"/>
    <p:sldId id="269" r:id="rId9"/>
    <p:sldId id="266" r:id="rId10"/>
    <p:sldId id="267" r:id="rId11"/>
    <p:sldId id="265" r:id="rId12"/>
    <p:sldId id="277" r:id="rId13"/>
    <p:sldId id="278" r:id="rId14"/>
    <p:sldId id="261" r:id="rId15"/>
    <p:sldId id="271" r:id="rId16"/>
    <p:sldId id="275" r:id="rId17"/>
    <p:sldId id="279" r:id="rId18"/>
    <p:sldId id="270" r:id="rId19"/>
    <p:sldId id="262" r:id="rId20"/>
    <p:sldId id="263" r:id="rId21"/>
    <p:sldId id="26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93D81CF-94F2-401A-BA57-92F5A7B2D0C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65" d="100"/>
          <a:sy n="65" d="100"/>
        </p:scale>
        <p:origin x="54" y="25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30594C5-4210-4C0B-94C8-05EA2A273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07B545-CB7B-485B-8848-24C5090D7CC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23E10C-4735-4A0D-A76B-FFFBF4B6ED03}" type="datetimeFigureOut">
              <a:rPr lang="en-US" smtClean="0"/>
              <a:t>6/29/2020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9E7E0C-EC12-408D-80EA-659FD94A65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952D70-4DD5-4630-8772-5085BDBF1D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D13D6A-DFDD-4B27-9F53-83C0CD9331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963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35CDE-2E0B-4188-96E9-ADF9ACB826A9}" type="datetimeFigureOut">
              <a:rPr lang="en-US" noProof="0" smtClean="0"/>
              <a:t>6/29/2020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D7B6F-E65C-42E7-86A5-0A01C6C95227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95432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8126323" y="5127866"/>
            <a:ext cx="3963590" cy="858767"/>
          </a:xfrm>
        </p:spPr>
        <p:txBody>
          <a:bodyPr anchor="ctr" anchorCtr="0">
            <a:normAutofit/>
          </a:bodyPr>
          <a:lstStyle>
            <a:lvl1pPr marL="0" indent="0" algn="l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</a:t>
            </a:r>
          </a:p>
        </p:txBody>
      </p:sp>
      <p:sp>
        <p:nvSpPr>
          <p:cNvPr id="42" name="Picture Placeholder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" y="1115082"/>
            <a:ext cx="6230657" cy="531460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7262451" y="2726139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9571721" y="580664"/>
            <a:ext cx="1391775" cy="858837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MONTH</a:t>
            </a:r>
            <a:br>
              <a:rPr lang="en-US" noProof="0"/>
            </a:br>
            <a:r>
              <a:rPr lang="en-US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3771749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aphic 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6678503" y="1430186"/>
            <a:ext cx="5526208" cy="2613848"/>
            <a:chOff x="6678503" y="665690"/>
            <a:chExt cx="5526208" cy="2613848"/>
          </a:xfrm>
        </p:grpSpPr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5886429" y="5240536"/>
            <a:ext cx="1486046" cy="162576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13301" y="298479"/>
            <a:ext cx="2679964" cy="762075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7752243" y="4099514"/>
            <a:ext cx="4445438" cy="1105009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13301" y="237513"/>
            <a:ext cx="2895885" cy="10288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6033764" y="5121144"/>
            <a:ext cx="1714669" cy="1740071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8228540" y="3516857"/>
            <a:ext cx="3975491" cy="1663864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7388594" y="2045086"/>
            <a:ext cx="4821219" cy="1325563"/>
          </a:xfrm>
        </p:spPr>
        <p:txBody>
          <a:bodyPr>
            <a:normAutofit/>
          </a:bodyPr>
          <a:lstStyle>
            <a:lvl1pPr algn="ctr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You!</a:t>
            </a:r>
          </a:p>
        </p:txBody>
      </p:sp>
      <p:grpSp>
        <p:nvGrpSpPr>
          <p:cNvPr id="23" name="Graphic 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12667" y="718133"/>
            <a:ext cx="6444343" cy="6146228"/>
            <a:chOff x="-12667" y="718133"/>
            <a:chExt cx="6444343" cy="6146228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600" y="1096296"/>
            <a:ext cx="6052552" cy="525984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8526498" y="4052877"/>
            <a:ext cx="3689627" cy="642938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600" b="1">
                <a:solidFill>
                  <a:schemeClr val="bg1"/>
                </a:solidFill>
              </a:defRPr>
            </a:lvl1pPr>
            <a:lvl2pPr marL="457200" indent="0">
              <a:buNone/>
              <a:defRPr sz="2600">
                <a:solidFill>
                  <a:schemeClr val="bg1"/>
                </a:solidFill>
              </a:defRPr>
            </a:lvl2pPr>
            <a:lvl3pPr marL="914400" indent="0">
              <a:buNone/>
              <a:defRPr sz="2600">
                <a:solidFill>
                  <a:schemeClr val="bg1"/>
                </a:solidFill>
              </a:defRPr>
            </a:lvl3pPr>
            <a:lvl4pPr marL="1371600" indent="0">
              <a:buNone/>
              <a:defRPr sz="2600">
                <a:solidFill>
                  <a:schemeClr val="bg1"/>
                </a:solidFill>
              </a:defRPr>
            </a:lvl4pPr>
            <a:lvl5pPr marL="1828800" indent="0">
              <a:buNone/>
              <a:defRPr sz="2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5617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aphic 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12700" y="-12700"/>
            <a:ext cx="12212320" cy="6882130"/>
            <a:chOff x="-12700" y="-12700"/>
            <a:chExt cx="12212320" cy="6882130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630442" y="2818995"/>
            <a:ext cx="4851352" cy="1827069"/>
          </a:xfrm>
        </p:spPr>
        <p:txBody>
          <a:bodyPr anchor="ctr" anchorCtr="0">
            <a:normAutofit/>
          </a:bodyPr>
          <a:lstStyle>
            <a:lvl1pPr algn="l"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Presentation</a:t>
            </a:r>
            <a:br>
              <a:rPr lang="en-US" noProof="0"/>
            </a:br>
            <a:r>
              <a:rPr lang="en-US" noProof="0"/>
              <a:t>Title</a:t>
            </a: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7075878" y="2826510"/>
            <a:ext cx="4975641" cy="1655762"/>
          </a:xfrm>
        </p:spPr>
        <p:txBody>
          <a:bodyPr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55702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1075" y="3345999"/>
            <a:ext cx="7319700" cy="1500187"/>
          </a:xfrm>
        </p:spPr>
        <p:txBody>
          <a:bodyPr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46439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825625"/>
            <a:ext cx="10442575" cy="4351338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1442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976085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1366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5870" y="312092"/>
            <a:ext cx="4391191" cy="136812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2689"/>
            <a:ext cx="5157787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8097"/>
            <a:ext cx="5157787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2689"/>
            <a:ext cx="5183188" cy="56238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Content Placeholder 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38097"/>
            <a:ext cx="5183188" cy="3184634"/>
          </a:xfrm>
        </p:spPr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91523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347788"/>
            <a:ext cx="6172200" cy="43305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06262"/>
            <a:ext cx="3932237" cy="287206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857494" y="721373"/>
            <a:ext cx="3918639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9802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3188" y="1347788"/>
            <a:ext cx="6172200" cy="43305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03601"/>
            <a:ext cx="3932237" cy="307472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anchor="ctr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857652" y="725128"/>
            <a:ext cx="383327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87248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40238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519002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135253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88463" y="354491"/>
            <a:ext cx="4391191" cy="1325563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A29EA0-54CE-44CE-A619-B63EB6AA2D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4441" y="2373246"/>
            <a:ext cx="9303119" cy="2111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/>
            </a:lvl1pPr>
            <a:lvl2pPr marL="457200" indent="0">
              <a:buNone/>
              <a:defRPr/>
            </a:lvl2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552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980240" y="520107"/>
            <a:ext cx="10219389" cy="6350602"/>
            <a:chOff x="1980240" y="520107"/>
            <a:chExt cx="10219389" cy="6350602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5" name="Graphic 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14240" y="7932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8" name="Graphic 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03491" y="1001491"/>
            <a:ext cx="4065084" cy="700842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Divider Slide</a:t>
            </a:r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65204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aphic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26" name="Graphic 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12715" y="-12715"/>
            <a:ext cx="7434968" cy="5461207"/>
            <a:chOff x="-12715" y="-12715"/>
            <a:chExt cx="7434968" cy="5461207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922855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raphic 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12778" y="429785"/>
            <a:ext cx="7606299" cy="149068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2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85863" y="2088090"/>
            <a:ext cx="3103110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04600" y="1896003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49603" y="2088090"/>
            <a:ext cx="2243918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90713" y="1913782"/>
            <a:ext cx="528638" cy="1092200"/>
          </a:xfrm>
        </p:spPr>
        <p:txBody>
          <a:bodyPr>
            <a:normAutofit/>
          </a:bodyPr>
          <a:lstStyle>
            <a:lvl1pPr marL="0" indent="0">
              <a:buNone/>
              <a:defRPr sz="700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3</a:t>
            </a:r>
          </a:p>
        </p:txBody>
      </p:sp>
      <p:sp>
        <p:nvSpPr>
          <p:cNvPr id="38" name="Text Placeholder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435716" y="2105869"/>
            <a:ext cx="2959116" cy="800100"/>
          </a:xfrm>
        </p:spPr>
        <p:txBody>
          <a:bodyPr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0" name="Text Placeholder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9172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590348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5" name="Text Placeholder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94793" y="2943573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6" name="Text Placeholder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876955" y="2942030"/>
            <a:ext cx="3517877" cy="800100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8" name="Text Placeholder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1722" y="5607548"/>
            <a:ext cx="3397251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49" name="Text Placeholder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794792" y="4909834"/>
            <a:ext cx="1698625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0" name="Text Placeholder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890713" y="4909834"/>
            <a:ext cx="2692939" cy="800100"/>
          </a:xfrm>
        </p:spPr>
        <p:txBody>
          <a:bodyPr>
            <a:normAutofit/>
          </a:bodyPr>
          <a:lstStyle>
            <a:lvl1pPr marL="0" indent="0">
              <a:buNone/>
              <a:defRPr sz="16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55" name="Picture Placeholder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891723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6" name="Picture Placeholder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2590348" y="3816446"/>
            <a:ext cx="1636776" cy="161848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7" name="Picture Placeholder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4794793" y="3816446"/>
            <a:ext cx="2048256" cy="89611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8" name="Picture Placeholder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7876955" y="3864572"/>
            <a:ext cx="1481328" cy="75895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solidFill>
                  <a:schemeClr val="accent4"/>
                </a:solidFill>
                <a:latin typeface="+mn-lt"/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5125"/>
            <a:ext cx="7909560" cy="1069848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How to use this template</a:t>
            </a:r>
          </a:p>
        </p:txBody>
      </p:sp>
    </p:spTree>
    <p:extLst>
      <p:ext uri="{BB962C8B-B14F-4D97-AF65-F5344CB8AC3E}">
        <p14:creationId xmlns:p14="http://schemas.microsoft.com/office/powerpoint/2010/main" val="246449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aphic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442380"/>
            <a:ext cx="3913632" cy="80467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46111" y="974881"/>
            <a:ext cx="3933620" cy="734415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1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8990" y="3392622"/>
            <a:ext cx="3913188" cy="2249488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 b="0"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19" name="Graphic 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5530724" y="0"/>
            <a:ext cx="6340653" cy="6429600"/>
            <a:chOff x="5530724" y="0"/>
            <a:chExt cx="6340653" cy="64296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720000">
            <a:off x="6384187" y="209524"/>
            <a:ext cx="4647699" cy="5472101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8144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dirty="0"/>
              <a:t>MM.DD.20XX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7321677" y="587196"/>
            <a:ext cx="4885313" cy="1632656"/>
            <a:chOff x="-26126" y="587196"/>
            <a:chExt cx="4885313" cy="1632656"/>
          </a:xfrm>
        </p:grpSpPr>
        <p:sp>
          <p:nvSpPr>
            <p:cNvPr id="11" name="Graphic 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2" name="Graphic 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7354844" y="895259"/>
            <a:ext cx="4735459" cy="101258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Text Layout 2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879053" y="2442380"/>
            <a:ext cx="3913632" cy="804672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32841" y="3401290"/>
            <a:ext cx="4347933" cy="693295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Clr>
                <a:schemeClr val="accent2"/>
              </a:buClr>
              <a:buNone/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32841" y="4200309"/>
            <a:ext cx="4347933" cy="1408743"/>
          </a:xfrm>
        </p:spPr>
        <p:txBody>
          <a:bodyPr>
            <a:normAutofit/>
          </a:bodyPr>
          <a:lstStyle>
            <a:lvl1pPr marL="180000" indent="-180000">
              <a:spcBef>
                <a:spcPts val="600"/>
              </a:spcBef>
              <a:buClr>
                <a:schemeClr val="accent2"/>
              </a:buClr>
              <a:defRPr sz="1600">
                <a:solidFill>
                  <a:schemeClr val="accent4"/>
                </a:solidFill>
                <a:latin typeface="+mn-lt"/>
              </a:defRPr>
            </a:lvl1pPr>
            <a:lvl2pPr marL="457200" indent="0">
              <a:buNone/>
              <a:defRPr sz="1600">
                <a:latin typeface="Franklin Gothic Book" panose="020B0503020102020204" pitchFamily="34" charset="0"/>
              </a:defRPr>
            </a:lvl2pPr>
            <a:lvl3pPr>
              <a:defRPr sz="1600">
                <a:latin typeface="Franklin Gothic Book" panose="020B0503020102020204" pitchFamily="34" charset="0"/>
              </a:defRPr>
            </a:lvl3pPr>
            <a:lvl4pPr>
              <a:defRPr sz="1600">
                <a:latin typeface="Franklin Gothic Book" panose="020B0503020102020204" pitchFamily="34" charset="0"/>
              </a:defRPr>
            </a:lvl4pPr>
            <a:lvl5pP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grpSp>
        <p:nvGrpSpPr>
          <p:cNvPr id="22" name="Graphic 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12667" y="-12667"/>
            <a:ext cx="6418971" cy="6160919"/>
            <a:chOff x="-12667" y="-12667"/>
            <a:chExt cx="6418971" cy="6160919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-694" y="0"/>
            <a:ext cx="6065966" cy="5355825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1424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aphic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32739" y="2647949"/>
            <a:ext cx="459360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0139" y="3248025"/>
            <a:ext cx="4573338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0" name="Graphic 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1" name="Graphic 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0561" y="849316"/>
            <a:ext cx="3923299" cy="10424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Comparison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07364" y="2647949"/>
            <a:ext cx="5076010" cy="600075"/>
          </a:xfrm>
        </p:spPr>
        <p:txBody>
          <a:bodyPr anchor="b">
            <a:normAutofit/>
          </a:bodyPr>
          <a:lstStyle>
            <a:lvl1pPr marL="0" indent="0">
              <a:buNone/>
              <a:defRPr sz="25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07363" y="3248025"/>
            <a:ext cx="5073411" cy="2311872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1600">
                <a:latin typeface="+mn-lt"/>
              </a:defRPr>
            </a:lvl1pPr>
            <a:lvl2pPr>
              <a:buClr>
                <a:schemeClr val="accent2"/>
              </a:buClr>
              <a:defRPr sz="1600">
                <a:latin typeface="+mn-lt"/>
              </a:defRPr>
            </a:lvl2pPr>
            <a:lvl3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600">
                <a:latin typeface="Franklin Gothic Book" panose="020B05030201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676900" y="1374622"/>
            <a:ext cx="5202936" cy="1115568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4200902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4406705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3897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Chart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2755778"/>
            <a:ext cx="2724912" cy="2267712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3" name="Chart Placeholder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chart</a:t>
            </a:r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6083299" y="-12701"/>
            <a:ext cx="1092308" cy="1016100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5972798" y="-12701"/>
            <a:ext cx="1486046" cy="1333631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7984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aphic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6" name="Graphic 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24517" y="970945"/>
            <a:ext cx="4593600" cy="12384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7" name="Graphic 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26126" y="587196"/>
            <a:ext cx="4885313" cy="1632656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837870" y="842706"/>
            <a:ext cx="3960711" cy="106150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Table Slide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48030" y="3314576"/>
            <a:ext cx="3200400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anchor="ctr" anchorCtr="0">
            <a:norm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5" name="Table Placeholder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5159375" y="1347788"/>
            <a:ext cx="6121400" cy="409098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2641930" y="5658793"/>
            <a:ext cx="1842058" cy="1206865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847733" y="5524132"/>
            <a:ext cx="2045319" cy="1346608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0568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aphic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grpSp>
        <p:nvGrpSpPr>
          <p:cNvPr id="9" name="Graphic 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3101009" y="-12694"/>
            <a:ext cx="9094808" cy="5689901"/>
            <a:chOff x="227974" y="-12694"/>
            <a:chExt cx="11967843" cy="5689901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94969" y="2282951"/>
            <a:ext cx="3055579" cy="340271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2000" b="1">
                <a:solidFill>
                  <a:schemeClr val="bg1"/>
                </a:solidFill>
              </a:defRPr>
            </a:lvl1pPr>
          </a:lstStyle>
          <a:p>
            <a:pPr marL="228600" lvl="0" indent="-228600"/>
            <a:r>
              <a:rPr lang="en-US" noProof="0"/>
              <a:t>EDIT MASTER TEXT STYLES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03978" y="1"/>
            <a:ext cx="8495014" cy="5685664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Title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61166" y="919125"/>
            <a:ext cx="3890555" cy="1091949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Big Picture</a:t>
            </a:r>
          </a:p>
        </p:txBody>
      </p:sp>
    </p:spTree>
    <p:extLst>
      <p:ext uri="{BB962C8B-B14F-4D97-AF65-F5344CB8AC3E}">
        <p14:creationId xmlns:p14="http://schemas.microsoft.com/office/powerpoint/2010/main" val="3656831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aphic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10962579" y="5678327"/>
            <a:ext cx="1234800" cy="1051200"/>
            <a:chOff x="5626893" y="3026568"/>
            <a:chExt cx="937260" cy="80076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11752" y="5382175"/>
            <a:ext cx="3968496" cy="8321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anchor="ctr" anchorCtr="0">
            <a:normAutofit/>
          </a:bodyPr>
          <a:lstStyle>
            <a:lvl1pPr algn="l">
              <a:defRPr sz="2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13" name="Media Placeholder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743456" y="1113044"/>
            <a:ext cx="8705088" cy="4050792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 noProof="0" smtClean="0"/>
              <a:t>Click icon to add media</a:t>
            </a:r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12729" y="3056551"/>
            <a:ext cx="1309593" cy="470436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12729" y="2995521"/>
            <a:ext cx="1525739" cy="73744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r>
              <a:rPr lang="en-US" noProof="0" dirty="0"/>
              <a:t> 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10792048" y="-12728"/>
            <a:ext cx="1398594" cy="16655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10686456" y="-12728"/>
            <a:ext cx="1513025" cy="1983461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397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21925" y="59458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noProof="0" dirty="0"/>
              <a:t>MM.DD.20XX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11225" y="5945824"/>
            <a:ext cx="2639323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6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3743" y="5945824"/>
            <a:ext cx="642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+mj-lt"/>
              </a:defRPr>
            </a:lvl1pPr>
          </a:lstStyle>
          <a:p>
            <a:fld id="{98C0CDE5-970C-4CC4-BF43-0DA127E73E82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28830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5" r:id="rId8"/>
    <p:sldLayoutId id="2147483657" r:id="rId9"/>
    <p:sldLayoutId id="2147483658" r:id="rId10"/>
    <p:sldLayoutId id="2147483662" r:id="rId11"/>
    <p:sldLayoutId id="2147483663" r:id="rId12"/>
    <p:sldLayoutId id="2147483664" r:id="rId13"/>
    <p:sldLayoutId id="2147483665" r:id="rId14"/>
    <p:sldLayoutId id="2147483666" r:id="rId15"/>
    <p:sldLayoutId id="2147483669" r:id="rId16"/>
    <p:sldLayoutId id="2147483670" r:id="rId17"/>
    <p:sldLayoutId id="2147483667" r:id="rId18"/>
    <p:sldLayoutId id="2147483671" r:id="rId19"/>
    <p:sldLayoutId id="2147483668" r:id="rId20"/>
    <p:sldLayoutId id="2147483660" r:id="rId2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74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orient="horz" pos="3748" userDrawn="1">
          <p15:clr>
            <a:srgbClr val="F26B43"/>
          </p15:clr>
        </p15:guide>
        <p15:guide id="6" pos="3250" userDrawn="1">
          <p15:clr>
            <a:srgbClr val="F26B43"/>
          </p15:clr>
        </p15:guide>
        <p15:guide id="7" pos="443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71E014-38A6-4604-84E2-0E92500FBC5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US" sz="1800" dirty="0" smtClean="0">
                <a:latin typeface="+mj-lt"/>
              </a:rPr>
              <a:t>September</a:t>
            </a:r>
          </a:p>
          <a:p>
            <a:r>
              <a:rPr lang="en-US" sz="1800" dirty="0" smtClean="0">
                <a:latin typeface="+mj-lt"/>
              </a:rPr>
              <a:t>2020</a:t>
            </a:r>
            <a:endParaRPr lang="ru-RU" sz="1800" dirty="0">
              <a:latin typeface="+mj-lt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535A0-9A52-40AD-972C-D0F96C9052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</a:t>
            </a:r>
            <a:br>
              <a:rPr lang="en-US" dirty="0" smtClean="0"/>
            </a:br>
            <a:r>
              <a:rPr lang="en-US" dirty="0" smtClean="0"/>
              <a:t>to Birch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1143F-FBEE-4565-886D-08852310C8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+mj-lt"/>
              </a:rPr>
              <a:t>Miss </a:t>
            </a:r>
            <a:r>
              <a:rPr lang="en-US" sz="4400" dirty="0" err="1" smtClean="0">
                <a:latin typeface="+mj-lt"/>
              </a:rPr>
              <a:t>S.Hewitt</a:t>
            </a:r>
            <a:endParaRPr lang="ru-RU" sz="4400" dirty="0">
              <a:latin typeface="+mj-lt"/>
            </a:endParaRPr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9" t="4549" r="-1773"/>
          <a:stretch/>
        </p:blipFill>
        <p:spPr>
          <a:xfrm>
            <a:off x="147482" y="1353576"/>
            <a:ext cx="5980961" cy="4501534"/>
          </a:xfrm>
        </p:spPr>
      </p:pic>
    </p:spTree>
    <p:extLst>
      <p:ext uri="{BB962C8B-B14F-4D97-AF65-F5344CB8AC3E}">
        <p14:creationId xmlns:p14="http://schemas.microsoft.com/office/powerpoint/2010/main" val="39977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this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>
          <a:xfrm>
            <a:off x="3269219" y="1054688"/>
            <a:ext cx="7694228" cy="5256261"/>
          </a:xfrm>
        </p:spPr>
      </p:pic>
    </p:spTree>
    <p:extLst>
      <p:ext uri="{BB962C8B-B14F-4D97-AF65-F5344CB8AC3E}">
        <p14:creationId xmlns:p14="http://schemas.microsoft.com/office/powerpoint/2010/main" val="306670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Timetable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8723" y="2470244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Our timetable will look like this! We have Guided Reading, English and </a:t>
            </a:r>
            <a:r>
              <a:rPr lang="en-US" sz="2400" dirty="0" err="1" smtClean="0">
                <a:latin typeface="+mj-lt"/>
              </a:rPr>
              <a:t>Maths</a:t>
            </a:r>
            <a:r>
              <a:rPr lang="en-US" sz="2400" dirty="0" smtClean="0">
                <a:latin typeface="+mj-lt"/>
              </a:rPr>
              <a:t> every morning and our other subjects in the afternoons.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let you know your PE days on your first day back in September, so you know which day to bring your kit into school!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11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3725" y="341406"/>
            <a:ext cx="6953250" cy="42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44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D9D162-C3F3-4DA6-ACF1-E33B89535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-360000">
            <a:off x="-283007" y="990190"/>
            <a:ext cx="3960711" cy="1061509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/>
              <a:t>Learning Overview: Autumn 1</a:t>
            </a:r>
            <a:endParaRPr lang="en-US" sz="2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F58CBE-13EA-4F05-A482-DB6F4B95A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3252" y="2617221"/>
            <a:ext cx="3933152" cy="2558763"/>
          </a:xfrm>
        </p:spPr>
        <p:txBody>
          <a:bodyPr tIns="180000" bIns="108000">
            <a:noAutofit/>
          </a:bodyPr>
          <a:lstStyle/>
          <a:p>
            <a:r>
              <a:rPr lang="en-US" sz="2400" dirty="0" smtClean="0">
                <a:latin typeface="+mj-lt"/>
              </a:rPr>
              <a:t>Here is an overview of what we will be learning during the first half term!</a:t>
            </a:r>
            <a:endParaRPr lang="en-US" sz="2400" dirty="0">
              <a:latin typeface="+mj-lt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E4DFBAD-6226-4D42-9E5F-E317F2B65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33725" y="5175984"/>
            <a:ext cx="5679378" cy="1402237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learning  overview each half term.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207A22-C237-4907-825A-3E28A7AE9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12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753" y="345879"/>
            <a:ext cx="7976902" cy="403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895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Houses: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latin typeface="+mj-lt"/>
              </a:rPr>
              <a:t>Here are our school houses, named after important people from Tamworth’s history.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You will still be in the same house as last year – when you win team points, they all contribute to your team effort!</a:t>
            </a:r>
          </a:p>
          <a:p>
            <a:endParaRPr lang="en-US" dirty="0">
              <a:latin typeface="+mj-lt"/>
            </a:endParaRPr>
          </a:p>
          <a:p>
            <a:r>
              <a:rPr lang="en-US" dirty="0" smtClean="0">
                <a:latin typeface="+mj-lt"/>
              </a:rPr>
              <a:t>We will be voting for our new Year 6 House Leaders in September.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r>
              <a:rPr lang="en-US" sz="2800" dirty="0" smtClean="0">
                <a:solidFill>
                  <a:srgbClr val="080808"/>
                </a:solidFill>
              </a:rPr>
              <a:t>Which house are you in? </a:t>
            </a:r>
            <a:endParaRPr lang="en-US" sz="28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Placeholder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43" b="3543"/>
          <a:stretch>
            <a:fillRect/>
          </a:stretch>
        </p:blipFill>
        <p:spPr>
          <a:xfrm>
            <a:off x="3875803" y="0"/>
            <a:ext cx="8245228" cy="5518484"/>
          </a:xfrm>
        </p:spPr>
      </p:pic>
    </p:spTree>
    <p:extLst>
      <p:ext uri="{BB962C8B-B14F-4D97-AF65-F5344CB8AC3E}">
        <p14:creationId xmlns:p14="http://schemas.microsoft.com/office/powerpoint/2010/main" val="3105981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full school uniform every day.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uniform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wear sensible school shoes – no trainers please.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3877" y="5945824"/>
            <a:ext cx="6240202" cy="646045"/>
          </a:xfrm>
          <a:solidFill>
            <a:srgbClr val="FFFF00"/>
          </a:solidFill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Grey skirts and pinafores are also part of the school uniform.  You can wear red jumpers and cardigans without the school logo. 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C0CDE5-970C-4CC4-BF43-0DA127E73E82}" type="slidenum">
              <a:rPr kumimoji="0" lang="en-US" sz="16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/>
              <a:ea typeface="+mn-ea"/>
              <a:cs typeface="+mn-cs"/>
            </a:endParaRPr>
          </a:p>
        </p:txBody>
      </p:sp>
      <p:sp>
        <p:nvSpPr>
          <p:cNvPr id="7" name="Curved Right Arrow 6"/>
          <p:cNvSpPr/>
          <p:nvPr/>
        </p:nvSpPr>
        <p:spPr>
          <a:xfrm rot="13466674">
            <a:off x="7683458" y="5144219"/>
            <a:ext cx="1037230" cy="1968334"/>
          </a:xfrm>
          <a:prstGeom prst="curvedRightArrow">
            <a:avLst/>
          </a:prstGeom>
          <a:solidFill>
            <a:srgbClr val="FF0000"/>
          </a:soli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9D0F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grpSp>
        <p:nvGrpSpPr>
          <p:cNvPr id="9" name="Group 8"/>
          <p:cNvGrpSpPr/>
          <p:nvPr/>
        </p:nvGrpSpPr>
        <p:grpSpPr>
          <a:xfrm rot="21324563">
            <a:off x="4049098" y="408574"/>
            <a:ext cx="6661868" cy="4597472"/>
            <a:chOff x="0" y="58994"/>
            <a:chExt cx="7648464" cy="625428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57" t="8774" r="7741" b="5702"/>
            <a:stretch/>
          </p:blipFill>
          <p:spPr>
            <a:xfrm rot="5400000">
              <a:off x="2481124" y="489254"/>
              <a:ext cx="3000457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984" t="7041" r="5706" b="11668"/>
            <a:stretch/>
          </p:blipFill>
          <p:spPr>
            <a:xfrm rot="5400000">
              <a:off x="-230139" y="301443"/>
              <a:ext cx="3000457" cy="2515559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947" t="11437" b="10659"/>
            <a:stretch/>
          </p:blipFill>
          <p:spPr>
            <a:xfrm rot="5400000">
              <a:off x="2531224" y="3778434"/>
              <a:ext cx="2900256" cy="216943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0" t="11263" r="4555" b="8683"/>
            <a:stretch/>
          </p:blipFill>
          <p:spPr>
            <a:xfrm rot="5400000">
              <a:off x="-204660" y="3617680"/>
              <a:ext cx="2900257" cy="2490938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39" t="12457" b="11734"/>
            <a:stretch/>
          </p:blipFill>
          <p:spPr>
            <a:xfrm rot="5400000">
              <a:off x="5031655" y="553426"/>
              <a:ext cx="3000458" cy="2187047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56" t="17904" r="12681" b="12419"/>
            <a:stretch/>
          </p:blipFill>
          <p:spPr>
            <a:xfrm>
              <a:off x="5461417" y="3413022"/>
              <a:ext cx="2187047" cy="2900256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71982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 Kit: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290377" y="2157313"/>
            <a:ext cx="3476530" cy="448963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you have your PE kit in school on the days you have 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make sure each item of kit is clearly labelled with your name.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Please don’t wear earrings on PE days.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If you have long hair, please tie it back on PE days.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72251" y="5945824"/>
            <a:ext cx="5186148" cy="64604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find out the days when you have PE on your first day back!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49"/>
          <a:stretch>
            <a:fillRect/>
          </a:stretch>
        </p:blipFill>
        <p:spPr bwMode="auto">
          <a:xfrm rot="21171081">
            <a:off x="5137441" y="-106852"/>
            <a:ext cx="1599121" cy="4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75" r="30000" b="19908"/>
          <a:stretch>
            <a:fillRect/>
          </a:stretch>
        </p:blipFill>
        <p:spPr bwMode="auto">
          <a:xfrm rot="21112488">
            <a:off x="8184276" y="-159347"/>
            <a:ext cx="1859391" cy="44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3521">
            <a:off x="5089554" y="3931231"/>
            <a:ext cx="2421202" cy="111974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>
                <a:solidFill>
                  <a:schemeClr val="bg1"/>
                </a:solidFill>
              </a:rPr>
              <a:t>Indoor </a:t>
            </a:r>
            <a:r>
              <a:rPr lang="en-GB" dirty="0" smtClean="0">
                <a:solidFill>
                  <a:schemeClr val="bg1"/>
                </a:solidFill>
              </a:rPr>
              <a:t>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Black/Navy </a:t>
            </a:r>
            <a:r>
              <a:rPr lang="en-GB" sz="1000" dirty="0" smtClean="0">
                <a:solidFill>
                  <a:schemeClr val="bg1"/>
                </a:solidFill>
              </a:rPr>
              <a:t>shorts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endParaRPr lang="en-GB" sz="1000" dirty="0">
              <a:solidFill>
                <a:schemeClr val="accent1"/>
              </a:solidFill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  <p:sp>
        <p:nvSpPr>
          <p:cNvPr id="1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 txBox="1">
            <a:spLocks/>
          </p:cNvSpPr>
          <p:nvPr/>
        </p:nvSpPr>
        <p:spPr>
          <a:xfrm rot="21170359">
            <a:off x="8107650" y="3520157"/>
            <a:ext cx="2853721" cy="112266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dirty="0" smtClean="0">
                <a:solidFill>
                  <a:schemeClr val="bg1"/>
                </a:solidFill>
              </a:rPr>
              <a:t>Outdoor Kit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White T Shirt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jumper/tracksuit top. (No hood)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Black Tracksuit bottoms /Joggers.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Wingdings"/>
              <a:buChar char=""/>
            </a:pPr>
            <a:r>
              <a:rPr lang="en-GB" sz="1000" dirty="0">
                <a:solidFill>
                  <a:schemeClr val="bg1"/>
                </a:solidFill>
              </a:rPr>
              <a:t>Trainers</a:t>
            </a:r>
            <a:endParaRPr lang="en-GB" sz="1000" dirty="0">
              <a:solidFill>
                <a:schemeClr val="bg1"/>
              </a:solidFill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GB" sz="1000" dirty="0">
              <a:solidFill>
                <a:schemeClr val="accent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3339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FCA1C1A-BC0A-4E81-82F8-5ACE20F86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u="sng" dirty="0" smtClean="0"/>
              <a:t>Every day</a:t>
            </a:r>
            <a:r>
              <a:rPr lang="en-US" sz="3600" dirty="0" smtClean="0"/>
              <a:t>, please bring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507F06-C190-4897-A2E9-0AA8E6684053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4969" y="2211421"/>
            <a:ext cx="3055579" cy="347424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A</a:t>
            </a:r>
            <a:r>
              <a:rPr lang="en-US" dirty="0" smtClean="0">
                <a:latin typeface="+mj-lt"/>
              </a:rPr>
              <a:t> water bottle with your name 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coat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book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Your reading diary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>
                <a:latin typeface="+mj-lt"/>
              </a:rPr>
              <a:t>A school bag to hold all your belongings </a:t>
            </a:r>
            <a:endParaRPr lang="en-US" dirty="0">
              <a:latin typeface="+mj-lt"/>
            </a:endParaRPr>
          </a:p>
        </p:txBody>
      </p:sp>
      <p:pic>
        <p:nvPicPr>
          <p:cNvPr id="9" name="Picture Placeholder 8" descr="Painting and Drawing Tools Set">
            <a:extLst>
              <a:ext uri="{FF2B5EF4-FFF2-40B4-BE49-F238E27FC236}">
                <a16:creationId xmlns:a16="http://schemas.microsoft.com/office/drawing/2014/main" id="{71721CA4-A4DE-4064-A8E6-96148525225A}"/>
              </a:ext>
            </a:extLst>
          </p:cNvPr>
          <p:cNvPicPr>
            <a:picLocks noGrp="1" noChangeAspect="1"/>
          </p:cNvPicPr>
          <p:nvPr>
            <p:ph type="pic" sz="quarter" idx="1"/>
          </p:nvPr>
        </p:nvPicPr>
        <p:blipFill rotWithShape="1">
          <a:blip r:embed="rId2"/>
          <a:srcRect l="205" r="205"/>
          <a:stretch/>
        </p:blipFill>
        <p:spPr>
          <a:xfrm>
            <a:off x="3696986" y="0"/>
            <a:ext cx="8495014" cy="5685664"/>
          </a:xfrm>
          <a:solidFill>
            <a:srgbClr val="FF0000"/>
          </a:solidFill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9B2A57-9893-4BCD-AA1A-122310BC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4392" y="5588893"/>
            <a:ext cx="6240202" cy="1069978"/>
          </a:xfrm>
          <a:solidFill>
            <a:srgbClr val="FFFF00"/>
          </a:solidFill>
        </p:spPr>
        <p:txBody>
          <a:bodyPr/>
          <a:lstStyle/>
          <a:p>
            <a:r>
              <a:rPr lang="en-US" sz="2400" dirty="0" smtClean="0">
                <a:solidFill>
                  <a:srgbClr val="080808"/>
                </a:solidFill>
              </a:rPr>
              <a:t>We will provide you with a pencil case and all the stationery you need, so please don’t bring these into school.</a:t>
            </a:r>
            <a:endParaRPr lang="en-US" sz="2400" dirty="0">
              <a:solidFill>
                <a:srgbClr val="080808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7725C8C-B6FF-4BEE-B7F0-3DFD7C273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16</a:t>
            </a:fld>
            <a:endParaRPr lang="en-US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944493" y="5227093"/>
            <a:ext cx="134982" cy="36180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577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008728" cy="1487606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latin typeface="+mj-lt"/>
              </a:rPr>
              <a:t>Please send us your </a:t>
            </a:r>
            <a:br>
              <a:rPr lang="en-US" sz="3200" dirty="0" smtClean="0">
                <a:latin typeface="+mj-lt"/>
              </a:rPr>
            </a:br>
            <a:r>
              <a:rPr lang="en-US" sz="3200" dirty="0" smtClean="0">
                <a:latin typeface="+mj-lt"/>
              </a:rPr>
              <a:t>‘All About Me’ profiles !</a:t>
            </a:r>
            <a:endParaRPr lang="en-US" sz="3200" dirty="0"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ED2A0C-51B7-4C46-8FCB-2E66B0949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2534" y="4294445"/>
            <a:ext cx="3947378" cy="1651379"/>
          </a:xfrm>
          <a:solidFill>
            <a:srgbClr val="FFFF00"/>
          </a:solidFill>
        </p:spPr>
        <p:txBody>
          <a:bodyPr/>
          <a:lstStyle/>
          <a:p>
            <a:r>
              <a:rPr lang="en-US" sz="3600" dirty="0" smtClean="0">
                <a:solidFill>
                  <a:srgbClr val="080808"/>
                </a:solidFill>
              </a:rPr>
              <a:t>We can’t wait to hear all about you!</a:t>
            </a:r>
            <a:endParaRPr lang="en-US" sz="3600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328" y="182379"/>
            <a:ext cx="4698713" cy="6542054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389662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AA4C6-BA7F-40BC-AD51-EFDDDBEA5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Have a lovely summer and see you soon!</a:t>
            </a:r>
            <a:endParaRPr lang="ru-RU" sz="32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5FC3B-DD33-4B9A-A5EB-A2301786CE4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>
                <a:latin typeface="+mj-lt"/>
              </a:rPr>
              <a:t>Miss Hewitt</a:t>
            </a:r>
            <a:r>
              <a:rPr lang="en-US" dirty="0" smtClean="0">
                <a:latin typeface="+mj-lt"/>
                <a:sym typeface="Wingdings" panose="05000000000000000000" pitchFamily="2" charset="2"/>
              </a:rPr>
              <a:t></a:t>
            </a:r>
            <a:endParaRPr lang="ru-RU" dirty="0">
              <a:latin typeface="+mj-lt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6" name="VID-20200625-WA001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86825" y="663677"/>
            <a:ext cx="3096566" cy="547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33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9195BEB-A072-45D8-848D-E8CA744F9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 smtClean="0"/>
              <a:t>Teacher Profile:</a:t>
            </a:r>
            <a:endParaRPr lang="en-US" sz="3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87D558-5792-4FF7-9111-65F4C874C6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8030" y="2442380"/>
            <a:ext cx="1845045" cy="47824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+mj-lt"/>
              </a:rPr>
              <a:t>Miss Hewitt</a:t>
            </a:r>
            <a:endParaRPr lang="en-US" dirty="0"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E58025A-9737-434D-AE90-0CC9E79902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5535" y="2920621"/>
            <a:ext cx="5705026" cy="3390328"/>
          </a:xfrm>
          <a:solidFill>
            <a:srgbClr val="CC66FF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2500" b="1" u="sng" dirty="0" smtClean="0">
              <a:solidFill>
                <a:srgbClr val="080808"/>
              </a:solidFill>
              <a:latin typeface="+mj-lt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6FC602-D83F-41B2-AE0B-E9BF4B9D7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1743" y="6471263"/>
            <a:ext cx="6915218" cy="365125"/>
          </a:xfrm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080808"/>
                </a:solidFill>
              </a:rPr>
              <a:t>I look forward to reading your ‘All About Me’ profiles soon! </a:t>
            </a:r>
            <a:endParaRPr lang="en-US" dirty="0">
              <a:solidFill>
                <a:srgbClr val="080808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8D56A-2615-403F-A09F-BC30DF1EE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TextBox 9"/>
          <p:cNvSpPr txBox="1"/>
          <p:nvPr/>
        </p:nvSpPr>
        <p:spPr>
          <a:xfrm>
            <a:off x="648400" y="2945574"/>
            <a:ext cx="4599296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rgbClr val="080808"/>
                </a:solidFill>
                <a:latin typeface="+mj-lt"/>
              </a:rPr>
              <a:t>Welcome to </a:t>
            </a:r>
            <a:r>
              <a:rPr lang="en-US" sz="1600" b="1" u="sng" dirty="0" smtClean="0">
                <a:solidFill>
                  <a:srgbClr val="080808"/>
                </a:solidFill>
                <a:latin typeface="+mj-lt"/>
              </a:rPr>
              <a:t>Birch!</a:t>
            </a:r>
            <a:endParaRPr lang="en-US" sz="1600" b="1" u="sng" dirty="0">
              <a:solidFill>
                <a:srgbClr val="080808"/>
              </a:solidFill>
              <a:latin typeface="+mj-lt"/>
            </a:endParaRPr>
          </a:p>
          <a:p>
            <a:pPr algn="ctr"/>
            <a:r>
              <a:rPr lang="en-US" sz="1600" dirty="0">
                <a:solidFill>
                  <a:srgbClr val="080808"/>
                </a:solidFill>
                <a:latin typeface="+mj-lt"/>
              </a:rPr>
              <a:t>I am really looking forward to being your teacher next year! </a:t>
            </a:r>
            <a:r>
              <a:rPr lang="en-US" sz="1600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 </a:t>
            </a:r>
          </a:p>
          <a:p>
            <a:pPr algn="ctr"/>
            <a:endParaRPr lang="en-US" sz="1600" u="sng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algn="ctr"/>
            <a:r>
              <a:rPr lang="en-US" sz="1600" b="1" u="sng" dirty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Facts about me: </a:t>
            </a:r>
            <a:endParaRPr lang="en-US" sz="1600" b="1" u="sng" dirty="0" smtClean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am Science, Forest Schools and Eco-School leader.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My favourite subject is </a:t>
            </a:r>
            <a:r>
              <a:rPr lang="en-US" sz="1600" dirty="0" err="1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Maths</a:t>
            </a: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enjoy drawing and going on long walks.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1600" dirty="0" smtClean="0">
                <a:solidFill>
                  <a:srgbClr val="080808"/>
                </a:solidFill>
                <a:latin typeface="+mj-lt"/>
                <a:sym typeface="Wingdings" panose="05000000000000000000" pitchFamily="2" charset="2"/>
              </a:rPr>
              <a:t>I LOVE pizza!</a:t>
            </a:r>
            <a:endParaRPr lang="en-US" sz="1600" dirty="0">
              <a:solidFill>
                <a:srgbClr val="080808"/>
              </a:solidFill>
              <a:latin typeface="+mj-lt"/>
              <a:sym typeface="Wingdings" panose="05000000000000000000" pitchFamily="2" charset="2"/>
            </a:endParaRPr>
          </a:p>
          <a:p>
            <a:endParaRPr lang="en-GB" sz="3200" i="1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8048" y="861230"/>
            <a:ext cx="2764093" cy="3823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406" y="450376"/>
            <a:ext cx="9167637" cy="632539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158BA-8D0B-4C52-9952-51D361C7F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t>3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5AB00-1C5C-4EB0-B93F-C03AB7A9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2060812" cy="450377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latin typeface="+mj-lt"/>
              </a:rPr>
              <a:t>School Map</a:t>
            </a:r>
            <a:endParaRPr lang="en-US" dirty="0">
              <a:latin typeface="+mj-lt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 txBox="1">
            <a:spLocks/>
          </p:cNvSpPr>
          <p:nvPr/>
        </p:nvSpPr>
        <p:spPr>
          <a:xfrm>
            <a:off x="73474" y="5447681"/>
            <a:ext cx="2978387" cy="996285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vert="horz" lIns="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600" b="1" kern="1200">
                <a:solidFill>
                  <a:schemeClr val="bg2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 smtClean="0">
                <a:solidFill>
                  <a:srgbClr val="080808"/>
                </a:solidFill>
              </a:rPr>
              <a:t>Here is the map of our school site: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5" name="Up Arrow 4"/>
          <p:cNvSpPr/>
          <p:nvPr/>
        </p:nvSpPr>
        <p:spPr>
          <a:xfrm rot="13972477">
            <a:off x="6577057" y="-218098"/>
            <a:ext cx="395785" cy="2258740"/>
          </a:xfrm>
          <a:prstGeom prst="upArrow">
            <a:avLst>
              <a:gd name="adj1" fmla="val 50000"/>
              <a:gd name="adj2" fmla="val 46078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7464795" y="71844"/>
            <a:ext cx="1164609" cy="738664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smtClean="0">
                <a:solidFill>
                  <a:srgbClr val="080808"/>
                </a:solidFill>
                <a:latin typeface="+mj-lt"/>
              </a:rPr>
              <a:t>Your classroom is here!</a:t>
            </a:r>
            <a:endParaRPr lang="en-GB" sz="1400" b="1" dirty="0">
              <a:solidFill>
                <a:srgbClr val="08080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34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Welcome to Birch!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come into school through this entrance / gate: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Placeholder 2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" b="2705"/>
          <a:stretch/>
        </p:blipFill>
        <p:spPr>
          <a:xfrm>
            <a:off x="3228975" y="793750"/>
            <a:ext cx="8877300" cy="6064250"/>
          </a:xfrm>
        </p:spPr>
      </p:pic>
    </p:spTree>
    <p:extLst>
      <p:ext uri="{BB962C8B-B14F-4D97-AF65-F5344CB8AC3E}">
        <p14:creationId xmlns:p14="http://schemas.microsoft.com/office/powerpoint/2010/main" val="243994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Welcome to Birch!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can leave your bike or scooter here: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86400" y="2661313"/>
            <a:ext cx="4599296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i="1" dirty="0" smtClean="0">
                <a:latin typeface="+mj-lt"/>
              </a:rPr>
              <a:t>(Insert a picture of KS1 or KS2 bike rack)</a:t>
            </a:r>
            <a:endParaRPr lang="en-GB" sz="3200" i="1" dirty="0">
              <a:latin typeface="+mj-lt"/>
            </a:endParaRPr>
          </a:p>
        </p:txBody>
      </p:sp>
      <p:pic>
        <p:nvPicPr>
          <p:cNvPr id="10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83" b="2438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97149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583043" y="1023348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Welcome to Birch!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Follow this path to enter the school building: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7" name="TextBox 6"/>
          <p:cNvSpPr txBox="1"/>
          <p:nvPr/>
        </p:nvSpPr>
        <p:spPr>
          <a:xfrm>
            <a:off x="5486400" y="2661313"/>
            <a:ext cx="4599296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i="1" dirty="0" smtClean="0">
                <a:latin typeface="+mj-lt"/>
              </a:rPr>
              <a:t>(Insert a picture of the pathway your class will walk up to enter the school)</a:t>
            </a:r>
            <a:endParaRPr lang="en-GB" sz="3200" i="1" dirty="0">
              <a:latin typeface="+mj-lt"/>
            </a:endParaRPr>
          </a:p>
        </p:txBody>
      </p:sp>
      <p:pic>
        <p:nvPicPr>
          <p:cNvPr id="10" name="Picture Placeholder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9" b="4459"/>
          <a:stretch>
            <a:fillRect/>
          </a:stretch>
        </p:blipFill>
        <p:spPr>
          <a:xfrm>
            <a:off x="3466640" y="945617"/>
            <a:ext cx="8877760" cy="6064783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823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Welcome to Birch!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Come into school through this door: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3" r="24383"/>
          <a:stretch>
            <a:fillRect/>
          </a:stretch>
        </p:blipFill>
        <p:spPr>
          <a:xfrm rot="5400000">
            <a:off x="4944000" y="317129"/>
            <a:ext cx="5309419" cy="7772322"/>
          </a:xfrm>
        </p:spPr>
      </p:pic>
    </p:spTree>
    <p:extLst>
      <p:ext uri="{BB962C8B-B14F-4D97-AF65-F5344CB8AC3E}">
        <p14:creationId xmlns:p14="http://schemas.microsoft.com/office/powerpoint/2010/main" val="4169165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51312" y="1075232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this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3" r="24383"/>
          <a:stretch>
            <a:fillRect/>
          </a:stretch>
        </p:blipFill>
        <p:spPr>
          <a:xfrm rot="5400000">
            <a:off x="4985236" y="679494"/>
            <a:ext cx="5015277" cy="7341736"/>
          </a:xfrm>
        </p:spPr>
      </p:pic>
    </p:spTree>
    <p:extLst>
      <p:ext uri="{BB962C8B-B14F-4D97-AF65-F5344CB8AC3E}">
        <p14:creationId xmlns:p14="http://schemas.microsoft.com/office/powerpoint/2010/main" val="2644638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A9F9A-7914-429C-8B48-A81473A57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06017">
            <a:off x="803491" y="1001491"/>
            <a:ext cx="4065084" cy="700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Play time!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16C4DF-BD76-4DFD-9788-A65985F0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6303" y="5630243"/>
            <a:ext cx="2978387" cy="996285"/>
          </a:xfrm>
          <a:solidFill>
            <a:srgbClr val="FFFF00"/>
          </a:solidFill>
        </p:spPr>
        <p:txBody>
          <a:bodyPr/>
          <a:lstStyle/>
          <a:p>
            <a:r>
              <a:rPr lang="en-US" sz="2000" dirty="0" smtClean="0">
                <a:solidFill>
                  <a:srgbClr val="080808"/>
                </a:solidFill>
              </a:rPr>
              <a:t>You will play on this playground at breaks and lunchtimes:</a:t>
            </a:r>
            <a:endParaRPr lang="en-US" sz="2000" dirty="0">
              <a:solidFill>
                <a:srgbClr val="080808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9139A-0794-42B5-84C4-5E9E21B10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C0CDE5-970C-4CC4-BF43-0DA127E73E8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83" r="24383"/>
          <a:stretch>
            <a:fillRect/>
          </a:stretch>
        </p:blipFill>
        <p:spPr>
          <a:xfrm rot="5400000">
            <a:off x="4862765" y="557022"/>
            <a:ext cx="5114691" cy="7487265"/>
          </a:xfrm>
        </p:spPr>
      </p:pic>
    </p:spTree>
    <p:extLst>
      <p:ext uri="{BB962C8B-B14F-4D97-AF65-F5344CB8AC3E}">
        <p14:creationId xmlns:p14="http://schemas.microsoft.com/office/powerpoint/2010/main" val="2781246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931380_Elementary school presentation_AAS_v4" id="{A1DE4719-C921-4876-B2FB-6B9A65FA4A71}" vid="{085AC972-F1A4-4B51-A582-8C15E7A4693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C5EE5440-5A1F-438E-9118-BE5E33F972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54E2D03-4971-40C6-9798-67DD10EB96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F6C8FF-3D90-457B-9108-406F928CD7CB}">
  <ds:schemaRefs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71af3243-3dd4-4a8d-8c0d-dd76da1f02a5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Elementary school presentation</Template>
  <TotalTime>0</TotalTime>
  <Words>622</Words>
  <Application>Microsoft Office PowerPoint</Application>
  <PresentationFormat>Widescreen</PresentationFormat>
  <Paragraphs>94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Comic Sans MS</vt:lpstr>
      <vt:lpstr>Franklin Gothic Book</vt:lpstr>
      <vt:lpstr>Times New Roman</vt:lpstr>
      <vt:lpstr>Wingdings</vt:lpstr>
      <vt:lpstr>Office Theme</vt:lpstr>
      <vt:lpstr>Welcome  to Birch</vt:lpstr>
      <vt:lpstr>Teacher Profile:</vt:lpstr>
      <vt:lpstr>School Map</vt:lpstr>
      <vt:lpstr>Welcome to Birch!</vt:lpstr>
      <vt:lpstr>Welcome to Birch!</vt:lpstr>
      <vt:lpstr>Welcome to Birch!</vt:lpstr>
      <vt:lpstr>Welcome to Birch!</vt:lpstr>
      <vt:lpstr>Play time!</vt:lpstr>
      <vt:lpstr>Play time!</vt:lpstr>
      <vt:lpstr>Play time!</vt:lpstr>
      <vt:lpstr>Timetable</vt:lpstr>
      <vt:lpstr>Learning Overview: Autumn 1</vt:lpstr>
      <vt:lpstr>Houses:</vt:lpstr>
      <vt:lpstr>Uniform:</vt:lpstr>
      <vt:lpstr>PE Kit:</vt:lpstr>
      <vt:lpstr>Every day, please bring:</vt:lpstr>
      <vt:lpstr>Please send us your  ‘All About Me’ profiles !</vt:lpstr>
      <vt:lpstr>Have a lovely summer and see you soon!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2020-06-17T16:12:36Z</dcterms:created>
  <dcterms:modified xsi:type="dcterms:W3CDTF">2020-06-29T14:57:40Z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