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8" r:id="rId6"/>
    <p:sldId id="274" r:id="rId7"/>
    <p:sldId id="257" r:id="rId8"/>
    <p:sldId id="269" r:id="rId9"/>
    <p:sldId id="266" r:id="rId10"/>
    <p:sldId id="267" r:id="rId11"/>
    <p:sldId id="265" r:id="rId12"/>
    <p:sldId id="277" r:id="rId13"/>
    <p:sldId id="278" r:id="rId14"/>
    <p:sldId id="261" r:id="rId15"/>
    <p:sldId id="271" r:id="rId16"/>
    <p:sldId id="275" r:id="rId17"/>
    <p:sldId id="279" r:id="rId18"/>
    <p:sldId id="270" r:id="rId19"/>
    <p:sldId id="262" r:id="rId20"/>
    <p:sldId id="263" r:id="rId21"/>
    <p:sldId id="26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712" autoAdjust="0"/>
  </p:normalViewPr>
  <p:slideViewPr>
    <p:cSldViewPr snapToGrid="0">
      <p:cViewPr varScale="1">
        <p:scale>
          <a:sx n="65" d="100"/>
          <a:sy n="65" d="100"/>
        </p:scale>
        <p:origin x="54" y="2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6/29/2020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6/29/2020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+mj-lt"/>
              </a:rPr>
              <a:t>September</a:t>
            </a:r>
          </a:p>
          <a:p>
            <a:r>
              <a:rPr lang="en-US" sz="1800" dirty="0" smtClean="0">
                <a:latin typeface="+mj-lt"/>
              </a:rPr>
              <a:t>2020</a:t>
            </a:r>
            <a:endParaRPr lang="ru-RU" sz="18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Welcome </a:t>
            </a:r>
            <a:br>
              <a:rPr lang="en-US" dirty="0" smtClean="0"/>
            </a:br>
            <a:r>
              <a:rPr lang="en-US" dirty="0" smtClean="0"/>
              <a:t>to Birch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j-lt"/>
              </a:rPr>
              <a:t>Miss </a:t>
            </a:r>
            <a:r>
              <a:rPr lang="en-US" sz="4400" dirty="0" err="1" smtClean="0">
                <a:latin typeface="+mj-lt"/>
              </a:rPr>
              <a:t>S.Hewitt</a:t>
            </a:r>
            <a:endParaRPr lang="ru-RU" sz="4400" dirty="0">
              <a:latin typeface="+mj-lt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 t="4549" r="-1773"/>
          <a:stretch/>
        </p:blipFill>
        <p:spPr>
          <a:xfrm>
            <a:off x="147482" y="1353576"/>
            <a:ext cx="5980961" cy="4501534"/>
          </a:xfr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play on this playground at breaks and lunchtimes: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>
          <a:xfrm>
            <a:off x="3269219" y="1054688"/>
            <a:ext cx="7694228" cy="5256261"/>
          </a:xfrm>
        </p:spPr>
      </p:pic>
    </p:spTree>
    <p:extLst>
      <p:ext uri="{BB962C8B-B14F-4D97-AF65-F5344CB8AC3E}">
        <p14:creationId xmlns:p14="http://schemas.microsoft.com/office/powerpoint/2010/main" val="306670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Timetable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723" y="2470244"/>
            <a:ext cx="3933152" cy="2558763"/>
          </a:xfrm>
        </p:spPr>
        <p:txBody>
          <a:bodyPr tIns="180000" bIns="108000">
            <a:noAutofit/>
          </a:bodyPr>
          <a:lstStyle/>
          <a:p>
            <a:r>
              <a:rPr lang="en-US" sz="2400" dirty="0" smtClean="0">
                <a:latin typeface="+mj-lt"/>
              </a:rPr>
              <a:t>Our timetable will look like this! We have Guided Reading, English and </a:t>
            </a:r>
            <a:r>
              <a:rPr lang="en-US" sz="2400" dirty="0" err="1" smtClean="0">
                <a:latin typeface="+mj-lt"/>
              </a:rPr>
              <a:t>Maths</a:t>
            </a:r>
            <a:r>
              <a:rPr lang="en-US" sz="2400" dirty="0" smtClean="0">
                <a:latin typeface="+mj-lt"/>
              </a:rPr>
              <a:t> every morning and our other subjects in the afternoons.</a:t>
            </a:r>
            <a:endParaRPr lang="en-US" sz="2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3725" y="5175984"/>
            <a:ext cx="5679378" cy="1402237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let you know your PE days on your first day back in September, so you know which day to bring your kit into school!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725" y="341406"/>
            <a:ext cx="695325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283007" y="990190"/>
            <a:ext cx="3960711" cy="1061509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Learning Overview: Autumn 1</a:t>
            </a:r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252" y="2617221"/>
            <a:ext cx="3933152" cy="2558763"/>
          </a:xfrm>
        </p:spPr>
        <p:txBody>
          <a:bodyPr tIns="180000" bIns="108000">
            <a:noAutofit/>
          </a:bodyPr>
          <a:lstStyle/>
          <a:p>
            <a:r>
              <a:rPr lang="en-US" sz="2400" dirty="0" smtClean="0">
                <a:latin typeface="+mj-lt"/>
              </a:rPr>
              <a:t>Here is an overview of what we will be learning during the first half term!</a:t>
            </a:r>
            <a:endParaRPr lang="en-US" sz="2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3725" y="5175984"/>
            <a:ext cx="5679378" cy="1402237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provide you with a learning  overview each half term.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753" y="345879"/>
            <a:ext cx="7976902" cy="403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89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Houses: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+mj-lt"/>
              </a:rPr>
              <a:t>Here are our school houses, named after important people from Tamworth’s history.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You will still be in the same house as last year – when you win team points, they all contribute to your team effort!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We will be voting for our new Year 6 House Leaders in September.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r>
              <a:rPr lang="en-US" sz="2800" dirty="0" smtClean="0">
                <a:solidFill>
                  <a:srgbClr val="080808"/>
                </a:solidFill>
              </a:rPr>
              <a:t>Which house are you in? 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" b="3543"/>
          <a:stretch>
            <a:fillRect/>
          </a:stretch>
        </p:blipFill>
        <p:spPr>
          <a:xfrm>
            <a:off x="3875803" y="0"/>
            <a:ext cx="8245228" cy="5518484"/>
          </a:xfrm>
        </p:spPr>
      </p:pic>
    </p:spTree>
    <p:extLst>
      <p:ext uri="{BB962C8B-B14F-4D97-AF65-F5344CB8AC3E}">
        <p14:creationId xmlns:p14="http://schemas.microsoft.com/office/powerpoint/2010/main" val="31059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Uniform: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wear full school uniform every day.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each item of uniform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wear sensible school shoes – no trainers please.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Grey skirts and pinafores are also part of the school uniform.  You can wear red jumpers and cardigans without the school logo.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9D0F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 rot="21324563">
            <a:off x="4049098" y="408574"/>
            <a:ext cx="6661868" cy="4597472"/>
            <a:chOff x="0" y="58994"/>
            <a:chExt cx="7648464" cy="62542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7" t="8774" r="7741" b="5702"/>
            <a:stretch/>
          </p:blipFill>
          <p:spPr>
            <a:xfrm rot="5400000">
              <a:off x="2481124" y="489254"/>
              <a:ext cx="3000457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4" t="7041" r="5706" b="11668"/>
            <a:stretch/>
          </p:blipFill>
          <p:spPr>
            <a:xfrm rot="5400000">
              <a:off x="-230139" y="301443"/>
              <a:ext cx="3000457" cy="251555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47" t="11437" b="10659"/>
            <a:stretch/>
          </p:blipFill>
          <p:spPr>
            <a:xfrm rot="5400000">
              <a:off x="2531224" y="3778434"/>
              <a:ext cx="2900256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0" t="11263" r="4555" b="8683"/>
            <a:stretch/>
          </p:blipFill>
          <p:spPr>
            <a:xfrm rot="5400000">
              <a:off x="-204660" y="3617680"/>
              <a:ext cx="2900257" cy="2490938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9" t="12457" b="11734"/>
            <a:stretch/>
          </p:blipFill>
          <p:spPr>
            <a:xfrm rot="5400000">
              <a:off x="5031655" y="553426"/>
              <a:ext cx="3000458" cy="2187047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6" t="17904" r="12681" b="12419"/>
            <a:stretch/>
          </p:blipFill>
          <p:spPr>
            <a:xfrm>
              <a:off x="5461417" y="3413022"/>
              <a:ext cx="2187047" cy="2900256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1982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 Kit: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90377" y="2157313"/>
            <a:ext cx="3476530" cy="448963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you have your PE kit in school on the days you have 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each item of kit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don’t wear earrings on PE days.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If you have long hair, please tie it back on PE days.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2251" y="5945824"/>
            <a:ext cx="5186148" cy="64604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find out the days when you have PE on your first day back!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9"/>
          <a:stretch>
            <a:fillRect/>
          </a:stretch>
        </p:blipFill>
        <p:spPr bwMode="auto">
          <a:xfrm rot="21171081">
            <a:off x="5137441" y="-106852"/>
            <a:ext cx="1599121" cy="45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5" r="30000" b="19908"/>
          <a:stretch>
            <a:fillRect/>
          </a:stretch>
        </p:blipFill>
        <p:spPr bwMode="auto">
          <a:xfrm rot="21112488">
            <a:off x="8184276" y="-159347"/>
            <a:ext cx="1859391" cy="446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3521">
            <a:off x="5089554" y="3931231"/>
            <a:ext cx="2421202" cy="111974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</a:rPr>
              <a:t>Indoor </a:t>
            </a:r>
            <a:r>
              <a:rPr lang="en-GB" dirty="0" smtClean="0">
                <a:solidFill>
                  <a:schemeClr val="bg1"/>
                </a:solidFill>
              </a:rPr>
              <a:t>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Black/Navy </a:t>
            </a:r>
            <a:r>
              <a:rPr lang="en-GB" sz="1000" dirty="0" smtClean="0">
                <a:solidFill>
                  <a:schemeClr val="bg1"/>
                </a:solidFill>
              </a:rPr>
              <a:t>shorts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0359">
            <a:off x="8107650" y="3520157"/>
            <a:ext cx="2853721" cy="112266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 smtClean="0">
                <a:solidFill>
                  <a:schemeClr val="bg1"/>
                </a:solidFill>
              </a:rPr>
              <a:t>Outdoor 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jumper/tracksuit top. (No hood)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Tracksuit bottoms /Joggers.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Trainers</a:t>
            </a:r>
            <a:endParaRPr lang="en-GB" sz="1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3339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u="sng" dirty="0" smtClean="0"/>
              <a:t>Every day</a:t>
            </a:r>
            <a:r>
              <a:rPr lang="en-US" sz="3600" dirty="0" smtClean="0"/>
              <a:t>, please bring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</a:t>
            </a:r>
            <a:r>
              <a:rPr lang="en-US" dirty="0" smtClean="0">
                <a:latin typeface="+mj-lt"/>
              </a:rPr>
              <a:t> water bottle with your name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coat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reading 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reading diary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A school bag to hold all your belongings </a:t>
            </a:r>
            <a:endParaRPr lang="en-US" dirty="0">
              <a:latin typeface="+mj-lt"/>
            </a:endParaRPr>
          </a:p>
        </p:txBody>
      </p:sp>
      <p:pic>
        <p:nvPicPr>
          <p:cNvPr id="9" name="Picture Placeholder 8" descr="Painting and Drawing Tools Set">
            <a:extLst>
              <a:ext uri="{FF2B5EF4-FFF2-40B4-BE49-F238E27FC236}">
                <a16:creationId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 rotWithShape="1">
          <a:blip r:embed="rId2"/>
          <a:srcRect l="205" r="205"/>
          <a:stretch/>
        </p:blipFill>
        <p:spPr>
          <a:xfrm>
            <a:off x="3696986" y="0"/>
            <a:ext cx="8495014" cy="5685664"/>
          </a:xfrm>
          <a:solidFill>
            <a:srgbClr val="FF0000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392" y="5588893"/>
            <a:ext cx="6240202" cy="1069978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provide you with a pencil case and all the stationery you need, so please don’t bring these into school.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944493" y="5227093"/>
            <a:ext cx="134982" cy="361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8728" cy="1487606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+mj-lt"/>
              </a:rPr>
              <a:t>Please send us your 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‘All About Me’ profiles !</a:t>
            </a:r>
            <a:endParaRPr lang="en-US" sz="3200" dirty="0"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ED2A0C-51B7-4C46-8FCB-2E66B094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2534" y="4294445"/>
            <a:ext cx="3947378" cy="1651379"/>
          </a:xfrm>
          <a:solidFill>
            <a:srgbClr val="FFFF00"/>
          </a:solidFill>
        </p:spPr>
        <p:txBody>
          <a:bodyPr/>
          <a:lstStyle/>
          <a:p>
            <a:r>
              <a:rPr lang="en-US" sz="3600" dirty="0" smtClean="0">
                <a:solidFill>
                  <a:srgbClr val="080808"/>
                </a:solidFill>
              </a:rPr>
              <a:t>We can’t wait to hear all about you!</a:t>
            </a:r>
            <a:endParaRPr lang="en-US" sz="3600" dirty="0">
              <a:solidFill>
                <a:srgbClr val="08080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28" y="182379"/>
            <a:ext cx="4698713" cy="654205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Have a lovely summer and see you soon!</a:t>
            </a:r>
            <a:endParaRPr lang="ru-RU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Miss Hewitt</a:t>
            </a:r>
            <a:r>
              <a:rPr lang="en-US" dirty="0" smtClean="0">
                <a:latin typeface="+mj-lt"/>
                <a:sym typeface="Wingdings" panose="05000000000000000000" pitchFamily="2" charset="2"/>
              </a:rPr>
              <a:t></a:t>
            </a:r>
            <a:endParaRPr lang="ru-RU" dirty="0">
              <a:latin typeface="+mj-l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VID-20200625-WA00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825" y="663677"/>
            <a:ext cx="3096566" cy="547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Teacher Profile:</a:t>
            </a:r>
            <a:endParaRPr lang="en-US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1845045" cy="47824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+mj-lt"/>
              </a:rPr>
              <a:t>Miss Hewitt</a:t>
            </a:r>
            <a:endParaRPr lang="en-US" dirty="0">
              <a:latin typeface="+mj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535" y="2920621"/>
            <a:ext cx="5705026" cy="3390328"/>
          </a:xfrm>
          <a:solidFill>
            <a:srgbClr val="CC66FF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500" b="1" u="sng" dirty="0" smtClean="0">
              <a:solidFill>
                <a:srgbClr val="080808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743" y="6471263"/>
            <a:ext cx="6915218" cy="365125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>
                <a:solidFill>
                  <a:srgbClr val="080808"/>
                </a:solidFill>
              </a:rPr>
              <a:t>I look forward to reading your ‘All About Me’ profiles soon! 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0" name="TextBox 9"/>
          <p:cNvSpPr txBox="1"/>
          <p:nvPr/>
        </p:nvSpPr>
        <p:spPr>
          <a:xfrm>
            <a:off x="648400" y="2945574"/>
            <a:ext cx="4599296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080808"/>
                </a:solidFill>
                <a:latin typeface="+mj-lt"/>
              </a:rPr>
              <a:t>Welcome to </a:t>
            </a:r>
            <a:r>
              <a:rPr lang="en-US" sz="1600" b="1" u="sng" dirty="0" smtClean="0">
                <a:solidFill>
                  <a:srgbClr val="080808"/>
                </a:solidFill>
                <a:latin typeface="+mj-lt"/>
              </a:rPr>
              <a:t>Birch!</a:t>
            </a:r>
            <a:endParaRPr lang="en-US" sz="1600" b="1" u="sng" dirty="0">
              <a:solidFill>
                <a:srgbClr val="080808"/>
              </a:solidFill>
              <a:latin typeface="+mj-lt"/>
            </a:endParaRPr>
          </a:p>
          <a:p>
            <a:pPr algn="ctr"/>
            <a:r>
              <a:rPr lang="en-US" sz="1600" dirty="0">
                <a:solidFill>
                  <a:srgbClr val="080808"/>
                </a:solidFill>
                <a:latin typeface="+mj-lt"/>
              </a:rPr>
              <a:t>I am really looking forward to being your teacher next year! </a:t>
            </a:r>
            <a:r>
              <a:rPr lang="en-US" sz="16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 </a:t>
            </a:r>
          </a:p>
          <a:p>
            <a:pPr algn="ctr"/>
            <a:endParaRPr lang="en-US" sz="1600" u="sng" dirty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  <a:p>
            <a:pPr algn="ctr"/>
            <a:r>
              <a:rPr lang="en-US" sz="1600" b="1" u="sng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Facts about me: </a:t>
            </a:r>
            <a:endParaRPr lang="en-US" sz="1600" b="1" u="sng" dirty="0" smtClean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I am Science, Forest Schools and Eco-School leader.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My favourite subject is </a:t>
            </a:r>
            <a:r>
              <a:rPr lang="en-US" sz="1600" dirty="0" err="1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Maths</a:t>
            </a:r>
            <a:r>
              <a:rPr lang="en-US" sz="16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I enjoy drawing and going on long walks.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I LOVE pizza!</a:t>
            </a:r>
            <a:endParaRPr lang="en-US" sz="1600" dirty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  <a:p>
            <a:endParaRPr lang="en-GB" sz="3200" i="1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048" y="861230"/>
            <a:ext cx="2764093" cy="382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406" y="450376"/>
            <a:ext cx="9167637" cy="632539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2060812" cy="450377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+mj-lt"/>
              </a:rPr>
              <a:t>School Map</a:t>
            </a:r>
            <a:endParaRPr lang="en-US" dirty="0">
              <a:latin typeface="+mj-l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73474" y="5447681"/>
            <a:ext cx="2978387" cy="996285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080808"/>
                </a:solidFill>
              </a:rPr>
              <a:t>Here is the map of our school site: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5" name="Up Arrow 4"/>
          <p:cNvSpPr/>
          <p:nvPr/>
        </p:nvSpPr>
        <p:spPr>
          <a:xfrm rot="13972477">
            <a:off x="6577057" y="-218098"/>
            <a:ext cx="395785" cy="2258740"/>
          </a:xfrm>
          <a:prstGeom prst="upArrow">
            <a:avLst>
              <a:gd name="adj1" fmla="val 50000"/>
              <a:gd name="adj2" fmla="val 46078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7464795" y="71844"/>
            <a:ext cx="1164609" cy="73866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80808"/>
                </a:solidFill>
                <a:latin typeface="+mj-lt"/>
              </a:rPr>
              <a:t>Your classroom is here!</a:t>
            </a:r>
            <a:endParaRPr lang="en-GB" sz="1400" b="1" dirty="0">
              <a:solidFill>
                <a:srgbClr val="08080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34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Birch!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come into school through this entrance / gate: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Placeholder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" b="2705"/>
          <a:stretch/>
        </p:blipFill>
        <p:spPr>
          <a:xfrm>
            <a:off x="3228975" y="793750"/>
            <a:ext cx="8877300" cy="6064250"/>
          </a:xfrm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Birch!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can leave your bike or scooter here: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6400" y="2661313"/>
            <a:ext cx="459929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i="1" dirty="0" smtClean="0">
                <a:latin typeface="+mj-lt"/>
              </a:rPr>
              <a:t>(Insert a picture of KS1 or KS2 bike rack)</a:t>
            </a:r>
            <a:endParaRPr lang="en-GB" sz="3200" i="1" dirty="0">
              <a:latin typeface="+mj-lt"/>
            </a:endParaRPr>
          </a:p>
        </p:txBody>
      </p:sp>
      <p:pic>
        <p:nvPicPr>
          <p:cNvPr id="10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3" b="243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7149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583043" y="1023348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Birch!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Follow this path to enter the school building: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extBox 6"/>
          <p:cNvSpPr txBox="1"/>
          <p:nvPr/>
        </p:nvSpPr>
        <p:spPr>
          <a:xfrm>
            <a:off x="5486400" y="2661313"/>
            <a:ext cx="459929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i="1" dirty="0" smtClean="0">
                <a:latin typeface="+mj-lt"/>
              </a:rPr>
              <a:t>(Insert a picture of the pathway your class will walk up to enter the school)</a:t>
            </a:r>
            <a:endParaRPr lang="en-GB" sz="3200" i="1" dirty="0">
              <a:latin typeface="+mj-lt"/>
            </a:endParaRPr>
          </a:p>
        </p:txBody>
      </p:sp>
      <p:pic>
        <p:nvPicPr>
          <p:cNvPr id="10" name="Picture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>
          <a:xfrm>
            <a:off x="3466640" y="9456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23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Birch!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Come into school through this door: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3" r="24383"/>
          <a:stretch>
            <a:fillRect/>
          </a:stretch>
        </p:blipFill>
        <p:spPr>
          <a:xfrm rot="5400000">
            <a:off x="4944000" y="317129"/>
            <a:ext cx="5309419" cy="7772322"/>
          </a:xfrm>
        </p:spPr>
      </p:pic>
    </p:spTree>
    <p:extLst>
      <p:ext uri="{BB962C8B-B14F-4D97-AF65-F5344CB8AC3E}">
        <p14:creationId xmlns:p14="http://schemas.microsoft.com/office/powerpoint/2010/main" val="4169165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51312" y="1075232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play on this playground at breaks and lunchtimes: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3" r="24383"/>
          <a:stretch>
            <a:fillRect/>
          </a:stretch>
        </p:blipFill>
        <p:spPr>
          <a:xfrm rot="5400000">
            <a:off x="4985236" y="679494"/>
            <a:ext cx="5015277" cy="7341736"/>
          </a:xfrm>
        </p:spPr>
      </p:pic>
    </p:spTree>
    <p:extLst>
      <p:ext uri="{BB962C8B-B14F-4D97-AF65-F5344CB8AC3E}">
        <p14:creationId xmlns:p14="http://schemas.microsoft.com/office/powerpoint/2010/main" val="2644638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play on this playground at breaks and lunchtimes: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3" r="24383"/>
          <a:stretch>
            <a:fillRect/>
          </a:stretch>
        </p:blipFill>
        <p:spPr>
          <a:xfrm rot="5400000">
            <a:off x="4862765" y="557022"/>
            <a:ext cx="5114691" cy="7487265"/>
          </a:xfrm>
        </p:spPr>
      </p:pic>
    </p:spTree>
    <p:extLst>
      <p:ext uri="{BB962C8B-B14F-4D97-AF65-F5344CB8AC3E}">
        <p14:creationId xmlns:p14="http://schemas.microsoft.com/office/powerpoint/2010/main" val="2781246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F6C8FF-3D90-457B-9108-406F928CD7CB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71af3243-3dd4-4a8d-8c0d-dd76da1f02a5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622</Words>
  <Application>Microsoft Office PowerPoint</Application>
  <PresentationFormat>Widescreen</PresentationFormat>
  <Paragraphs>94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Comic Sans MS</vt:lpstr>
      <vt:lpstr>Franklin Gothic Book</vt:lpstr>
      <vt:lpstr>Times New Roman</vt:lpstr>
      <vt:lpstr>Wingdings</vt:lpstr>
      <vt:lpstr>Office Theme</vt:lpstr>
      <vt:lpstr>Welcome  to Birch</vt:lpstr>
      <vt:lpstr>Teacher Profile:</vt:lpstr>
      <vt:lpstr>School Map</vt:lpstr>
      <vt:lpstr>Welcome to Birch!</vt:lpstr>
      <vt:lpstr>Welcome to Birch!</vt:lpstr>
      <vt:lpstr>Welcome to Birch!</vt:lpstr>
      <vt:lpstr>Welcome to Birch!</vt:lpstr>
      <vt:lpstr>Play time!</vt:lpstr>
      <vt:lpstr>Play time!</vt:lpstr>
      <vt:lpstr>Play time!</vt:lpstr>
      <vt:lpstr>Timetable</vt:lpstr>
      <vt:lpstr>Learning Overview: Autumn 1</vt:lpstr>
      <vt:lpstr>Houses:</vt:lpstr>
      <vt:lpstr>Uniform:</vt:lpstr>
      <vt:lpstr>PE Kit:</vt:lpstr>
      <vt:lpstr>Every day, please bring:</vt:lpstr>
      <vt:lpstr>Please send us your  ‘All About Me’ profiles !</vt:lpstr>
      <vt:lpstr>Have a lovely summer and see you soon!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2020-06-17T16:12:36Z</dcterms:created>
  <dcterms:modified xsi:type="dcterms:W3CDTF">2020-06-29T14:57:40Z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