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5"/>
  </p:notesMasterIdLst>
  <p:sldIdLst>
    <p:sldId id="258" r:id="rId2"/>
    <p:sldId id="260" r:id="rId3"/>
    <p:sldId id="259" r:id="rId4"/>
    <p:sldId id="303" r:id="rId5"/>
    <p:sldId id="284" r:id="rId6"/>
    <p:sldId id="286" r:id="rId7"/>
    <p:sldId id="288" r:id="rId8"/>
    <p:sldId id="290" r:id="rId9"/>
    <p:sldId id="292" r:id="rId10"/>
    <p:sldId id="304" r:id="rId11"/>
    <p:sldId id="296" r:id="rId12"/>
    <p:sldId id="298" r:id="rId13"/>
    <p:sldId id="300" r:id="rId14"/>
  </p:sldIdLst>
  <p:sldSz cx="12192000" cy="6858000"/>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0099"/>
    <a:srgbClr val="FF0066"/>
    <a:srgbClr val="99FF99"/>
    <a:srgbClr val="9900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338" autoAdjust="0"/>
    <p:restoredTop sz="94660"/>
  </p:normalViewPr>
  <p:slideViewPr>
    <p:cSldViewPr snapToGrid="0">
      <p:cViewPr varScale="1">
        <p:scale>
          <a:sx n="92" d="100"/>
          <a:sy n="92" d="100"/>
        </p:scale>
        <p:origin x="114" y="31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49688" y="0"/>
            <a:ext cx="2946400" cy="496888"/>
          </a:xfrm>
          <a:prstGeom prst="rect">
            <a:avLst/>
          </a:prstGeom>
        </p:spPr>
        <p:txBody>
          <a:bodyPr vert="horz" lIns="91440" tIns="45720" rIns="91440" bIns="45720" rtlCol="0"/>
          <a:lstStyle>
            <a:lvl1pPr algn="r">
              <a:defRPr sz="1200"/>
            </a:lvl1pPr>
          </a:lstStyle>
          <a:p>
            <a:fld id="{08356B63-B5D4-4FFF-8BAB-EE51338E5EEC}" type="datetimeFigureOut">
              <a:rPr lang="en-GB" smtClean="0"/>
              <a:t>30/06/2023</a:t>
            </a:fld>
            <a:endParaRPr lang="en-GB"/>
          </a:p>
        </p:txBody>
      </p:sp>
      <p:sp>
        <p:nvSpPr>
          <p:cNvPr id="4" name="Slide Image Placeholder 3"/>
          <p:cNvSpPr>
            <a:spLocks noGrp="1" noRot="1" noChangeAspect="1"/>
          </p:cNvSpPr>
          <p:nvPr>
            <p:ph type="sldImg" idx="2"/>
          </p:nvPr>
        </p:nvSpPr>
        <p:spPr>
          <a:xfrm>
            <a:off x="422275" y="1241425"/>
            <a:ext cx="5953125" cy="3349625"/>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79450" y="4776788"/>
            <a:ext cx="5438775" cy="3908425"/>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429750"/>
            <a:ext cx="2946400" cy="496888"/>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49688" y="9429750"/>
            <a:ext cx="2946400" cy="496888"/>
          </a:xfrm>
          <a:prstGeom prst="rect">
            <a:avLst/>
          </a:prstGeom>
        </p:spPr>
        <p:txBody>
          <a:bodyPr vert="horz" lIns="91440" tIns="45720" rIns="91440" bIns="45720" rtlCol="0" anchor="b"/>
          <a:lstStyle>
            <a:lvl1pPr algn="r">
              <a:defRPr sz="1200"/>
            </a:lvl1pPr>
          </a:lstStyle>
          <a:p>
            <a:fld id="{3B94A3DF-A81D-4481-96EB-301390592BD7}" type="slidenum">
              <a:rPr lang="en-GB" smtClean="0"/>
              <a:t>‹#›</a:t>
            </a:fld>
            <a:endParaRPr lang="en-GB"/>
          </a:p>
        </p:txBody>
      </p:sp>
    </p:spTree>
    <p:extLst>
      <p:ext uri="{BB962C8B-B14F-4D97-AF65-F5344CB8AC3E}">
        <p14:creationId xmlns:p14="http://schemas.microsoft.com/office/powerpoint/2010/main" val="67927518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2A822419-D1C5-4E1E-9D0C-85AE180312A5}" type="datetimeFigureOut">
              <a:rPr lang="en-GB" smtClean="0"/>
              <a:t>30/06/2023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5B13E00-8734-474C-B957-321D8720DE3D}" type="slidenum">
              <a:rPr lang="en-GB" smtClean="0"/>
              <a:t>‹#›</a:t>
            </a:fld>
            <a:endParaRPr lang="en-GB"/>
          </a:p>
        </p:txBody>
      </p:sp>
    </p:spTree>
    <p:extLst>
      <p:ext uri="{BB962C8B-B14F-4D97-AF65-F5344CB8AC3E}">
        <p14:creationId xmlns:p14="http://schemas.microsoft.com/office/powerpoint/2010/main" val="34718102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2A822419-D1C5-4E1E-9D0C-85AE180312A5}" type="datetimeFigureOut">
              <a:rPr lang="en-GB" smtClean="0"/>
              <a:t>30/06/2023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5B13E00-8734-474C-B957-321D8720DE3D}" type="slidenum">
              <a:rPr lang="en-GB" smtClean="0"/>
              <a:t>‹#›</a:t>
            </a:fld>
            <a:endParaRPr lang="en-GB"/>
          </a:p>
        </p:txBody>
      </p:sp>
    </p:spTree>
    <p:extLst>
      <p:ext uri="{BB962C8B-B14F-4D97-AF65-F5344CB8AC3E}">
        <p14:creationId xmlns:p14="http://schemas.microsoft.com/office/powerpoint/2010/main" val="71360147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2A822419-D1C5-4E1E-9D0C-85AE180312A5}" type="datetimeFigureOut">
              <a:rPr lang="en-GB" smtClean="0"/>
              <a:t>30/06/2023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5B13E00-8734-474C-B957-321D8720DE3D}" type="slidenum">
              <a:rPr lang="en-GB" smtClean="0"/>
              <a:t>‹#›</a:t>
            </a:fld>
            <a:endParaRPr lang="en-GB"/>
          </a:p>
        </p:txBody>
      </p:sp>
    </p:spTree>
    <p:extLst>
      <p:ext uri="{BB962C8B-B14F-4D97-AF65-F5344CB8AC3E}">
        <p14:creationId xmlns:p14="http://schemas.microsoft.com/office/powerpoint/2010/main" val="31760905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2A822419-D1C5-4E1E-9D0C-85AE180312A5}" type="datetimeFigureOut">
              <a:rPr lang="en-GB" smtClean="0"/>
              <a:t>30/06/2023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5B13E00-8734-474C-B957-321D8720DE3D}" type="slidenum">
              <a:rPr lang="en-GB" smtClean="0"/>
              <a:t>‹#›</a:t>
            </a:fld>
            <a:endParaRPr lang="en-GB"/>
          </a:p>
        </p:txBody>
      </p:sp>
    </p:spTree>
    <p:extLst>
      <p:ext uri="{BB962C8B-B14F-4D97-AF65-F5344CB8AC3E}">
        <p14:creationId xmlns:p14="http://schemas.microsoft.com/office/powerpoint/2010/main" val="24321982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2A822419-D1C5-4E1E-9D0C-85AE180312A5}" type="datetimeFigureOut">
              <a:rPr lang="en-GB" smtClean="0"/>
              <a:t>30/06/2023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5B13E00-8734-474C-B957-321D8720DE3D}" type="slidenum">
              <a:rPr lang="en-GB" smtClean="0"/>
              <a:t>‹#›</a:t>
            </a:fld>
            <a:endParaRPr lang="en-GB"/>
          </a:p>
        </p:txBody>
      </p:sp>
    </p:spTree>
    <p:extLst>
      <p:ext uri="{BB962C8B-B14F-4D97-AF65-F5344CB8AC3E}">
        <p14:creationId xmlns:p14="http://schemas.microsoft.com/office/powerpoint/2010/main" val="61866321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2A822419-D1C5-4E1E-9D0C-85AE180312A5}" type="datetimeFigureOut">
              <a:rPr lang="en-GB" smtClean="0"/>
              <a:t>30/06/2023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5B13E00-8734-474C-B957-321D8720DE3D}" type="slidenum">
              <a:rPr lang="en-GB" smtClean="0"/>
              <a:t>‹#›</a:t>
            </a:fld>
            <a:endParaRPr lang="en-GB"/>
          </a:p>
        </p:txBody>
      </p:sp>
    </p:spTree>
    <p:extLst>
      <p:ext uri="{BB962C8B-B14F-4D97-AF65-F5344CB8AC3E}">
        <p14:creationId xmlns:p14="http://schemas.microsoft.com/office/powerpoint/2010/main" val="22195448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2A822419-D1C5-4E1E-9D0C-85AE180312A5}" type="datetimeFigureOut">
              <a:rPr lang="en-GB" smtClean="0"/>
              <a:t>30/06/2023</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65B13E00-8734-474C-B957-321D8720DE3D}" type="slidenum">
              <a:rPr lang="en-GB" smtClean="0"/>
              <a:t>‹#›</a:t>
            </a:fld>
            <a:endParaRPr lang="en-GB"/>
          </a:p>
        </p:txBody>
      </p:sp>
    </p:spTree>
    <p:extLst>
      <p:ext uri="{BB962C8B-B14F-4D97-AF65-F5344CB8AC3E}">
        <p14:creationId xmlns:p14="http://schemas.microsoft.com/office/powerpoint/2010/main" val="16076196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2A822419-D1C5-4E1E-9D0C-85AE180312A5}" type="datetimeFigureOut">
              <a:rPr lang="en-GB" smtClean="0"/>
              <a:t>30/06/2023</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5B13E00-8734-474C-B957-321D8720DE3D}" type="slidenum">
              <a:rPr lang="en-GB" smtClean="0"/>
              <a:t>‹#›</a:t>
            </a:fld>
            <a:endParaRPr lang="en-GB"/>
          </a:p>
        </p:txBody>
      </p:sp>
    </p:spTree>
    <p:extLst>
      <p:ext uri="{BB962C8B-B14F-4D97-AF65-F5344CB8AC3E}">
        <p14:creationId xmlns:p14="http://schemas.microsoft.com/office/powerpoint/2010/main" val="22604342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A822419-D1C5-4E1E-9D0C-85AE180312A5}" type="datetimeFigureOut">
              <a:rPr lang="en-GB" smtClean="0"/>
              <a:t>30/06/2023</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65B13E00-8734-474C-B957-321D8720DE3D}" type="slidenum">
              <a:rPr lang="en-GB" smtClean="0"/>
              <a:t>‹#›</a:t>
            </a:fld>
            <a:endParaRPr lang="en-GB"/>
          </a:p>
        </p:txBody>
      </p:sp>
    </p:spTree>
    <p:extLst>
      <p:ext uri="{BB962C8B-B14F-4D97-AF65-F5344CB8AC3E}">
        <p14:creationId xmlns:p14="http://schemas.microsoft.com/office/powerpoint/2010/main" val="20797738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2A822419-D1C5-4E1E-9D0C-85AE180312A5}" type="datetimeFigureOut">
              <a:rPr lang="en-GB" smtClean="0"/>
              <a:t>30/06/2023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5B13E00-8734-474C-B957-321D8720DE3D}" type="slidenum">
              <a:rPr lang="en-GB" smtClean="0"/>
              <a:t>‹#›</a:t>
            </a:fld>
            <a:endParaRPr lang="en-GB"/>
          </a:p>
        </p:txBody>
      </p:sp>
    </p:spTree>
    <p:extLst>
      <p:ext uri="{BB962C8B-B14F-4D97-AF65-F5344CB8AC3E}">
        <p14:creationId xmlns:p14="http://schemas.microsoft.com/office/powerpoint/2010/main" val="267199238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2A822419-D1C5-4E1E-9D0C-85AE180312A5}" type="datetimeFigureOut">
              <a:rPr lang="en-GB" smtClean="0"/>
              <a:t>30/06/2023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5B13E00-8734-474C-B957-321D8720DE3D}" type="slidenum">
              <a:rPr lang="en-GB" smtClean="0"/>
              <a:t>‹#›</a:t>
            </a:fld>
            <a:endParaRPr lang="en-GB"/>
          </a:p>
        </p:txBody>
      </p:sp>
    </p:spTree>
    <p:extLst>
      <p:ext uri="{BB962C8B-B14F-4D97-AF65-F5344CB8AC3E}">
        <p14:creationId xmlns:p14="http://schemas.microsoft.com/office/powerpoint/2010/main" val="38565155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A822419-D1C5-4E1E-9D0C-85AE180312A5}" type="datetimeFigureOut">
              <a:rPr lang="en-GB" smtClean="0"/>
              <a:t>30/06/2023</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5B13E00-8734-474C-B957-321D8720DE3D}" type="slidenum">
              <a:rPr lang="en-GB" smtClean="0"/>
              <a:t>‹#›</a:t>
            </a:fld>
            <a:endParaRPr lang="en-GB"/>
          </a:p>
        </p:txBody>
      </p:sp>
    </p:spTree>
    <p:extLst>
      <p:ext uri="{BB962C8B-B14F-4D97-AF65-F5344CB8AC3E}">
        <p14:creationId xmlns:p14="http://schemas.microsoft.com/office/powerpoint/2010/main" val="194081889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www.google.co.uk/url?sa=i&amp;rct=j&amp;q=&amp;esrc=s&amp;source=images&amp;cd=&amp;cad=rja&amp;uact=8&amp;ved=0ahUKEwiCttvp-LzUAhUHAcAKHSISAjsQjRwIBw&amp;url=http://www.woodlands.staffs.sch.uk/&amp;psig=AFQjCNFhz_a7YinN3qiR2GyGeAQWsJvTlA&amp;ust=1497516215965953" TargetMode="External"/><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2.png"/><Relationship Id="rId4" Type="http://schemas.openxmlformats.org/officeDocument/2006/relationships/hyperlink" Target="http://www.google.co.uk/url?sa=i&amp;rct=j&amp;q=&amp;esrc=s&amp;source=images&amp;cd=&amp;cad=rja&amp;uact=8&amp;ved=0ahUKEwiCttvp-LzUAhUHAcAKHSISAjsQjRwIBw&amp;url=http://www.woodlands.staffs.sch.uk/&amp;psig=AFQjCNFhz_a7YinN3qiR2GyGeAQWsJvTlA&amp;ust=1497516215965953" TargetMode="External"/></Relationships>
</file>

<file path=ppt/slides/_rels/slide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2.png"/><Relationship Id="rId4" Type="http://schemas.openxmlformats.org/officeDocument/2006/relationships/hyperlink" Target="http://www.google.co.uk/url?sa=i&amp;rct=j&amp;q=&amp;esrc=s&amp;source=images&amp;cd=&amp;cad=rja&amp;uact=8&amp;ved=0ahUKEwiCttvp-LzUAhUHAcAKHSISAjsQjRwIBw&amp;url=http://www.woodlands.staffs.sch.uk/&amp;psig=AFQjCNFhz_a7YinN3qiR2GyGeAQWsJvTlA&amp;ust=1497516215965953" TargetMode="External"/></Relationships>
</file>

<file path=ppt/slides/_rels/slide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2.png"/><Relationship Id="rId4" Type="http://schemas.openxmlformats.org/officeDocument/2006/relationships/hyperlink" Target="http://www.google.co.uk/url?sa=i&amp;rct=j&amp;q=&amp;esrc=s&amp;source=images&amp;cd=&amp;cad=rja&amp;uact=8&amp;ved=0ahUKEwiCttvp-LzUAhUHAcAKHSISAjsQjRwIBw&amp;url=http://www.woodlands.staffs.sch.uk/&amp;psig=AFQjCNFhz_a7YinN3qiR2GyGeAQWsJvTlA&amp;ust=1497516215965953" TargetMode="External"/></Relationships>
</file>

<file path=ppt/slides/_rels/slide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2.png"/><Relationship Id="rId4" Type="http://schemas.openxmlformats.org/officeDocument/2006/relationships/hyperlink" Target="http://www.google.co.uk/url?sa=i&amp;rct=j&amp;q=&amp;esrc=s&amp;source=images&amp;cd=&amp;cad=rja&amp;uact=8&amp;ved=0ahUKEwiCttvp-LzUAhUHAcAKHSISAjsQjRwIBw&amp;url=http://www.woodlands.staffs.sch.uk/&amp;psig=AFQjCNFhz_a7YinN3qiR2GyGeAQWsJvTlA&amp;ust=1497516215965953" TargetMode="Externa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2.png"/><Relationship Id="rId4" Type="http://schemas.openxmlformats.org/officeDocument/2006/relationships/hyperlink" Target="http://www.google.co.uk/url?sa=i&amp;rct=j&amp;q=&amp;esrc=s&amp;source=images&amp;cd=&amp;cad=rja&amp;uact=8&amp;ved=0ahUKEwiCttvp-LzUAhUHAcAKHSISAjsQjRwIBw&amp;url=http://www.woodlands.staffs.sch.uk/&amp;psig=AFQjCNFhz_a7YinN3qiR2GyGeAQWsJvTlA&amp;ust=1497516215965953" TargetMode="Externa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2.png"/><Relationship Id="rId4" Type="http://schemas.openxmlformats.org/officeDocument/2006/relationships/hyperlink" Target="http://www.google.co.uk/url?sa=i&amp;rct=j&amp;q=&amp;esrc=s&amp;source=images&amp;cd=&amp;cad=rja&amp;uact=8&amp;ved=0ahUKEwiCttvp-LzUAhUHAcAKHSISAjsQjRwIBw&amp;url=http://www.woodlands.staffs.sch.uk/&amp;psig=AFQjCNFhz_a7YinN3qiR2GyGeAQWsJvTlA&amp;ust=1497516215965953" TargetMode="Externa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2.png"/><Relationship Id="rId4" Type="http://schemas.openxmlformats.org/officeDocument/2006/relationships/hyperlink" Target="http://www.google.co.uk/url?sa=i&amp;rct=j&amp;q=&amp;esrc=s&amp;source=images&amp;cd=&amp;cad=rja&amp;uact=8&amp;ved=0ahUKEwiCttvp-LzUAhUHAcAKHSISAjsQjRwIBw&amp;url=http://www.woodlands.staffs.sch.uk/&amp;psig=AFQjCNFhz_a7YinN3qiR2GyGeAQWsJvTlA&amp;ust=1497516215965953" TargetMode="Externa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2.png"/><Relationship Id="rId4" Type="http://schemas.openxmlformats.org/officeDocument/2006/relationships/hyperlink" Target="http://www.google.co.uk/url?sa=i&amp;rct=j&amp;q=&amp;esrc=s&amp;source=images&amp;cd=&amp;cad=rja&amp;uact=8&amp;ved=0ahUKEwiCttvp-LzUAhUHAcAKHSISAjsQjRwIBw&amp;url=http://www.woodlands.staffs.sch.uk/&amp;psig=AFQjCNFhz_a7YinN3qiR2GyGeAQWsJvTlA&amp;ust=1497516215965953" TargetMode="Externa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2.png"/><Relationship Id="rId4" Type="http://schemas.openxmlformats.org/officeDocument/2006/relationships/hyperlink" Target="http://www.google.co.uk/url?sa=i&amp;rct=j&amp;q=&amp;esrc=s&amp;source=images&amp;cd=&amp;cad=rja&amp;uact=8&amp;ved=0ahUKEwiCttvp-LzUAhUHAcAKHSISAjsQjRwIBw&amp;url=http://www.woodlands.staffs.sch.uk/&amp;psig=AFQjCNFhz_a7YinN3qiR2GyGeAQWsJvTlA&amp;ust=1497516215965953" TargetMode="External"/></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2.png"/><Relationship Id="rId4" Type="http://schemas.openxmlformats.org/officeDocument/2006/relationships/hyperlink" Target="http://www.google.co.uk/url?sa=i&amp;rct=j&amp;q=&amp;esrc=s&amp;source=images&amp;cd=&amp;cad=rja&amp;uact=8&amp;ved=0ahUKEwiCttvp-LzUAhUHAcAKHSISAjsQjRwIBw&amp;url=http://www.woodlands.staffs.sch.uk/&amp;psig=AFQjCNFhz_a7YinN3qiR2GyGeAQWsJvTlA&amp;ust=1497516215965953"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6" y="-2664844"/>
            <a:ext cx="6853690" cy="12191998"/>
          </a:xfrm>
          <a:prstGeom prst="rect">
            <a:avLst/>
          </a:prstGeom>
        </p:spPr>
      </p:pic>
      <p:sp>
        <p:nvSpPr>
          <p:cNvPr id="3" name="TextBox 2"/>
          <p:cNvSpPr txBox="1"/>
          <p:nvPr/>
        </p:nvSpPr>
        <p:spPr>
          <a:xfrm>
            <a:off x="1886820" y="1122465"/>
            <a:ext cx="7952727" cy="2862322"/>
          </a:xfrm>
          <a:prstGeom prst="rect">
            <a:avLst/>
          </a:prstGeom>
          <a:noFill/>
        </p:spPr>
        <p:txBody>
          <a:bodyPr wrap="square" rtlCol="0">
            <a:spAutoFit/>
          </a:bodyPr>
          <a:lstStyle/>
          <a:p>
            <a:pPr algn="ctr"/>
            <a:r>
              <a:rPr lang="en-GB" sz="6600" dirty="0">
                <a:solidFill>
                  <a:srgbClr val="FF0000"/>
                </a:solidFill>
                <a:latin typeface="Comic Sans MS" panose="030F0702030302020204" pitchFamily="66" charset="0"/>
              </a:rPr>
              <a:t>Wow Assembly:</a:t>
            </a:r>
          </a:p>
          <a:p>
            <a:pPr algn="ctr"/>
            <a:r>
              <a:rPr lang="en-GB" sz="4800" dirty="0">
                <a:latin typeface="Comic Sans MS" panose="030F0702030302020204" pitchFamily="66" charset="0"/>
              </a:rPr>
              <a:t>Friday 30</a:t>
            </a:r>
            <a:r>
              <a:rPr lang="en-GB" sz="4800" baseline="30000" dirty="0">
                <a:latin typeface="Comic Sans MS" panose="030F0702030302020204" pitchFamily="66" charset="0"/>
              </a:rPr>
              <a:t>th</a:t>
            </a:r>
            <a:r>
              <a:rPr lang="en-GB" sz="4800" dirty="0">
                <a:latin typeface="Comic Sans MS" panose="030F0702030302020204" pitchFamily="66" charset="0"/>
              </a:rPr>
              <a:t> June</a:t>
            </a:r>
          </a:p>
          <a:p>
            <a:endParaRPr lang="en-GB" sz="6600" dirty="0">
              <a:latin typeface="Comic Sans MS" panose="030F0702030302020204" pitchFamily="66" charset="0"/>
            </a:endParaRPr>
          </a:p>
        </p:txBody>
      </p:sp>
      <p:pic>
        <p:nvPicPr>
          <p:cNvPr id="4" name="Picture 6" descr="Image result for the woodlands community primary school logo">
            <a:hlinkClick r:id="rId3"/>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628811" y="3212789"/>
            <a:ext cx="2686390" cy="2507299"/>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4"/>
          <p:cNvPicPr>
            <a:picLocks noChangeAspect="1"/>
          </p:cNvPicPr>
          <p:nvPr/>
        </p:nvPicPr>
        <p:blipFill>
          <a:blip r:embed="rId5"/>
          <a:stretch>
            <a:fillRect/>
          </a:stretch>
        </p:blipFill>
        <p:spPr>
          <a:xfrm>
            <a:off x="1058145" y="4304374"/>
            <a:ext cx="1657350" cy="1743075"/>
          </a:xfrm>
          <a:prstGeom prst="rect">
            <a:avLst/>
          </a:prstGeom>
        </p:spPr>
      </p:pic>
      <p:pic>
        <p:nvPicPr>
          <p:cNvPr id="6" name="Picture 5"/>
          <p:cNvPicPr>
            <a:picLocks noChangeAspect="1"/>
          </p:cNvPicPr>
          <p:nvPr/>
        </p:nvPicPr>
        <p:blipFill>
          <a:blip r:embed="rId5"/>
          <a:stretch>
            <a:fillRect/>
          </a:stretch>
        </p:blipFill>
        <p:spPr>
          <a:xfrm>
            <a:off x="9484484" y="4304375"/>
            <a:ext cx="1657350" cy="1743075"/>
          </a:xfrm>
          <a:prstGeom prst="rect">
            <a:avLst/>
          </a:prstGeom>
        </p:spPr>
      </p:pic>
    </p:spTree>
    <p:extLst>
      <p:ext uri="{BB962C8B-B14F-4D97-AF65-F5344CB8AC3E}">
        <p14:creationId xmlns:p14="http://schemas.microsoft.com/office/powerpoint/2010/main" val="408078728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6" y="-2664844"/>
            <a:ext cx="6853690" cy="12191998"/>
          </a:xfrm>
          <a:prstGeom prst="rect">
            <a:avLst/>
          </a:prstGeom>
        </p:spPr>
      </p:pic>
      <p:sp>
        <p:nvSpPr>
          <p:cNvPr id="3" name="TextBox 2"/>
          <p:cNvSpPr txBox="1"/>
          <p:nvPr/>
        </p:nvSpPr>
        <p:spPr>
          <a:xfrm>
            <a:off x="1223749" y="824196"/>
            <a:ext cx="9744502" cy="5293757"/>
          </a:xfrm>
          <a:prstGeom prst="rect">
            <a:avLst/>
          </a:prstGeom>
          <a:noFill/>
        </p:spPr>
        <p:txBody>
          <a:bodyPr wrap="square" rtlCol="0">
            <a:spAutoFit/>
          </a:bodyPr>
          <a:lstStyle/>
          <a:p>
            <a:pPr algn="ctr"/>
            <a:r>
              <a:rPr lang="en-GB" sz="6600" dirty="0">
                <a:latin typeface="Comic Sans MS" panose="030F0702030302020204" pitchFamily="66" charset="0"/>
              </a:rPr>
              <a:t>Spruce</a:t>
            </a:r>
          </a:p>
          <a:p>
            <a:pPr algn="ctr"/>
            <a:endParaRPr lang="en-GB" sz="2400" b="1" dirty="0">
              <a:solidFill>
                <a:srgbClr val="0070C0"/>
              </a:solidFill>
              <a:latin typeface="Lucida Handwriting" panose="03010101010101010101" pitchFamily="66" charset="0"/>
            </a:endParaRPr>
          </a:p>
          <a:p>
            <a:pPr algn="ctr"/>
            <a:r>
              <a:rPr lang="en-GB" sz="4400" b="1" dirty="0" err="1" smtClean="0">
                <a:solidFill>
                  <a:srgbClr val="FF0066"/>
                </a:solidFill>
                <a:latin typeface="Lucida Handwriting" panose="03010101010101010101" pitchFamily="66" charset="0"/>
              </a:rPr>
              <a:t>Tarron</a:t>
            </a:r>
            <a:endParaRPr lang="en-GB" sz="4400" b="1" dirty="0">
              <a:solidFill>
                <a:srgbClr val="FF0066"/>
              </a:solidFill>
              <a:latin typeface="Lucida Handwriting" panose="03010101010101010101" pitchFamily="66" charset="0"/>
            </a:endParaRPr>
          </a:p>
          <a:p>
            <a:pPr algn="ctr"/>
            <a:r>
              <a:rPr lang="en-GB" sz="4400" b="1" dirty="0">
                <a:solidFill>
                  <a:srgbClr val="FF0066"/>
                </a:solidFill>
                <a:latin typeface="Lucida Handwriting" panose="03010101010101010101" pitchFamily="66" charset="0"/>
              </a:rPr>
              <a:t>For</a:t>
            </a:r>
          </a:p>
          <a:p>
            <a:pPr algn="ctr"/>
            <a:r>
              <a:rPr lang="en-GB" sz="4400" dirty="0" smtClean="0">
                <a:latin typeface="Calibri" panose="020F0502020204030204" pitchFamily="34" charset="0"/>
                <a:cs typeface="Calibri" panose="020F0502020204030204" pitchFamily="34" charset="0"/>
              </a:rPr>
              <a:t>Writing a descriptive recount that made me laugh! </a:t>
            </a:r>
            <a:endParaRPr lang="en-GB" sz="4400" dirty="0">
              <a:latin typeface="Calibri" panose="020F0502020204030204" pitchFamily="34" charset="0"/>
              <a:cs typeface="Calibri" panose="020F0502020204030204" pitchFamily="34" charset="0"/>
            </a:endParaRPr>
          </a:p>
          <a:p>
            <a:pPr algn="ctr"/>
            <a:endParaRPr lang="en-GB" sz="2400" b="1" dirty="0">
              <a:solidFill>
                <a:srgbClr val="0070C0"/>
              </a:solidFill>
              <a:latin typeface="Lucida Handwriting" panose="03010101010101010101" pitchFamily="66" charset="0"/>
            </a:endParaRPr>
          </a:p>
          <a:p>
            <a:pPr algn="ctr"/>
            <a:r>
              <a:rPr lang="en-GB" sz="2400" b="1" dirty="0" smtClean="0">
                <a:solidFill>
                  <a:srgbClr val="0070C0"/>
                </a:solidFill>
                <a:latin typeface="Lucida Handwriting" panose="03010101010101010101" pitchFamily="66" charset="0"/>
              </a:rPr>
              <a:t> </a:t>
            </a:r>
            <a:r>
              <a:rPr lang="en-GB" sz="2400" b="1" dirty="0">
                <a:solidFill>
                  <a:srgbClr val="0070C0"/>
                </a:solidFill>
                <a:latin typeface="Lucida Handwriting" panose="03010101010101010101" pitchFamily="66" charset="0"/>
              </a:rPr>
              <a:t>Mrs </a:t>
            </a:r>
            <a:r>
              <a:rPr lang="en-GB" sz="2400" b="1">
                <a:solidFill>
                  <a:srgbClr val="0070C0"/>
                </a:solidFill>
                <a:latin typeface="Lucida Handwriting" panose="03010101010101010101" pitchFamily="66" charset="0"/>
              </a:rPr>
              <a:t>Read </a:t>
            </a:r>
            <a:r>
              <a:rPr lang="en-GB" sz="2400" b="1" smtClean="0">
                <a:solidFill>
                  <a:srgbClr val="0070C0"/>
                </a:solidFill>
                <a:latin typeface="Lucida Handwriting" panose="03010101010101010101" pitchFamily="66" charset="0"/>
              </a:rPr>
              <a:t>30.6.2023</a:t>
            </a:r>
            <a:r>
              <a:rPr lang="en-GB" sz="2400" b="1" dirty="0">
                <a:solidFill>
                  <a:srgbClr val="0070C0"/>
                </a:solidFill>
                <a:latin typeface="Lucida Handwriting" panose="03010101010101010101" pitchFamily="66" charset="0"/>
              </a:rPr>
              <a:t>.</a:t>
            </a:r>
          </a:p>
          <a:p>
            <a:pPr algn="ctr"/>
            <a:endParaRPr lang="en-GB" sz="2400" dirty="0">
              <a:latin typeface="Comic Sans MS" panose="030F0702030302020204" pitchFamily="66" charset="0"/>
            </a:endParaRPr>
          </a:p>
        </p:txBody>
      </p:sp>
      <p:pic>
        <p:nvPicPr>
          <p:cNvPr id="4" name="Picture 3"/>
          <p:cNvPicPr>
            <a:picLocks noChangeAspect="1"/>
          </p:cNvPicPr>
          <p:nvPr/>
        </p:nvPicPr>
        <p:blipFill>
          <a:blip r:embed="rId3"/>
          <a:stretch>
            <a:fillRect/>
          </a:stretch>
        </p:blipFill>
        <p:spPr>
          <a:xfrm>
            <a:off x="9484484" y="824196"/>
            <a:ext cx="1657350" cy="1743075"/>
          </a:xfrm>
          <a:prstGeom prst="rect">
            <a:avLst/>
          </a:prstGeom>
        </p:spPr>
      </p:pic>
      <p:pic>
        <p:nvPicPr>
          <p:cNvPr id="5" name="Picture 6" descr="Image result for the woodlands community primary school logo">
            <a:hlinkClick r:id="rId4"/>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32764" y="824196"/>
            <a:ext cx="1758342" cy="16411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8947646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6" y="-2664844"/>
            <a:ext cx="6853690" cy="12191998"/>
          </a:xfrm>
          <a:prstGeom prst="rect">
            <a:avLst/>
          </a:prstGeom>
        </p:spPr>
      </p:pic>
      <p:sp>
        <p:nvSpPr>
          <p:cNvPr id="3" name="TextBox 2"/>
          <p:cNvSpPr txBox="1"/>
          <p:nvPr/>
        </p:nvSpPr>
        <p:spPr>
          <a:xfrm>
            <a:off x="1630017" y="824196"/>
            <a:ext cx="8348870" cy="4231928"/>
          </a:xfrm>
          <a:prstGeom prst="rect">
            <a:avLst/>
          </a:prstGeom>
          <a:noFill/>
        </p:spPr>
        <p:txBody>
          <a:bodyPr wrap="square" rtlCol="0">
            <a:spAutoFit/>
          </a:bodyPr>
          <a:lstStyle/>
          <a:p>
            <a:pPr algn="ctr"/>
            <a:r>
              <a:rPr lang="en-GB" sz="6600" dirty="0">
                <a:latin typeface="Comic Sans MS" panose="030F0702030302020204" pitchFamily="66" charset="0"/>
              </a:rPr>
              <a:t>Chestnut</a:t>
            </a:r>
            <a:endParaRPr lang="en-GB" sz="6600" b="1" dirty="0">
              <a:solidFill>
                <a:srgbClr val="CC0099"/>
              </a:solidFill>
              <a:latin typeface="Comic Sans MS" panose="030F0702030302020204" pitchFamily="66" charset="0"/>
            </a:endParaRPr>
          </a:p>
          <a:p>
            <a:pPr algn="ctr"/>
            <a:endParaRPr lang="en-GB" sz="900" b="1" dirty="0">
              <a:solidFill>
                <a:srgbClr val="CC0099"/>
              </a:solidFill>
              <a:latin typeface="Lucida Handwriting" panose="03010101010101010101" pitchFamily="66" charset="0"/>
            </a:endParaRPr>
          </a:p>
          <a:p>
            <a:pPr algn="ctr"/>
            <a:r>
              <a:rPr lang="en-GB" sz="2400" b="1" dirty="0">
                <a:solidFill>
                  <a:srgbClr val="CC0099"/>
                </a:solidFill>
                <a:latin typeface="Lucida Handwriting" panose="03010101010101010101" pitchFamily="66" charset="0"/>
              </a:rPr>
              <a:t>Harvey</a:t>
            </a:r>
          </a:p>
          <a:p>
            <a:pPr algn="ctr"/>
            <a:endParaRPr lang="en-GB" sz="2400" b="1" dirty="0">
              <a:solidFill>
                <a:srgbClr val="CC0099"/>
              </a:solidFill>
              <a:latin typeface="Lucida Handwriting" panose="03010101010101010101" pitchFamily="66" charset="0"/>
            </a:endParaRPr>
          </a:p>
          <a:p>
            <a:pPr algn="ctr"/>
            <a:r>
              <a:rPr lang="en-US" sz="2000" b="1" dirty="0">
                <a:latin typeface="Lucida Handwriting" panose="03010101010101010101" pitchFamily="66" charset="0"/>
              </a:rPr>
              <a:t>Harvey has impressed me with his learning attitude in recent weeks. There has definitely been an improved approach to his learning behavior in the classroom, which is great to see once again.</a:t>
            </a:r>
            <a:endParaRPr lang="en-US" sz="3200" b="1" dirty="0">
              <a:latin typeface="Lucida Handwriting" panose="03010101010101010101" pitchFamily="66" charset="0"/>
            </a:endParaRPr>
          </a:p>
          <a:p>
            <a:pPr algn="ctr"/>
            <a:endParaRPr lang="en-US" b="1" dirty="0">
              <a:solidFill>
                <a:schemeClr val="accent1">
                  <a:lumMod val="75000"/>
                </a:schemeClr>
              </a:solidFill>
              <a:latin typeface="Lucida Handwriting" panose="03010101010101010101" pitchFamily="66" charset="0"/>
            </a:endParaRPr>
          </a:p>
          <a:p>
            <a:pPr algn="ctr"/>
            <a:r>
              <a:rPr lang="en-GB" sz="2400" b="1" dirty="0">
                <a:solidFill>
                  <a:srgbClr val="0070C0"/>
                </a:solidFill>
                <a:latin typeface="Lucida Handwriting" panose="03010101010101010101" pitchFamily="66" charset="0"/>
              </a:rPr>
              <a:t>Mr Tennuci                                  30.6.23</a:t>
            </a:r>
          </a:p>
          <a:p>
            <a:pPr algn="ctr"/>
            <a:endParaRPr lang="en-GB" sz="2400" dirty="0">
              <a:latin typeface="Comic Sans MS" panose="030F0702030302020204" pitchFamily="66" charset="0"/>
            </a:endParaRPr>
          </a:p>
        </p:txBody>
      </p:sp>
      <p:pic>
        <p:nvPicPr>
          <p:cNvPr id="4" name="Picture 3"/>
          <p:cNvPicPr>
            <a:picLocks noChangeAspect="1"/>
          </p:cNvPicPr>
          <p:nvPr/>
        </p:nvPicPr>
        <p:blipFill>
          <a:blip r:embed="rId3"/>
          <a:stretch>
            <a:fillRect/>
          </a:stretch>
        </p:blipFill>
        <p:spPr>
          <a:xfrm>
            <a:off x="9484484" y="824196"/>
            <a:ext cx="1657350" cy="1743075"/>
          </a:xfrm>
          <a:prstGeom prst="rect">
            <a:avLst/>
          </a:prstGeom>
        </p:spPr>
      </p:pic>
      <p:pic>
        <p:nvPicPr>
          <p:cNvPr id="5" name="Picture 6" descr="Image result for the woodlands community primary school logo">
            <a:hlinkClick r:id="rId4"/>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32764" y="824196"/>
            <a:ext cx="1758342" cy="16411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9765471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6" y="-2664844"/>
            <a:ext cx="6853690" cy="12191998"/>
          </a:xfrm>
          <a:prstGeom prst="rect">
            <a:avLst/>
          </a:prstGeom>
        </p:spPr>
      </p:pic>
      <p:sp>
        <p:nvSpPr>
          <p:cNvPr id="3" name="TextBox 2"/>
          <p:cNvSpPr txBox="1"/>
          <p:nvPr/>
        </p:nvSpPr>
        <p:spPr>
          <a:xfrm>
            <a:off x="1050166" y="966743"/>
            <a:ext cx="9744502" cy="5293757"/>
          </a:xfrm>
          <a:prstGeom prst="rect">
            <a:avLst/>
          </a:prstGeom>
          <a:noFill/>
        </p:spPr>
        <p:txBody>
          <a:bodyPr wrap="square" rtlCol="0">
            <a:spAutoFit/>
          </a:bodyPr>
          <a:lstStyle/>
          <a:p>
            <a:pPr algn="ctr"/>
            <a:r>
              <a:rPr lang="en-GB" sz="6600" dirty="0">
                <a:latin typeface="Comic Sans MS" panose="030F0702030302020204" pitchFamily="66" charset="0"/>
              </a:rPr>
              <a:t>Aspen </a:t>
            </a:r>
            <a:endParaRPr lang="en-GB" sz="2400" b="1" dirty="0">
              <a:solidFill>
                <a:srgbClr val="0070C0"/>
              </a:solidFill>
              <a:latin typeface="Lucida Handwriting" panose="03010101010101010101" pitchFamily="66" charset="0"/>
            </a:endParaRPr>
          </a:p>
          <a:p>
            <a:pPr algn="ctr"/>
            <a:r>
              <a:rPr lang="en-GB" sz="4000" b="1" dirty="0">
                <a:solidFill>
                  <a:srgbClr val="FF0066"/>
                </a:solidFill>
                <a:latin typeface="Lucida Handwriting" panose="03010101010101010101" pitchFamily="66" charset="0"/>
              </a:rPr>
              <a:t>Charlie S</a:t>
            </a:r>
          </a:p>
          <a:p>
            <a:pPr algn="ctr"/>
            <a:r>
              <a:rPr lang="en-GB" sz="3600" b="1" dirty="0">
                <a:latin typeface="Lucida Handwriting" panose="03010101010101010101" pitchFamily="66" charset="0"/>
              </a:rPr>
              <a:t>For showing such a great attitude towards his learning. Being resilient and taking on advice to improve his work.</a:t>
            </a:r>
            <a:endParaRPr lang="en-GB" sz="1400" b="1" dirty="0">
              <a:latin typeface="Lucida Handwriting" panose="03010101010101010101" pitchFamily="66" charset="0"/>
            </a:endParaRPr>
          </a:p>
          <a:p>
            <a:pPr algn="ctr"/>
            <a:endParaRPr lang="en-GB" sz="2000" b="1" dirty="0">
              <a:solidFill>
                <a:srgbClr val="0070C0"/>
              </a:solidFill>
              <a:latin typeface="Lucida Handwriting" panose="03010101010101010101" pitchFamily="66" charset="0"/>
            </a:endParaRPr>
          </a:p>
          <a:p>
            <a:pPr algn="ctr"/>
            <a:r>
              <a:rPr lang="en-GB" sz="2000" b="1" dirty="0">
                <a:solidFill>
                  <a:srgbClr val="0070C0"/>
                </a:solidFill>
                <a:latin typeface="Lucida Handwriting" panose="03010101010101010101" pitchFamily="66" charset="0"/>
              </a:rPr>
              <a:t>Mrs Cox and Miss Bennett 30.06.23</a:t>
            </a:r>
          </a:p>
          <a:p>
            <a:pPr algn="ctr"/>
            <a:r>
              <a:rPr lang="en-GB" sz="2400" b="1" dirty="0">
                <a:solidFill>
                  <a:srgbClr val="0070C0"/>
                </a:solidFill>
                <a:latin typeface="Lucida Handwriting" panose="03010101010101010101" pitchFamily="66" charset="0"/>
              </a:rPr>
              <a:t> </a:t>
            </a:r>
          </a:p>
          <a:p>
            <a:pPr algn="ctr"/>
            <a:endParaRPr lang="en-GB" sz="2400" dirty="0">
              <a:latin typeface="Comic Sans MS" panose="030F0702030302020204" pitchFamily="66" charset="0"/>
            </a:endParaRPr>
          </a:p>
        </p:txBody>
      </p:sp>
      <p:pic>
        <p:nvPicPr>
          <p:cNvPr id="4" name="Picture 3"/>
          <p:cNvPicPr>
            <a:picLocks noChangeAspect="1"/>
          </p:cNvPicPr>
          <p:nvPr/>
        </p:nvPicPr>
        <p:blipFill>
          <a:blip r:embed="rId3"/>
          <a:stretch>
            <a:fillRect/>
          </a:stretch>
        </p:blipFill>
        <p:spPr>
          <a:xfrm>
            <a:off x="9484484" y="824196"/>
            <a:ext cx="1657350" cy="1743075"/>
          </a:xfrm>
          <a:prstGeom prst="rect">
            <a:avLst/>
          </a:prstGeom>
        </p:spPr>
      </p:pic>
      <p:pic>
        <p:nvPicPr>
          <p:cNvPr id="5" name="Picture 6" descr="Image result for the woodlands community primary school logo">
            <a:hlinkClick r:id="rId4"/>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32764" y="824196"/>
            <a:ext cx="1758342" cy="16411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9934704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6" y="-2664844"/>
            <a:ext cx="6853690" cy="12191998"/>
          </a:xfrm>
          <a:prstGeom prst="rect">
            <a:avLst/>
          </a:prstGeom>
        </p:spPr>
      </p:pic>
      <p:sp>
        <p:nvSpPr>
          <p:cNvPr id="3" name="TextBox 2"/>
          <p:cNvSpPr txBox="1"/>
          <p:nvPr/>
        </p:nvSpPr>
        <p:spPr>
          <a:xfrm>
            <a:off x="1050166" y="1161544"/>
            <a:ext cx="9744502" cy="5170646"/>
          </a:xfrm>
          <a:prstGeom prst="rect">
            <a:avLst/>
          </a:prstGeom>
          <a:noFill/>
        </p:spPr>
        <p:txBody>
          <a:bodyPr wrap="square" rtlCol="0">
            <a:spAutoFit/>
          </a:bodyPr>
          <a:lstStyle/>
          <a:p>
            <a:pPr algn="ctr"/>
            <a:r>
              <a:rPr lang="en-GB" sz="6600" dirty="0">
                <a:latin typeface="Comic Sans MS" panose="030F0702030302020204" pitchFamily="66" charset="0"/>
              </a:rPr>
              <a:t>Redwood</a:t>
            </a:r>
          </a:p>
          <a:p>
            <a:pPr algn="ctr"/>
            <a:r>
              <a:rPr lang="en-GB" sz="4400" dirty="0">
                <a:solidFill>
                  <a:srgbClr val="CC0099"/>
                </a:solidFill>
                <a:latin typeface="Comic Sans MS" panose="030F0702030302020204" pitchFamily="66" charset="0"/>
              </a:rPr>
              <a:t>Poppy</a:t>
            </a:r>
          </a:p>
          <a:p>
            <a:pPr algn="ctr"/>
            <a:endParaRPr lang="en-GB" sz="2400" dirty="0">
              <a:solidFill>
                <a:srgbClr val="0070C0"/>
              </a:solidFill>
              <a:latin typeface="Comic Sans MS" panose="030F0702030302020204" pitchFamily="66" charset="0"/>
            </a:endParaRPr>
          </a:p>
          <a:p>
            <a:pPr algn="ctr"/>
            <a:r>
              <a:rPr lang="en-GB" sz="2400" dirty="0">
                <a:solidFill>
                  <a:srgbClr val="0070C0"/>
                </a:solidFill>
                <a:latin typeface="Comic Sans MS" panose="030F0702030302020204" pitchFamily="66" charset="0"/>
              </a:rPr>
              <a:t>A shining example of what a Woodlands pupil should be.</a:t>
            </a:r>
          </a:p>
          <a:p>
            <a:pPr algn="ctr"/>
            <a:r>
              <a:rPr lang="en-GB" sz="2400" dirty="0">
                <a:solidFill>
                  <a:srgbClr val="0070C0"/>
                </a:solidFill>
                <a:latin typeface="Comic Sans MS" panose="030F0702030302020204" pitchFamily="66" charset="0"/>
              </a:rPr>
              <a:t>Hard-working, friendly, kind, respectful, well-mannered, resilient, team-player, the list could go on and on.</a:t>
            </a:r>
          </a:p>
          <a:p>
            <a:pPr algn="ctr"/>
            <a:endParaRPr lang="en-GB" sz="4400" dirty="0">
              <a:solidFill>
                <a:srgbClr val="CC0099"/>
              </a:solidFill>
              <a:latin typeface="Comic Sans MS" panose="030F0702030302020204" pitchFamily="66" charset="0"/>
            </a:endParaRPr>
          </a:p>
          <a:p>
            <a:pPr algn="ctr"/>
            <a:endParaRPr lang="en-GB" sz="3200" dirty="0">
              <a:solidFill>
                <a:srgbClr val="002060"/>
              </a:solidFill>
              <a:latin typeface="Comic Sans MS" panose="030F0702030302020204" pitchFamily="66" charset="0"/>
            </a:endParaRPr>
          </a:p>
          <a:p>
            <a:r>
              <a:rPr lang="en-GB" sz="2400" b="1" dirty="0">
                <a:solidFill>
                  <a:srgbClr val="0070C0"/>
                </a:solidFill>
                <a:latin typeface="Lucida Handwriting" panose="03010101010101010101" pitchFamily="66" charset="0"/>
              </a:rPr>
              <a:t>Mrs Gill 							30.06.2023</a:t>
            </a:r>
          </a:p>
          <a:p>
            <a:pPr algn="ctr"/>
            <a:endParaRPr lang="en-GB" sz="2400" dirty="0">
              <a:latin typeface="Comic Sans MS" panose="030F0702030302020204" pitchFamily="66" charset="0"/>
            </a:endParaRPr>
          </a:p>
        </p:txBody>
      </p:sp>
      <p:pic>
        <p:nvPicPr>
          <p:cNvPr id="4" name="Picture 3"/>
          <p:cNvPicPr>
            <a:picLocks noChangeAspect="1"/>
          </p:cNvPicPr>
          <p:nvPr/>
        </p:nvPicPr>
        <p:blipFill>
          <a:blip r:embed="rId3"/>
          <a:stretch>
            <a:fillRect/>
          </a:stretch>
        </p:blipFill>
        <p:spPr>
          <a:xfrm>
            <a:off x="9484484" y="824196"/>
            <a:ext cx="1657350" cy="1743075"/>
          </a:xfrm>
          <a:prstGeom prst="rect">
            <a:avLst/>
          </a:prstGeom>
        </p:spPr>
      </p:pic>
      <p:pic>
        <p:nvPicPr>
          <p:cNvPr id="5" name="Picture 6" descr="Image result for the woodlands community primary school logo">
            <a:hlinkClick r:id="rId4"/>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32764" y="824196"/>
            <a:ext cx="1758342" cy="16411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334135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6" y="-2664844"/>
            <a:ext cx="6853690" cy="12191998"/>
          </a:xfrm>
          <a:prstGeom prst="rect">
            <a:avLst/>
          </a:prstGeom>
        </p:spPr>
      </p:pic>
      <p:sp>
        <p:nvSpPr>
          <p:cNvPr id="3" name="TextBox 2"/>
          <p:cNvSpPr txBox="1"/>
          <p:nvPr/>
        </p:nvSpPr>
        <p:spPr>
          <a:xfrm>
            <a:off x="483175" y="846180"/>
            <a:ext cx="10711493" cy="1938992"/>
          </a:xfrm>
          <a:prstGeom prst="rect">
            <a:avLst/>
          </a:prstGeom>
          <a:noFill/>
        </p:spPr>
        <p:txBody>
          <a:bodyPr wrap="square" rtlCol="0">
            <a:spAutoFit/>
          </a:bodyPr>
          <a:lstStyle/>
          <a:p>
            <a:pPr algn="ctr"/>
            <a:r>
              <a:rPr lang="en-GB" sz="5400" dirty="0">
                <a:solidFill>
                  <a:srgbClr val="00B0F0"/>
                </a:solidFill>
                <a:latin typeface="Comic Sans MS" panose="030F0702030302020204" pitchFamily="66" charset="0"/>
              </a:rPr>
              <a:t>Scientists of the Week!</a:t>
            </a:r>
          </a:p>
          <a:p>
            <a:endParaRPr lang="en-GB" sz="6600" dirty="0">
              <a:latin typeface="Comic Sans MS" panose="030F0702030302020204" pitchFamily="66" charset="0"/>
            </a:endParaRPr>
          </a:p>
        </p:txBody>
      </p:sp>
      <p:sp>
        <p:nvSpPr>
          <p:cNvPr id="5" name="TextBox 4"/>
          <p:cNvSpPr txBox="1"/>
          <p:nvPr/>
        </p:nvSpPr>
        <p:spPr>
          <a:xfrm>
            <a:off x="6107600" y="3928795"/>
            <a:ext cx="3347883" cy="523220"/>
          </a:xfrm>
          <a:prstGeom prst="rect">
            <a:avLst/>
          </a:prstGeom>
          <a:noFill/>
        </p:spPr>
        <p:txBody>
          <a:bodyPr wrap="square" rtlCol="0">
            <a:spAutoFit/>
          </a:bodyPr>
          <a:lstStyle/>
          <a:p>
            <a:r>
              <a:rPr lang="en-GB" sz="2800" dirty="0"/>
              <a:t> </a:t>
            </a:r>
          </a:p>
        </p:txBody>
      </p:sp>
      <p:sp>
        <p:nvSpPr>
          <p:cNvPr id="7" name="Rectangle 6"/>
          <p:cNvSpPr/>
          <p:nvPr/>
        </p:nvSpPr>
        <p:spPr>
          <a:xfrm>
            <a:off x="1263620" y="2251413"/>
            <a:ext cx="4832380" cy="1938992"/>
          </a:xfrm>
          <a:prstGeom prst="rect">
            <a:avLst/>
          </a:prstGeom>
        </p:spPr>
        <p:txBody>
          <a:bodyPr wrap="square">
            <a:spAutoFit/>
          </a:bodyPr>
          <a:lstStyle/>
          <a:p>
            <a:pPr lvl="0"/>
            <a:r>
              <a:rPr lang="en-GB" sz="4000" dirty="0">
                <a:solidFill>
                  <a:prstClr val="black"/>
                </a:solidFill>
                <a:latin typeface="Comic Sans MS" panose="030F0702030302020204" pitchFamily="66" charset="0"/>
              </a:rPr>
              <a:t>Birch – </a:t>
            </a:r>
          </a:p>
          <a:p>
            <a:pPr lvl="0"/>
            <a:r>
              <a:rPr lang="en-GB" sz="4000" dirty="0">
                <a:solidFill>
                  <a:prstClr val="black"/>
                </a:solidFill>
                <a:latin typeface="Comic Sans MS" panose="030F0702030302020204" pitchFamily="66" charset="0"/>
              </a:rPr>
              <a:t>Elm – Francesca</a:t>
            </a:r>
          </a:p>
          <a:p>
            <a:pPr lvl="0"/>
            <a:r>
              <a:rPr lang="en-GB" sz="4000" dirty="0">
                <a:solidFill>
                  <a:prstClr val="black"/>
                </a:solidFill>
                <a:latin typeface="Comic Sans MS" panose="030F0702030302020204" pitchFamily="66" charset="0"/>
              </a:rPr>
              <a:t>Pine – Freya</a:t>
            </a:r>
            <a:endParaRPr lang="en-GB" sz="4000" dirty="0">
              <a:solidFill>
                <a:prstClr val="black"/>
              </a:solidFill>
            </a:endParaRPr>
          </a:p>
        </p:txBody>
      </p:sp>
      <p:sp>
        <p:nvSpPr>
          <p:cNvPr id="8" name="Rectangle 7"/>
          <p:cNvSpPr/>
          <p:nvPr/>
        </p:nvSpPr>
        <p:spPr>
          <a:xfrm>
            <a:off x="5786919" y="2294217"/>
            <a:ext cx="5277262" cy="2554545"/>
          </a:xfrm>
          <a:prstGeom prst="rect">
            <a:avLst/>
          </a:prstGeom>
        </p:spPr>
        <p:txBody>
          <a:bodyPr wrap="square">
            <a:spAutoFit/>
          </a:bodyPr>
          <a:lstStyle/>
          <a:p>
            <a:pPr lvl="0"/>
            <a:r>
              <a:rPr lang="en-GB" sz="4000" dirty="0">
                <a:solidFill>
                  <a:prstClr val="black"/>
                </a:solidFill>
                <a:latin typeface="Comic Sans MS" panose="030F0702030302020204" pitchFamily="66" charset="0"/>
              </a:rPr>
              <a:t>Redwood – Angel</a:t>
            </a:r>
          </a:p>
          <a:p>
            <a:pPr lvl="0"/>
            <a:r>
              <a:rPr lang="en-GB" sz="4000" dirty="0">
                <a:solidFill>
                  <a:prstClr val="black"/>
                </a:solidFill>
                <a:latin typeface="Comic Sans MS" panose="030F0702030302020204" pitchFamily="66" charset="0"/>
              </a:rPr>
              <a:t>Chestnut – Eva</a:t>
            </a:r>
          </a:p>
          <a:p>
            <a:pPr lvl="0"/>
            <a:r>
              <a:rPr lang="en-GB" sz="4000" dirty="0">
                <a:solidFill>
                  <a:prstClr val="black"/>
                </a:solidFill>
                <a:latin typeface="Comic Sans MS" panose="030F0702030302020204" pitchFamily="66" charset="0"/>
              </a:rPr>
              <a:t>Aspen-</a:t>
            </a:r>
          </a:p>
          <a:p>
            <a:pPr lvl="0"/>
            <a:r>
              <a:rPr lang="en-GB" sz="4000" dirty="0">
                <a:solidFill>
                  <a:prstClr val="black"/>
                </a:solidFill>
                <a:latin typeface="Comic Sans MS" panose="030F0702030302020204" pitchFamily="66" charset="0"/>
              </a:rPr>
              <a:t> </a:t>
            </a:r>
            <a:endParaRPr lang="en-GB" sz="4000" dirty="0">
              <a:solidFill>
                <a:prstClr val="black"/>
              </a:solidFill>
            </a:endParaRPr>
          </a:p>
        </p:txBody>
      </p:sp>
      <p:sp>
        <p:nvSpPr>
          <p:cNvPr id="9" name="Rectangle 8"/>
          <p:cNvSpPr/>
          <p:nvPr/>
        </p:nvSpPr>
        <p:spPr>
          <a:xfrm>
            <a:off x="1203458" y="4072828"/>
            <a:ext cx="8099567" cy="1938992"/>
          </a:xfrm>
          <a:prstGeom prst="rect">
            <a:avLst/>
          </a:prstGeom>
        </p:spPr>
        <p:txBody>
          <a:bodyPr wrap="square">
            <a:spAutoFit/>
          </a:bodyPr>
          <a:lstStyle/>
          <a:p>
            <a:pPr lvl="0"/>
            <a:r>
              <a:rPr lang="en-GB" sz="4000" dirty="0">
                <a:solidFill>
                  <a:prstClr val="black"/>
                </a:solidFill>
                <a:latin typeface="Comic Sans MS" panose="030F0702030302020204" pitchFamily="66" charset="0"/>
              </a:rPr>
              <a:t>Willow – Eli  </a:t>
            </a:r>
          </a:p>
          <a:p>
            <a:pPr lvl="0"/>
            <a:r>
              <a:rPr lang="en-GB" sz="4000" dirty="0">
                <a:solidFill>
                  <a:prstClr val="black"/>
                </a:solidFill>
                <a:latin typeface="Comic Sans MS" panose="030F0702030302020204" pitchFamily="66" charset="0"/>
              </a:rPr>
              <a:t>Spruce – Nina</a:t>
            </a:r>
          </a:p>
          <a:p>
            <a:pPr lvl="0"/>
            <a:r>
              <a:rPr lang="en-GB" sz="4000" dirty="0">
                <a:solidFill>
                  <a:prstClr val="black"/>
                </a:solidFill>
                <a:latin typeface="Comic Sans MS" panose="030F0702030302020204" pitchFamily="66" charset="0"/>
              </a:rPr>
              <a:t>Maple –  </a:t>
            </a:r>
          </a:p>
        </p:txBody>
      </p:sp>
      <p:sp>
        <p:nvSpPr>
          <p:cNvPr id="10" name="Rectangle 9">
            <a:extLst>
              <a:ext uri="{FF2B5EF4-FFF2-40B4-BE49-F238E27FC236}">
                <a16:creationId xmlns:a16="http://schemas.microsoft.com/office/drawing/2014/main" id="{3A09BA02-3692-45C7-A8C0-6AE23E2CDAC2}"/>
              </a:ext>
            </a:extLst>
          </p:cNvPr>
          <p:cNvSpPr/>
          <p:nvPr/>
        </p:nvSpPr>
        <p:spPr>
          <a:xfrm>
            <a:off x="1263620" y="1640708"/>
            <a:ext cx="8603150" cy="707886"/>
          </a:xfrm>
          <a:prstGeom prst="rect">
            <a:avLst/>
          </a:prstGeom>
        </p:spPr>
        <p:txBody>
          <a:bodyPr wrap="square">
            <a:spAutoFit/>
          </a:bodyPr>
          <a:lstStyle/>
          <a:p>
            <a:pPr lvl="0"/>
            <a:r>
              <a:rPr lang="en-GB" sz="3600" dirty="0">
                <a:solidFill>
                  <a:prstClr val="black"/>
                </a:solidFill>
                <a:latin typeface="Comic Sans MS" panose="030F0702030302020204" pitchFamily="66" charset="0"/>
              </a:rPr>
              <a:t>Ash-Explorer of the Week</a:t>
            </a:r>
            <a:r>
              <a:rPr lang="en-GB" sz="4000" dirty="0">
                <a:solidFill>
                  <a:prstClr val="black"/>
                </a:solidFill>
                <a:latin typeface="Comic Sans MS" panose="030F0702030302020204" pitchFamily="66" charset="0"/>
              </a:rPr>
              <a:t>:-Alice</a:t>
            </a:r>
            <a:endParaRPr lang="en-GB" sz="4000" dirty="0">
              <a:solidFill>
                <a:prstClr val="black"/>
              </a:solidFill>
            </a:endParaRPr>
          </a:p>
        </p:txBody>
      </p:sp>
    </p:spTree>
    <p:extLst>
      <p:ext uri="{BB962C8B-B14F-4D97-AF65-F5344CB8AC3E}">
        <p14:creationId xmlns:p14="http://schemas.microsoft.com/office/powerpoint/2010/main" val="164833333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6" y="-2664844"/>
            <a:ext cx="6853690" cy="12191998"/>
          </a:xfrm>
          <a:prstGeom prst="rect">
            <a:avLst/>
          </a:prstGeom>
        </p:spPr>
      </p:pic>
      <p:sp>
        <p:nvSpPr>
          <p:cNvPr id="3" name="TextBox 2"/>
          <p:cNvSpPr txBox="1"/>
          <p:nvPr/>
        </p:nvSpPr>
        <p:spPr>
          <a:xfrm>
            <a:off x="2839452" y="811203"/>
            <a:ext cx="6513095" cy="2123658"/>
          </a:xfrm>
          <a:prstGeom prst="rect">
            <a:avLst/>
          </a:prstGeom>
          <a:noFill/>
        </p:spPr>
        <p:txBody>
          <a:bodyPr wrap="square" rtlCol="0">
            <a:spAutoFit/>
          </a:bodyPr>
          <a:lstStyle/>
          <a:p>
            <a:pPr algn="ctr"/>
            <a:r>
              <a:rPr lang="en-GB" sz="6600" dirty="0">
                <a:solidFill>
                  <a:srgbClr val="00B050"/>
                </a:solidFill>
                <a:latin typeface="Comic Sans MS" panose="030F0702030302020204" pitchFamily="66" charset="0"/>
              </a:rPr>
              <a:t>Green Cards!</a:t>
            </a:r>
          </a:p>
          <a:p>
            <a:endParaRPr lang="en-GB" sz="6600" dirty="0">
              <a:latin typeface="Comic Sans MS" panose="030F0702030302020204" pitchFamily="66" charset="0"/>
            </a:endParaRPr>
          </a:p>
        </p:txBody>
      </p:sp>
      <p:sp>
        <p:nvSpPr>
          <p:cNvPr id="4" name="Vertical Scroll 3"/>
          <p:cNvSpPr/>
          <p:nvPr/>
        </p:nvSpPr>
        <p:spPr>
          <a:xfrm rot="10800000" flipV="1">
            <a:off x="1019920" y="1873032"/>
            <a:ext cx="10152158" cy="3956760"/>
          </a:xfrm>
          <a:prstGeom prst="verticalScroll">
            <a:avLst/>
          </a:prstGeom>
          <a:solidFill>
            <a:srgbClr val="99FF99"/>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mtClean="0">
              <a:solidFill>
                <a:schemeClr val="tx1"/>
              </a:solidFill>
            </a:endParaRPr>
          </a:p>
          <a:p>
            <a:endParaRPr lang="en-GB" smtClean="0">
              <a:solidFill>
                <a:schemeClr val="tx1"/>
              </a:solidFill>
            </a:endParaRPr>
          </a:p>
          <a:p>
            <a:endParaRPr lang="en-GB" smtClean="0">
              <a:solidFill>
                <a:schemeClr val="tx1"/>
              </a:solidFill>
            </a:endParaRPr>
          </a:p>
          <a:p>
            <a:endParaRPr lang="en-GB" smtClean="0">
              <a:solidFill>
                <a:schemeClr val="tx1"/>
              </a:solidFill>
            </a:endParaRPr>
          </a:p>
          <a:p>
            <a:endParaRPr lang="en-GB" smtClean="0">
              <a:solidFill>
                <a:schemeClr val="tx1"/>
              </a:solidFill>
            </a:endParaRPr>
          </a:p>
          <a:p>
            <a:endParaRPr lang="en-GB" smtClean="0">
              <a:solidFill>
                <a:schemeClr val="tx1"/>
              </a:solidFill>
            </a:endParaRPr>
          </a:p>
          <a:p>
            <a:endParaRPr lang="en-GB" smtClean="0">
              <a:solidFill>
                <a:schemeClr val="tx1"/>
              </a:solidFill>
            </a:endParaRPr>
          </a:p>
          <a:p>
            <a:endParaRPr lang="en-GB" smtClean="0">
              <a:solidFill>
                <a:schemeClr val="tx1"/>
              </a:solidFill>
            </a:endParaRPr>
          </a:p>
          <a:p>
            <a:endParaRPr lang="en-GB" smtClean="0">
              <a:solidFill>
                <a:schemeClr val="tx1"/>
              </a:solidFill>
            </a:endParaRPr>
          </a:p>
          <a:p>
            <a:endParaRPr lang="en-GB" smtClean="0">
              <a:solidFill>
                <a:schemeClr val="tx1"/>
              </a:solidFill>
            </a:endParaRPr>
          </a:p>
          <a:p>
            <a:endParaRPr lang="en-GB" smtClean="0">
              <a:solidFill>
                <a:schemeClr val="tx1"/>
              </a:solidFill>
            </a:endParaRPr>
          </a:p>
          <a:p>
            <a:endParaRPr lang="en-GB" smtClean="0">
              <a:solidFill>
                <a:schemeClr val="tx1"/>
              </a:solidFill>
            </a:endParaRPr>
          </a:p>
          <a:p>
            <a:endParaRPr lang="en-GB" smtClean="0">
              <a:solidFill>
                <a:schemeClr val="tx1"/>
              </a:solidFill>
            </a:endParaRPr>
          </a:p>
          <a:p>
            <a:endParaRPr lang="en-GB" smtClean="0">
              <a:solidFill>
                <a:schemeClr val="tx1"/>
              </a:solidFill>
            </a:endParaRPr>
          </a:p>
          <a:p>
            <a:endParaRPr lang="en-GB" smtClean="0">
              <a:solidFill>
                <a:schemeClr val="tx1"/>
              </a:solidFill>
            </a:endParaRPr>
          </a:p>
          <a:p>
            <a:endParaRPr lang="en-GB" smtClean="0">
              <a:solidFill>
                <a:schemeClr val="tx1"/>
              </a:solidFill>
            </a:endParaRPr>
          </a:p>
          <a:p>
            <a:endParaRPr lang="en-GB" smtClean="0">
              <a:solidFill>
                <a:schemeClr val="tx1"/>
              </a:solidFill>
            </a:endParaRPr>
          </a:p>
          <a:p>
            <a:r>
              <a:rPr lang="en-GB" smtClean="0">
                <a:solidFill>
                  <a:schemeClr val="tx1"/>
                </a:solidFill>
              </a:rPr>
              <a:t>George – Pine</a:t>
            </a:r>
          </a:p>
          <a:p>
            <a:r>
              <a:rPr lang="en-GB" smtClean="0">
                <a:solidFill>
                  <a:schemeClr val="tx1"/>
                </a:solidFill>
              </a:rPr>
              <a:t>Leila – Elm </a:t>
            </a:r>
          </a:p>
          <a:p>
            <a:r>
              <a:rPr lang="en-GB" smtClean="0">
                <a:solidFill>
                  <a:schemeClr val="tx1"/>
                </a:solidFill>
              </a:rPr>
              <a:t>Ella – Elm</a:t>
            </a:r>
          </a:p>
          <a:p>
            <a:r>
              <a:rPr lang="en-GB" smtClean="0">
                <a:solidFill>
                  <a:schemeClr val="tx1"/>
                </a:solidFill>
              </a:rPr>
              <a:t>Francesca – Elm</a:t>
            </a:r>
          </a:p>
          <a:p>
            <a:r>
              <a:rPr lang="en-GB" smtClean="0">
                <a:solidFill>
                  <a:schemeClr val="tx1"/>
                </a:solidFill>
              </a:rPr>
              <a:t>Duke – Elm</a:t>
            </a:r>
          </a:p>
          <a:p>
            <a:r>
              <a:rPr lang="en-GB" smtClean="0">
                <a:solidFill>
                  <a:schemeClr val="tx1"/>
                </a:solidFill>
              </a:rPr>
              <a:t>Noel - Elm</a:t>
            </a:r>
          </a:p>
          <a:p>
            <a:r>
              <a:rPr lang="en-GB" smtClean="0">
                <a:solidFill>
                  <a:schemeClr val="tx1"/>
                </a:solidFill>
              </a:rPr>
              <a:t>Evelyn – Willow</a:t>
            </a:r>
          </a:p>
          <a:p>
            <a:r>
              <a:rPr lang="en-GB" smtClean="0">
                <a:solidFill>
                  <a:schemeClr val="tx1"/>
                </a:solidFill>
              </a:rPr>
              <a:t>Kara – Maple</a:t>
            </a:r>
          </a:p>
          <a:p>
            <a:r>
              <a:rPr lang="en-GB" smtClean="0">
                <a:solidFill>
                  <a:schemeClr val="tx1"/>
                </a:solidFill>
              </a:rPr>
              <a:t>Alex P – Aspen</a:t>
            </a:r>
          </a:p>
          <a:p>
            <a:r>
              <a:rPr lang="en-GB" smtClean="0">
                <a:solidFill>
                  <a:schemeClr val="tx1"/>
                </a:solidFill>
              </a:rPr>
              <a:t>Lyla – Birch</a:t>
            </a:r>
          </a:p>
          <a:p>
            <a:r>
              <a:rPr lang="en-GB" smtClean="0">
                <a:solidFill>
                  <a:schemeClr val="tx1"/>
                </a:solidFill>
              </a:rPr>
              <a:t>Esme – Birch</a:t>
            </a:r>
          </a:p>
          <a:p>
            <a:r>
              <a:rPr lang="en-GB" smtClean="0">
                <a:solidFill>
                  <a:schemeClr val="tx1"/>
                </a:solidFill>
              </a:rPr>
              <a:t>Austin – Birch </a:t>
            </a:r>
          </a:p>
          <a:p>
            <a:endParaRPr lang="en-GB" smtClean="0">
              <a:solidFill>
                <a:schemeClr val="tx1"/>
              </a:solidFill>
            </a:endParaRPr>
          </a:p>
          <a:p>
            <a:endParaRPr lang="en-GB" smtClean="0">
              <a:solidFill>
                <a:schemeClr val="tx1"/>
              </a:solidFill>
            </a:endParaRPr>
          </a:p>
          <a:p>
            <a:endParaRPr lang="en-GB" smtClean="0">
              <a:solidFill>
                <a:schemeClr val="tx1"/>
              </a:solidFill>
            </a:endParaRPr>
          </a:p>
          <a:p>
            <a:endParaRPr lang="en-GB" smtClean="0">
              <a:solidFill>
                <a:schemeClr val="tx1"/>
              </a:solidFill>
            </a:endParaRPr>
          </a:p>
          <a:p>
            <a:endParaRPr lang="en-GB" smtClean="0">
              <a:solidFill>
                <a:schemeClr val="tx1"/>
              </a:solidFill>
            </a:endParaRPr>
          </a:p>
          <a:p>
            <a:endParaRPr lang="en-GB" smtClean="0">
              <a:solidFill>
                <a:schemeClr val="tx1"/>
              </a:solidFill>
            </a:endParaRPr>
          </a:p>
          <a:p>
            <a:endParaRPr lang="en-GB" smtClean="0">
              <a:solidFill>
                <a:schemeClr val="tx1"/>
              </a:solidFill>
            </a:endParaRPr>
          </a:p>
          <a:p>
            <a:endParaRPr lang="en-GB" smtClean="0">
              <a:solidFill>
                <a:schemeClr val="tx1"/>
              </a:solidFill>
            </a:endParaRPr>
          </a:p>
          <a:p>
            <a:r>
              <a:rPr lang="en-GB" smtClean="0">
                <a:solidFill>
                  <a:schemeClr val="tx1"/>
                </a:solidFill>
              </a:rPr>
              <a:t> </a:t>
            </a:r>
          </a:p>
          <a:p>
            <a:endParaRPr lang="en-GB" smtClean="0">
              <a:solidFill>
                <a:schemeClr val="tx1"/>
              </a:solidFill>
            </a:endParaRPr>
          </a:p>
          <a:p>
            <a:endParaRPr lang="en-GB" smtClean="0">
              <a:solidFill>
                <a:schemeClr val="tx1"/>
              </a:solidFill>
            </a:endParaRPr>
          </a:p>
          <a:p>
            <a:endParaRPr lang="en-GB" smtClean="0">
              <a:solidFill>
                <a:schemeClr val="tx1"/>
              </a:solidFill>
            </a:endParaRPr>
          </a:p>
          <a:p>
            <a:endParaRPr lang="en-GB" smtClean="0">
              <a:solidFill>
                <a:schemeClr val="tx1"/>
              </a:solidFill>
            </a:endParaRPr>
          </a:p>
          <a:p>
            <a:endParaRPr lang="en-GB" smtClean="0">
              <a:solidFill>
                <a:schemeClr val="tx1"/>
              </a:solidFill>
            </a:endParaRPr>
          </a:p>
          <a:p>
            <a:endParaRPr lang="en-GB" smtClean="0">
              <a:solidFill>
                <a:schemeClr val="tx1"/>
              </a:solidFill>
            </a:endParaRPr>
          </a:p>
          <a:p>
            <a:endParaRPr lang="en-GB" smtClean="0">
              <a:solidFill>
                <a:schemeClr val="tx1"/>
              </a:solidFill>
            </a:endParaRPr>
          </a:p>
          <a:p>
            <a:endParaRPr lang="en-GB" dirty="0">
              <a:solidFill>
                <a:schemeClr val="tx1"/>
              </a:solidFill>
            </a:endParaRPr>
          </a:p>
        </p:txBody>
      </p:sp>
      <p:sp>
        <p:nvSpPr>
          <p:cNvPr id="5" name="TextBox 4">
            <a:extLst>
              <a:ext uri="{FF2B5EF4-FFF2-40B4-BE49-F238E27FC236}">
                <a16:creationId xmlns:a16="http://schemas.microsoft.com/office/drawing/2014/main" id="{BD4E98E4-4923-48DA-8170-14CDEC1C2B4A}"/>
              </a:ext>
            </a:extLst>
          </p:cNvPr>
          <p:cNvSpPr txBox="1"/>
          <p:nvPr/>
        </p:nvSpPr>
        <p:spPr>
          <a:xfrm>
            <a:off x="4112636" y="2109523"/>
            <a:ext cx="1983363" cy="3970318"/>
          </a:xfrm>
          <a:prstGeom prst="rect">
            <a:avLst/>
          </a:prstGeom>
          <a:noFill/>
        </p:spPr>
        <p:txBody>
          <a:bodyPr wrap="none" rtlCol="0">
            <a:spAutoFit/>
          </a:bodyPr>
          <a:lstStyle/>
          <a:p>
            <a:r>
              <a:rPr lang="en-GB" dirty="0"/>
              <a:t>Jake B – Aspen</a:t>
            </a:r>
          </a:p>
          <a:p>
            <a:r>
              <a:rPr lang="en-GB" dirty="0"/>
              <a:t>Frankie G - Aspen</a:t>
            </a:r>
          </a:p>
          <a:p>
            <a:r>
              <a:rPr lang="en-GB" dirty="0"/>
              <a:t>Lennon E - Aspen</a:t>
            </a:r>
          </a:p>
          <a:p>
            <a:r>
              <a:rPr lang="en-GB" dirty="0"/>
              <a:t>Oscar W - Aspen</a:t>
            </a:r>
          </a:p>
          <a:p>
            <a:r>
              <a:rPr lang="en-GB" dirty="0"/>
              <a:t>Anais L - Aspen</a:t>
            </a:r>
          </a:p>
          <a:p>
            <a:r>
              <a:rPr lang="en-GB" dirty="0"/>
              <a:t>Riley WP - Aspen</a:t>
            </a:r>
          </a:p>
          <a:p>
            <a:r>
              <a:rPr lang="en-GB" dirty="0"/>
              <a:t>Ashley A-C – Aspen</a:t>
            </a:r>
          </a:p>
          <a:p>
            <a:r>
              <a:rPr lang="en-GB" dirty="0"/>
              <a:t>Felicity – Willow</a:t>
            </a:r>
          </a:p>
          <a:p>
            <a:r>
              <a:rPr lang="en-GB" dirty="0"/>
              <a:t>Kody – Willow</a:t>
            </a:r>
          </a:p>
          <a:p>
            <a:r>
              <a:rPr lang="en-GB" dirty="0"/>
              <a:t>Jacob – Willow</a:t>
            </a:r>
          </a:p>
          <a:p>
            <a:r>
              <a:rPr lang="en-GB" dirty="0"/>
              <a:t>Thomas – Birch</a:t>
            </a:r>
          </a:p>
          <a:p>
            <a:r>
              <a:rPr lang="en-GB" dirty="0"/>
              <a:t>Lily – Birch </a:t>
            </a:r>
          </a:p>
          <a:p>
            <a:r>
              <a:rPr lang="en-GB" dirty="0"/>
              <a:t>Cole - Birch</a:t>
            </a:r>
          </a:p>
          <a:p>
            <a:endParaRPr lang="en-GB" dirty="0"/>
          </a:p>
        </p:txBody>
      </p:sp>
      <p:sp>
        <p:nvSpPr>
          <p:cNvPr id="6" name="TextBox 5"/>
          <p:cNvSpPr txBox="1"/>
          <p:nvPr/>
        </p:nvSpPr>
        <p:spPr>
          <a:xfrm>
            <a:off x="6564764" y="2505888"/>
            <a:ext cx="1608838" cy="369332"/>
          </a:xfrm>
          <a:prstGeom prst="rect">
            <a:avLst/>
          </a:prstGeom>
          <a:noFill/>
        </p:spPr>
        <p:txBody>
          <a:bodyPr wrap="none" rtlCol="0">
            <a:spAutoFit/>
          </a:bodyPr>
          <a:lstStyle/>
          <a:p>
            <a:r>
              <a:rPr lang="en-GB" dirty="0" err="1" smtClean="0"/>
              <a:t>Tarron</a:t>
            </a:r>
            <a:r>
              <a:rPr lang="en-GB" dirty="0" smtClean="0"/>
              <a:t> - Spruce</a:t>
            </a:r>
            <a:endParaRPr lang="en-GB" dirty="0"/>
          </a:p>
        </p:txBody>
      </p:sp>
    </p:spTree>
    <p:extLst>
      <p:ext uri="{BB962C8B-B14F-4D97-AF65-F5344CB8AC3E}">
        <p14:creationId xmlns:p14="http://schemas.microsoft.com/office/powerpoint/2010/main" val="360998592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6" y="-2664844"/>
            <a:ext cx="6853690" cy="12191998"/>
          </a:xfrm>
          <a:prstGeom prst="rect">
            <a:avLst/>
          </a:prstGeom>
        </p:spPr>
      </p:pic>
      <p:sp>
        <p:nvSpPr>
          <p:cNvPr id="3" name="TextBox 2"/>
          <p:cNvSpPr txBox="1"/>
          <p:nvPr/>
        </p:nvSpPr>
        <p:spPr>
          <a:xfrm>
            <a:off x="1132764" y="1011236"/>
            <a:ext cx="9744502" cy="5447645"/>
          </a:xfrm>
          <a:prstGeom prst="rect">
            <a:avLst/>
          </a:prstGeom>
          <a:noFill/>
        </p:spPr>
        <p:txBody>
          <a:bodyPr wrap="square" rtlCol="0">
            <a:spAutoFit/>
          </a:bodyPr>
          <a:lstStyle/>
          <a:p>
            <a:pPr algn="ctr"/>
            <a:r>
              <a:rPr lang="en-GB" sz="6600" dirty="0">
                <a:latin typeface="Comic Sans MS" panose="030F0702030302020204" pitchFamily="66" charset="0"/>
              </a:rPr>
              <a:t>Ash</a:t>
            </a:r>
          </a:p>
          <a:p>
            <a:pPr algn="ctr"/>
            <a:r>
              <a:rPr lang="en-GB" sz="6600" b="1" dirty="0">
                <a:solidFill>
                  <a:srgbClr val="CC0099"/>
                </a:solidFill>
                <a:latin typeface="Comic Sans MS" panose="030F0702030302020204" pitchFamily="66" charset="0"/>
              </a:rPr>
              <a:t>Lewis</a:t>
            </a:r>
            <a:endParaRPr lang="en-GB" sz="2400" b="1" dirty="0">
              <a:solidFill>
                <a:srgbClr val="CC0099"/>
              </a:solidFill>
              <a:latin typeface="Lucida Handwriting" panose="03010101010101010101" pitchFamily="66" charset="0"/>
            </a:endParaRPr>
          </a:p>
          <a:p>
            <a:pPr algn="ctr"/>
            <a:endParaRPr lang="en-GB" sz="2400" dirty="0">
              <a:latin typeface="Comic Sans MS" panose="030F0702030302020204" pitchFamily="66" charset="0"/>
            </a:endParaRPr>
          </a:p>
          <a:p>
            <a:pPr algn="ctr"/>
            <a:endParaRPr lang="en-GB" sz="2400" dirty="0">
              <a:latin typeface="Comic Sans MS" panose="030F0702030302020204" pitchFamily="66" charset="0"/>
            </a:endParaRPr>
          </a:p>
          <a:p>
            <a:pPr algn="ctr"/>
            <a:r>
              <a:rPr lang="en-GB" sz="2400" dirty="0">
                <a:latin typeface="Comic Sans MS" panose="030F0702030302020204" pitchFamily="66" charset="0"/>
              </a:rPr>
              <a:t>For his exploration in maths and recall on number bonds to 5 and 10.</a:t>
            </a:r>
            <a:r>
              <a:rPr lang="en-GB" sz="2400" dirty="0">
                <a:latin typeface="Comic Sans MS" panose="030F0702030302020204" pitchFamily="66" charset="0"/>
                <a:sym typeface="Wingdings" panose="05000000000000000000" pitchFamily="2" charset="2"/>
              </a:rPr>
              <a:t></a:t>
            </a:r>
            <a:endParaRPr lang="en-GB" sz="2400" dirty="0">
              <a:latin typeface="Comic Sans MS" panose="030F0702030302020204" pitchFamily="66" charset="0"/>
            </a:endParaRPr>
          </a:p>
          <a:p>
            <a:pPr algn="ctr"/>
            <a:endParaRPr lang="en-GB" sz="2400" dirty="0">
              <a:latin typeface="Comic Sans MS" panose="030F0702030302020204" pitchFamily="66" charset="0"/>
            </a:endParaRPr>
          </a:p>
          <a:p>
            <a:pPr algn="ctr"/>
            <a:endParaRPr lang="en-GB" sz="2400" b="1" dirty="0">
              <a:solidFill>
                <a:srgbClr val="0070C0"/>
              </a:solidFill>
              <a:latin typeface="Lucida Handwriting" panose="03010101010101010101" pitchFamily="66" charset="0"/>
            </a:endParaRPr>
          </a:p>
          <a:p>
            <a:pPr algn="ctr"/>
            <a:endParaRPr lang="en-GB" sz="2400" b="1" dirty="0">
              <a:solidFill>
                <a:srgbClr val="0070C0"/>
              </a:solidFill>
              <a:latin typeface="Lucida Handwriting" panose="03010101010101010101" pitchFamily="66" charset="0"/>
            </a:endParaRPr>
          </a:p>
          <a:p>
            <a:pPr algn="ctr"/>
            <a:r>
              <a:rPr lang="en-GB" sz="2400" b="1" dirty="0">
                <a:solidFill>
                  <a:srgbClr val="0070C0"/>
                </a:solidFill>
                <a:latin typeface="Lucida Handwriting" panose="03010101010101010101" pitchFamily="66" charset="0"/>
              </a:rPr>
              <a:t>Mrs Laffan                                   30.6.2023</a:t>
            </a:r>
          </a:p>
          <a:p>
            <a:pPr algn="ctr"/>
            <a:endParaRPr lang="en-GB" sz="2400" dirty="0">
              <a:latin typeface="Comic Sans MS" panose="030F0702030302020204" pitchFamily="66" charset="0"/>
            </a:endParaRPr>
          </a:p>
        </p:txBody>
      </p:sp>
      <p:pic>
        <p:nvPicPr>
          <p:cNvPr id="4" name="Picture 3"/>
          <p:cNvPicPr>
            <a:picLocks noChangeAspect="1"/>
          </p:cNvPicPr>
          <p:nvPr/>
        </p:nvPicPr>
        <p:blipFill>
          <a:blip r:embed="rId3"/>
          <a:stretch>
            <a:fillRect/>
          </a:stretch>
        </p:blipFill>
        <p:spPr>
          <a:xfrm>
            <a:off x="9484484" y="824196"/>
            <a:ext cx="1657350" cy="1743075"/>
          </a:xfrm>
          <a:prstGeom prst="rect">
            <a:avLst/>
          </a:prstGeom>
        </p:spPr>
      </p:pic>
      <p:pic>
        <p:nvPicPr>
          <p:cNvPr id="5" name="Picture 6" descr="Image result for the woodlands community primary school logo">
            <a:hlinkClick r:id="rId4"/>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32764" y="824196"/>
            <a:ext cx="1758342" cy="16411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999198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6" y="-2664844"/>
            <a:ext cx="6853690" cy="12191998"/>
          </a:xfrm>
          <a:prstGeom prst="rect">
            <a:avLst/>
          </a:prstGeom>
        </p:spPr>
      </p:pic>
      <p:sp>
        <p:nvSpPr>
          <p:cNvPr id="3" name="TextBox 2"/>
          <p:cNvSpPr txBox="1"/>
          <p:nvPr/>
        </p:nvSpPr>
        <p:spPr>
          <a:xfrm>
            <a:off x="1132764" y="1011236"/>
            <a:ext cx="9744502" cy="4339650"/>
          </a:xfrm>
          <a:prstGeom prst="rect">
            <a:avLst/>
          </a:prstGeom>
          <a:noFill/>
        </p:spPr>
        <p:txBody>
          <a:bodyPr wrap="square" rtlCol="0">
            <a:spAutoFit/>
          </a:bodyPr>
          <a:lstStyle/>
          <a:p>
            <a:pPr algn="ctr"/>
            <a:r>
              <a:rPr lang="en-GB" sz="6600" dirty="0">
                <a:latin typeface="Comic Sans MS" panose="030F0702030302020204" pitchFamily="66" charset="0"/>
              </a:rPr>
              <a:t>Elm</a:t>
            </a:r>
          </a:p>
          <a:p>
            <a:pPr algn="ctr"/>
            <a:r>
              <a:rPr lang="en-GB" sz="6600" dirty="0">
                <a:solidFill>
                  <a:srgbClr val="CC0099"/>
                </a:solidFill>
                <a:latin typeface="Comic Sans MS" panose="030F0702030302020204" pitchFamily="66" charset="0"/>
              </a:rPr>
              <a:t>Alice</a:t>
            </a:r>
          </a:p>
          <a:p>
            <a:pPr algn="ctr"/>
            <a:endParaRPr lang="en-GB" sz="2400" dirty="0">
              <a:latin typeface="Comic Sans MS" panose="030F0702030302020204" pitchFamily="66" charset="0"/>
            </a:endParaRPr>
          </a:p>
          <a:p>
            <a:pPr algn="ctr"/>
            <a:r>
              <a:rPr lang="en-GB" sz="2400" dirty="0">
                <a:latin typeface="Comic Sans MS" panose="030F0702030302020204" pitchFamily="66" charset="0"/>
              </a:rPr>
              <a:t>For excellent work in English acting our poetry! Alice got into her pirate character and performed the poetry absolutely brilliant! </a:t>
            </a:r>
          </a:p>
          <a:p>
            <a:pPr algn="ctr"/>
            <a:endParaRPr lang="en-GB" sz="2400" dirty="0">
              <a:latin typeface="Comic Sans MS" panose="030F0702030302020204" pitchFamily="66" charset="0"/>
            </a:endParaRPr>
          </a:p>
          <a:p>
            <a:pPr algn="ctr"/>
            <a:r>
              <a:rPr lang="en-GB" sz="2400" b="1" dirty="0">
                <a:solidFill>
                  <a:srgbClr val="0070C0"/>
                </a:solidFill>
                <a:latin typeface="Lucida Handwriting" panose="03010101010101010101" pitchFamily="66" charset="0"/>
              </a:rPr>
              <a:t>Mr </a:t>
            </a:r>
            <a:r>
              <a:rPr lang="en-GB" sz="2400" b="1">
                <a:solidFill>
                  <a:srgbClr val="0070C0"/>
                </a:solidFill>
                <a:latin typeface="Lucida Handwriting" panose="03010101010101010101" pitchFamily="66" charset="0"/>
              </a:rPr>
              <a:t>Grice                                    30.06.2023</a:t>
            </a:r>
            <a:endParaRPr lang="en-GB" sz="2400" b="1" dirty="0">
              <a:solidFill>
                <a:srgbClr val="0070C0"/>
              </a:solidFill>
              <a:latin typeface="Lucida Handwriting" panose="03010101010101010101" pitchFamily="66" charset="0"/>
            </a:endParaRPr>
          </a:p>
          <a:p>
            <a:pPr algn="ctr"/>
            <a:endParaRPr lang="en-GB" sz="2400" dirty="0">
              <a:latin typeface="Comic Sans MS" panose="030F0702030302020204" pitchFamily="66" charset="0"/>
            </a:endParaRPr>
          </a:p>
        </p:txBody>
      </p:sp>
      <p:pic>
        <p:nvPicPr>
          <p:cNvPr id="4" name="Picture 3"/>
          <p:cNvPicPr>
            <a:picLocks noChangeAspect="1"/>
          </p:cNvPicPr>
          <p:nvPr/>
        </p:nvPicPr>
        <p:blipFill>
          <a:blip r:embed="rId3"/>
          <a:stretch>
            <a:fillRect/>
          </a:stretch>
        </p:blipFill>
        <p:spPr>
          <a:xfrm>
            <a:off x="9484484" y="824196"/>
            <a:ext cx="1657350" cy="1743075"/>
          </a:xfrm>
          <a:prstGeom prst="rect">
            <a:avLst/>
          </a:prstGeom>
        </p:spPr>
      </p:pic>
      <p:pic>
        <p:nvPicPr>
          <p:cNvPr id="5" name="Picture 6" descr="Image result for the woodlands community primary school logo">
            <a:hlinkClick r:id="rId4"/>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32764" y="824196"/>
            <a:ext cx="1758342" cy="16411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2624539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6" y="-2759333"/>
            <a:ext cx="6853690" cy="12191998"/>
          </a:xfrm>
          <a:prstGeom prst="rect">
            <a:avLst/>
          </a:prstGeom>
        </p:spPr>
      </p:pic>
      <p:sp>
        <p:nvSpPr>
          <p:cNvPr id="3" name="TextBox 2"/>
          <p:cNvSpPr txBox="1"/>
          <p:nvPr/>
        </p:nvSpPr>
        <p:spPr>
          <a:xfrm>
            <a:off x="1183991" y="1120675"/>
            <a:ext cx="9744502" cy="4247317"/>
          </a:xfrm>
          <a:prstGeom prst="rect">
            <a:avLst/>
          </a:prstGeom>
          <a:noFill/>
        </p:spPr>
        <p:txBody>
          <a:bodyPr wrap="square" rtlCol="0">
            <a:spAutoFit/>
          </a:bodyPr>
          <a:lstStyle/>
          <a:p>
            <a:pPr algn="ctr"/>
            <a:r>
              <a:rPr lang="en-GB" sz="6600" dirty="0">
                <a:latin typeface="Comic Sans MS" panose="030F0702030302020204" pitchFamily="66" charset="0"/>
              </a:rPr>
              <a:t>Birch</a:t>
            </a:r>
          </a:p>
          <a:p>
            <a:pPr algn="ctr"/>
            <a:r>
              <a:rPr lang="en-GB" sz="6000" dirty="0">
                <a:solidFill>
                  <a:srgbClr val="CC0099"/>
                </a:solidFill>
                <a:latin typeface="Comic Sans MS" panose="030F0702030302020204" pitchFamily="66" charset="0"/>
              </a:rPr>
              <a:t>Isaac</a:t>
            </a:r>
          </a:p>
          <a:p>
            <a:pPr algn="ctr"/>
            <a:endParaRPr lang="en-GB" sz="2400" dirty="0">
              <a:latin typeface="Comic Sans MS" panose="030F0702030302020204" pitchFamily="66" charset="0"/>
              <a:sym typeface="Wingdings" panose="05000000000000000000" pitchFamily="2" charset="2"/>
            </a:endParaRPr>
          </a:p>
          <a:p>
            <a:pPr algn="ctr"/>
            <a:r>
              <a:rPr lang="en-GB" sz="2400" b="1" dirty="0">
                <a:solidFill>
                  <a:srgbClr val="0070C0"/>
                </a:solidFill>
                <a:latin typeface="Comic Sans MS" panose="030F0702030302020204" pitchFamily="66" charset="0"/>
                <a:sym typeface="Wingdings" panose="05000000000000000000" pitchFamily="2" charset="2"/>
              </a:rPr>
              <a:t>For settling in well in the Treehouse and doing lots of amazing work! Well done, Isaac!</a:t>
            </a:r>
          </a:p>
          <a:p>
            <a:pPr algn="ctr"/>
            <a:endParaRPr lang="en-GB" sz="2400" b="1" dirty="0">
              <a:solidFill>
                <a:srgbClr val="0070C0"/>
              </a:solidFill>
              <a:latin typeface="Lucida Handwriting" panose="03010101010101010101" pitchFamily="66" charset="0"/>
            </a:endParaRPr>
          </a:p>
          <a:p>
            <a:pPr algn="ctr"/>
            <a:r>
              <a:rPr lang="en-GB" sz="2400" b="1" dirty="0">
                <a:solidFill>
                  <a:srgbClr val="0070C0"/>
                </a:solidFill>
                <a:latin typeface="Lucida Handwriting" panose="03010101010101010101" pitchFamily="66" charset="0"/>
              </a:rPr>
              <a:t>Miss Smart                                 30.6.23.</a:t>
            </a:r>
          </a:p>
          <a:p>
            <a:pPr algn="ctr"/>
            <a:endParaRPr lang="en-GB" sz="2400" dirty="0">
              <a:latin typeface="Comic Sans MS" panose="030F0702030302020204" pitchFamily="66" charset="0"/>
            </a:endParaRPr>
          </a:p>
        </p:txBody>
      </p:sp>
      <p:pic>
        <p:nvPicPr>
          <p:cNvPr id="4" name="Picture 3"/>
          <p:cNvPicPr>
            <a:picLocks noChangeAspect="1"/>
          </p:cNvPicPr>
          <p:nvPr/>
        </p:nvPicPr>
        <p:blipFill>
          <a:blip r:embed="rId3"/>
          <a:stretch>
            <a:fillRect/>
          </a:stretch>
        </p:blipFill>
        <p:spPr>
          <a:xfrm>
            <a:off x="9484484" y="824196"/>
            <a:ext cx="1657350" cy="1743075"/>
          </a:xfrm>
          <a:prstGeom prst="rect">
            <a:avLst/>
          </a:prstGeom>
        </p:spPr>
      </p:pic>
      <p:pic>
        <p:nvPicPr>
          <p:cNvPr id="5" name="Picture 6" descr="Image result for the woodlands community primary school logo">
            <a:hlinkClick r:id="rId4"/>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050166" y="875173"/>
            <a:ext cx="1758342" cy="16411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99241299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6" y="-2664844"/>
            <a:ext cx="6853690" cy="12191998"/>
          </a:xfrm>
          <a:prstGeom prst="rect">
            <a:avLst/>
          </a:prstGeom>
        </p:spPr>
      </p:pic>
      <p:pic>
        <p:nvPicPr>
          <p:cNvPr id="4" name="Picture 3"/>
          <p:cNvPicPr>
            <a:picLocks noChangeAspect="1"/>
          </p:cNvPicPr>
          <p:nvPr/>
        </p:nvPicPr>
        <p:blipFill>
          <a:blip r:embed="rId3"/>
          <a:stretch>
            <a:fillRect/>
          </a:stretch>
        </p:blipFill>
        <p:spPr>
          <a:xfrm>
            <a:off x="9484484" y="824196"/>
            <a:ext cx="1657350" cy="1743075"/>
          </a:xfrm>
          <a:prstGeom prst="rect">
            <a:avLst/>
          </a:prstGeom>
        </p:spPr>
      </p:pic>
      <p:pic>
        <p:nvPicPr>
          <p:cNvPr id="5" name="Picture 6" descr="Image result for the woodlands community primary school logo">
            <a:hlinkClick r:id="rId4"/>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32764" y="824196"/>
            <a:ext cx="1758342" cy="1641120"/>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5"/>
          <p:cNvSpPr txBox="1"/>
          <p:nvPr/>
        </p:nvSpPr>
        <p:spPr>
          <a:xfrm>
            <a:off x="1132764" y="1011236"/>
            <a:ext cx="10009070" cy="5032147"/>
          </a:xfrm>
          <a:prstGeom prst="rect">
            <a:avLst/>
          </a:prstGeom>
          <a:noFill/>
        </p:spPr>
        <p:txBody>
          <a:bodyPr wrap="square" rtlCol="0">
            <a:spAutoFit/>
          </a:bodyPr>
          <a:lstStyle/>
          <a:p>
            <a:pPr algn="ctr"/>
            <a:r>
              <a:rPr lang="en-GB" sz="6600" dirty="0">
                <a:latin typeface="Comic Sans MS" panose="030F0702030302020204" pitchFamily="66" charset="0"/>
              </a:rPr>
              <a:t>Pine</a:t>
            </a:r>
            <a:endParaRPr lang="en-GB" sz="6600" dirty="0">
              <a:solidFill>
                <a:schemeClr val="bg2">
                  <a:lumMod val="10000"/>
                </a:schemeClr>
              </a:solidFill>
              <a:latin typeface="Comic Sans MS" panose="030F0702030302020204" pitchFamily="66" charset="0"/>
              <a:sym typeface="Wingdings" panose="05000000000000000000" pitchFamily="2" charset="2"/>
            </a:endParaRPr>
          </a:p>
          <a:p>
            <a:pPr algn="ctr"/>
            <a:endParaRPr lang="en-GB" sz="2400" dirty="0">
              <a:solidFill>
                <a:schemeClr val="bg2">
                  <a:lumMod val="10000"/>
                </a:schemeClr>
              </a:solidFill>
              <a:latin typeface="Comic Sans MS" panose="030F0702030302020204" pitchFamily="66" charset="0"/>
              <a:sym typeface="Wingdings" panose="05000000000000000000" pitchFamily="2" charset="2"/>
            </a:endParaRPr>
          </a:p>
          <a:p>
            <a:pPr algn="ctr"/>
            <a:r>
              <a:rPr lang="en-GB" sz="5400">
                <a:solidFill>
                  <a:srgbClr val="CC0099"/>
                </a:solidFill>
                <a:latin typeface="Comic Sans MS" panose="030F0702030302020204" pitchFamily="66" charset="0"/>
              </a:rPr>
              <a:t>Edward</a:t>
            </a:r>
            <a:endParaRPr lang="en-GB" sz="5400" dirty="0">
              <a:solidFill>
                <a:srgbClr val="CC0099"/>
              </a:solidFill>
              <a:latin typeface="Comic Sans MS" panose="030F0702030302020204" pitchFamily="66" charset="0"/>
            </a:endParaRPr>
          </a:p>
          <a:p>
            <a:pPr algn="ctr"/>
            <a:endParaRPr lang="en-GB" sz="5400" dirty="0">
              <a:solidFill>
                <a:srgbClr val="CC0099"/>
              </a:solidFill>
              <a:latin typeface="Comic Sans MS" panose="030F0702030302020204" pitchFamily="66" charset="0"/>
            </a:endParaRPr>
          </a:p>
          <a:p>
            <a:pPr algn="ctr"/>
            <a:r>
              <a:rPr lang="en-GB" sz="2400" dirty="0">
                <a:solidFill>
                  <a:schemeClr val="bg2">
                    <a:lumMod val="10000"/>
                  </a:schemeClr>
                </a:solidFill>
                <a:latin typeface="Comic Sans MS" panose="030F0702030302020204" pitchFamily="66" charset="0"/>
                <a:sym typeface="Wingdings" panose="05000000000000000000" pitchFamily="2" charset="2"/>
              </a:rPr>
              <a:t>For brilliant enthusiasm, subject knowledge and collaborative working in Design and Technology.</a:t>
            </a:r>
          </a:p>
          <a:p>
            <a:pPr algn="ctr"/>
            <a:endParaRPr lang="en-GB" sz="900" dirty="0">
              <a:latin typeface="Comic Sans MS" panose="030F0702030302020204" pitchFamily="66" charset="0"/>
            </a:endParaRPr>
          </a:p>
          <a:p>
            <a:pPr algn="ctr"/>
            <a:endParaRPr lang="en-GB" sz="900" dirty="0">
              <a:latin typeface="Comic Sans MS" panose="030F0702030302020204" pitchFamily="66" charset="0"/>
            </a:endParaRPr>
          </a:p>
          <a:p>
            <a:pPr algn="ctr"/>
            <a:endParaRPr lang="en-GB" sz="900" b="1" dirty="0">
              <a:latin typeface="Lucida Handwriting" panose="03010101010101010101" pitchFamily="66" charset="0"/>
            </a:endParaRPr>
          </a:p>
          <a:p>
            <a:pPr algn="ctr"/>
            <a:r>
              <a:rPr lang="en-GB" sz="2400" b="1" dirty="0">
                <a:solidFill>
                  <a:srgbClr val="0070C0"/>
                </a:solidFill>
                <a:latin typeface="Lucida Handwriting" panose="03010101010101010101" pitchFamily="66" charset="0"/>
              </a:rPr>
              <a:t>Miss Bailey &amp; Mrs Salt			30.06.2023</a:t>
            </a:r>
          </a:p>
          <a:p>
            <a:pPr algn="ctr"/>
            <a:endParaRPr lang="en-GB" sz="2400" dirty="0">
              <a:latin typeface="Comic Sans MS" panose="030F0702030302020204" pitchFamily="66" charset="0"/>
            </a:endParaRPr>
          </a:p>
        </p:txBody>
      </p:sp>
    </p:spTree>
    <p:extLst>
      <p:ext uri="{BB962C8B-B14F-4D97-AF65-F5344CB8AC3E}">
        <p14:creationId xmlns:p14="http://schemas.microsoft.com/office/powerpoint/2010/main" val="125323164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6" y="-2664844"/>
            <a:ext cx="6853690" cy="12191998"/>
          </a:xfrm>
          <a:prstGeom prst="rect">
            <a:avLst/>
          </a:prstGeom>
        </p:spPr>
      </p:pic>
      <p:sp>
        <p:nvSpPr>
          <p:cNvPr id="3" name="TextBox 2"/>
          <p:cNvSpPr txBox="1"/>
          <p:nvPr/>
        </p:nvSpPr>
        <p:spPr>
          <a:xfrm>
            <a:off x="1132764" y="1011236"/>
            <a:ext cx="9744502" cy="5170646"/>
          </a:xfrm>
          <a:prstGeom prst="rect">
            <a:avLst/>
          </a:prstGeom>
          <a:noFill/>
        </p:spPr>
        <p:txBody>
          <a:bodyPr wrap="square" rtlCol="0">
            <a:spAutoFit/>
          </a:bodyPr>
          <a:lstStyle/>
          <a:p>
            <a:pPr algn="ctr"/>
            <a:r>
              <a:rPr lang="en-GB" sz="6600" dirty="0">
                <a:latin typeface="Comic Sans MS" panose="030F0702030302020204" pitchFamily="66" charset="0"/>
              </a:rPr>
              <a:t>Maple</a:t>
            </a:r>
            <a:endParaRPr lang="en-GB" sz="2400" b="1" dirty="0">
              <a:solidFill>
                <a:srgbClr val="0070C0"/>
              </a:solidFill>
              <a:latin typeface="Lucida Handwriting" panose="03010101010101010101" pitchFamily="66" charset="0"/>
            </a:endParaRPr>
          </a:p>
          <a:p>
            <a:pPr algn="ctr"/>
            <a:endParaRPr lang="en-GB" sz="1400" b="1" dirty="0">
              <a:solidFill>
                <a:srgbClr val="CC0099"/>
              </a:solidFill>
              <a:latin typeface="Lucida Handwriting" panose="03010101010101010101" pitchFamily="66" charset="0"/>
            </a:endParaRPr>
          </a:p>
          <a:p>
            <a:pPr algn="ctr"/>
            <a:r>
              <a:rPr lang="en-GB" sz="4800" b="1" dirty="0">
                <a:solidFill>
                  <a:srgbClr val="CC0099"/>
                </a:solidFill>
                <a:latin typeface="Lucida Handwriting" panose="03010101010101010101" pitchFamily="66" charset="0"/>
              </a:rPr>
              <a:t>Oliver</a:t>
            </a:r>
          </a:p>
          <a:p>
            <a:pPr algn="ctr"/>
            <a:endParaRPr lang="en-GB" sz="1400" b="1" dirty="0">
              <a:solidFill>
                <a:srgbClr val="CC0099"/>
              </a:solidFill>
              <a:latin typeface="Lucida Handwriting" panose="03010101010101010101" pitchFamily="66" charset="0"/>
            </a:endParaRPr>
          </a:p>
          <a:p>
            <a:pPr algn="ctr"/>
            <a:endParaRPr lang="en-GB" sz="1400" b="1" dirty="0">
              <a:solidFill>
                <a:srgbClr val="CC0099"/>
              </a:solidFill>
              <a:latin typeface="Lucida Handwriting" panose="03010101010101010101" pitchFamily="66" charset="0"/>
            </a:endParaRPr>
          </a:p>
          <a:p>
            <a:pPr algn="ctr"/>
            <a:r>
              <a:rPr lang="en-GB" sz="2400" b="1" dirty="0">
                <a:latin typeface="Lucida Handwriting" panose="03010101010101010101" pitchFamily="66" charset="0"/>
              </a:rPr>
              <a:t>For showing great enthusiasm during our PE lesson.  Oliver persevered during rounders and developed his hand/eye coordination so he could  hit the ball.  Well done Oliver.</a:t>
            </a:r>
          </a:p>
          <a:p>
            <a:pPr algn="ctr"/>
            <a:endParaRPr lang="en-GB" sz="1400" b="1" dirty="0">
              <a:solidFill>
                <a:srgbClr val="CC0099"/>
              </a:solidFill>
              <a:latin typeface="Lucida Handwriting" panose="03010101010101010101" pitchFamily="66" charset="0"/>
            </a:endParaRPr>
          </a:p>
          <a:p>
            <a:pPr algn="ctr"/>
            <a:endParaRPr lang="en-GB" sz="2000" b="1" dirty="0">
              <a:solidFill>
                <a:srgbClr val="0070C0"/>
              </a:solidFill>
              <a:latin typeface="Lucida Handwriting" panose="03010101010101010101" pitchFamily="66" charset="0"/>
            </a:endParaRPr>
          </a:p>
          <a:p>
            <a:pPr algn="ctr"/>
            <a:r>
              <a:rPr lang="en-GB" sz="2000" b="1" dirty="0">
                <a:solidFill>
                  <a:srgbClr val="0070C0"/>
                </a:solidFill>
                <a:latin typeface="Lucida Handwriting" panose="03010101010101010101" pitchFamily="66" charset="0"/>
              </a:rPr>
              <a:t>Miss Dawson  				30.06.2023</a:t>
            </a:r>
          </a:p>
          <a:p>
            <a:pPr algn="ctr"/>
            <a:endParaRPr lang="en-GB" sz="2400" dirty="0">
              <a:latin typeface="Comic Sans MS" panose="030F0702030302020204" pitchFamily="66" charset="0"/>
            </a:endParaRPr>
          </a:p>
        </p:txBody>
      </p:sp>
      <p:pic>
        <p:nvPicPr>
          <p:cNvPr id="4" name="Picture 3"/>
          <p:cNvPicPr>
            <a:picLocks noChangeAspect="1"/>
          </p:cNvPicPr>
          <p:nvPr/>
        </p:nvPicPr>
        <p:blipFill>
          <a:blip r:embed="rId3"/>
          <a:stretch>
            <a:fillRect/>
          </a:stretch>
        </p:blipFill>
        <p:spPr>
          <a:xfrm>
            <a:off x="9484484" y="824196"/>
            <a:ext cx="1657350" cy="1743075"/>
          </a:xfrm>
          <a:prstGeom prst="rect">
            <a:avLst/>
          </a:prstGeom>
        </p:spPr>
      </p:pic>
      <p:pic>
        <p:nvPicPr>
          <p:cNvPr id="5" name="Picture 6" descr="Image result for the woodlands community primary school logo">
            <a:hlinkClick r:id="rId4"/>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32764" y="824196"/>
            <a:ext cx="1758342" cy="16411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38348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t="921" b="1053"/>
          <a:stretch/>
        </p:blipFill>
        <p:spPr>
          <a:xfrm rot="16200000">
            <a:off x="2669156" y="-2664844"/>
            <a:ext cx="6853690" cy="12191998"/>
          </a:xfrm>
          <a:prstGeom prst="rect">
            <a:avLst/>
          </a:prstGeom>
        </p:spPr>
      </p:pic>
      <p:sp>
        <p:nvSpPr>
          <p:cNvPr id="3" name="TextBox 2"/>
          <p:cNvSpPr txBox="1"/>
          <p:nvPr/>
        </p:nvSpPr>
        <p:spPr>
          <a:xfrm>
            <a:off x="1132764" y="1011236"/>
            <a:ext cx="9744502" cy="5016758"/>
          </a:xfrm>
          <a:prstGeom prst="rect">
            <a:avLst/>
          </a:prstGeom>
          <a:noFill/>
        </p:spPr>
        <p:txBody>
          <a:bodyPr wrap="square" rtlCol="0">
            <a:spAutoFit/>
          </a:bodyPr>
          <a:lstStyle/>
          <a:p>
            <a:pPr algn="ctr"/>
            <a:r>
              <a:rPr lang="en-GB" sz="6600" dirty="0">
                <a:latin typeface="Comic Sans MS" panose="030F0702030302020204" pitchFamily="66" charset="0"/>
              </a:rPr>
              <a:t>Willow</a:t>
            </a:r>
          </a:p>
          <a:p>
            <a:pPr algn="ctr"/>
            <a:endParaRPr lang="en-GB" sz="2400" b="1" dirty="0">
              <a:solidFill>
                <a:srgbClr val="0070C0"/>
              </a:solidFill>
              <a:latin typeface="Lucida Handwriting" panose="03010101010101010101" pitchFamily="66" charset="0"/>
            </a:endParaRPr>
          </a:p>
          <a:p>
            <a:pPr algn="ctr"/>
            <a:r>
              <a:rPr lang="en-GB" sz="5400" b="1" dirty="0">
                <a:solidFill>
                  <a:srgbClr val="CC0099"/>
                </a:solidFill>
                <a:latin typeface="Comic Sans MS" panose="030F0702030302020204" pitchFamily="66" charset="0"/>
              </a:rPr>
              <a:t>Ruby A </a:t>
            </a:r>
          </a:p>
          <a:p>
            <a:pPr algn="ctr"/>
            <a:endParaRPr lang="en-GB" sz="2800" dirty="0">
              <a:latin typeface="Comic Sans MS" panose="030F0702030302020204" pitchFamily="66" charset="0"/>
            </a:endParaRPr>
          </a:p>
          <a:p>
            <a:pPr algn="ctr"/>
            <a:r>
              <a:rPr lang="en-GB" sz="2800" dirty="0">
                <a:latin typeface="Comic Sans MS" panose="030F0702030302020204" pitchFamily="66" charset="0"/>
              </a:rPr>
              <a:t>For demonstrating a mature approach to learning and curiosity during our trip to Poole’s Cavern</a:t>
            </a:r>
          </a:p>
          <a:p>
            <a:pPr algn="ctr"/>
            <a:endParaRPr lang="en-GB" sz="2800" dirty="0">
              <a:latin typeface="Comic Sans MS" panose="030F0702030302020204" pitchFamily="66" charset="0"/>
            </a:endParaRPr>
          </a:p>
          <a:p>
            <a:pPr algn="ctr"/>
            <a:endParaRPr lang="en-GB" sz="2000" b="1" dirty="0">
              <a:solidFill>
                <a:srgbClr val="0070C0"/>
              </a:solidFill>
              <a:latin typeface="Lucida Handwriting" panose="03010101010101010101" pitchFamily="66" charset="0"/>
            </a:endParaRPr>
          </a:p>
          <a:p>
            <a:pPr algn="ctr"/>
            <a:r>
              <a:rPr lang="en-GB" sz="2000" b="1" dirty="0">
                <a:solidFill>
                  <a:srgbClr val="0070C0"/>
                </a:solidFill>
                <a:latin typeface="Lucida Handwriting" panose="03010101010101010101" pitchFamily="66" charset="0"/>
              </a:rPr>
              <a:t>Miss Shipley                              	   		   30.06.2023</a:t>
            </a:r>
          </a:p>
          <a:p>
            <a:pPr algn="ctr"/>
            <a:endParaRPr lang="en-GB" sz="2400" dirty="0">
              <a:latin typeface="Comic Sans MS" panose="030F0702030302020204" pitchFamily="66" charset="0"/>
            </a:endParaRPr>
          </a:p>
        </p:txBody>
      </p:sp>
      <p:pic>
        <p:nvPicPr>
          <p:cNvPr id="4" name="Picture 3"/>
          <p:cNvPicPr>
            <a:picLocks noChangeAspect="1"/>
          </p:cNvPicPr>
          <p:nvPr/>
        </p:nvPicPr>
        <p:blipFill>
          <a:blip r:embed="rId3"/>
          <a:stretch>
            <a:fillRect/>
          </a:stretch>
        </p:blipFill>
        <p:spPr>
          <a:xfrm>
            <a:off x="9484484" y="824196"/>
            <a:ext cx="1657350" cy="1743075"/>
          </a:xfrm>
          <a:prstGeom prst="rect">
            <a:avLst/>
          </a:prstGeom>
        </p:spPr>
      </p:pic>
      <p:pic>
        <p:nvPicPr>
          <p:cNvPr id="5" name="Picture 6" descr="Image result for the woodlands community primary school logo">
            <a:hlinkClick r:id="rId4"/>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32764" y="824196"/>
            <a:ext cx="1758342" cy="16411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8308116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2748</TotalTime>
  <Words>427</Words>
  <Application>Microsoft Office PowerPoint</Application>
  <PresentationFormat>Widescreen</PresentationFormat>
  <Paragraphs>149</Paragraphs>
  <Slides>13</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13</vt:i4>
      </vt:variant>
    </vt:vector>
  </HeadingPairs>
  <TitlesOfParts>
    <vt:vector size="20" baseType="lpstr">
      <vt:lpstr>Arial</vt:lpstr>
      <vt:lpstr>Calibri</vt:lpstr>
      <vt:lpstr>Calibri Light</vt:lpstr>
      <vt:lpstr>Comic Sans MS</vt:lpstr>
      <vt:lpstr>Lucida Handwriting</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Woodlands Primary School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Mrs Maiden</dc:creator>
  <cp:lastModifiedBy>Mrs Read</cp:lastModifiedBy>
  <cp:revision>587</cp:revision>
  <cp:lastPrinted>2023-06-30T07:19:28Z</cp:lastPrinted>
  <dcterms:created xsi:type="dcterms:W3CDTF">2020-05-30T07:30:34Z</dcterms:created>
  <dcterms:modified xsi:type="dcterms:W3CDTF">2023-06-30T07:20:45Z</dcterms:modified>
</cp:coreProperties>
</file>