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8" r:id="rId6"/>
    <p:sldId id="274" r:id="rId7"/>
    <p:sldId id="295" r:id="rId8"/>
    <p:sldId id="296" r:id="rId9"/>
    <p:sldId id="290" r:id="rId10"/>
    <p:sldId id="291" r:id="rId11"/>
    <p:sldId id="292" r:id="rId12"/>
    <p:sldId id="278" r:id="rId13"/>
    <p:sldId id="279" r:id="rId14"/>
    <p:sldId id="280" r:id="rId15"/>
    <p:sldId id="287" r:id="rId16"/>
    <p:sldId id="261" r:id="rId17"/>
    <p:sldId id="275" r:id="rId18"/>
    <p:sldId id="282" r:id="rId19"/>
    <p:sldId id="270" r:id="rId20"/>
    <p:sldId id="294" r:id="rId21"/>
    <p:sldId id="289" r:id="rId22"/>
    <p:sldId id="264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7/7/2024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September</a:t>
            </a:r>
          </a:p>
          <a:p>
            <a:r>
              <a:rPr lang="en-US" sz="1800" dirty="0">
                <a:latin typeface="+mj-lt"/>
              </a:rPr>
              <a:t>2024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</a:t>
            </a:r>
            <a:br>
              <a:rPr lang="en-US" dirty="0"/>
            </a:br>
            <a:r>
              <a:rPr lang="en-US" dirty="0"/>
              <a:t>to Chestnut!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Mr Tennuci</a:t>
            </a:r>
            <a:endParaRPr lang="ru-RU" sz="4400" dirty="0">
              <a:latin typeface="+mj-lt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>
                <a:solidFill>
                  <a:srgbClr val="080808"/>
                </a:solidFill>
              </a:rPr>
              <a:t>tyre</a:t>
            </a:r>
            <a:r>
              <a:rPr lang="en-US" sz="2000" dirty="0">
                <a:solidFill>
                  <a:srgbClr val="080808"/>
                </a:solidFill>
              </a:rPr>
              <a:t> park!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12883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Our KS2 playground includes the MUGA!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8965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2913018"/>
            <a:ext cx="4501467" cy="3605348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2800" noProof="0" dirty="0">
                <a:solidFill>
                  <a:schemeClr val="bg1"/>
                </a:solidFill>
              </a:rPr>
              <a:t>Please bring a HEALTHY snack for break times such as a piece of fruit or a health bar.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Chocolate and sweets are not aloud as snacks at break times.</a:t>
            </a:r>
            <a:endParaRPr lang="en-US" sz="2800" noProof="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 time!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2267">
            <a:off x="5094401" y="2005798"/>
            <a:ext cx="6292886" cy="418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Timetable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>
                <a:latin typeface="+mj-lt"/>
              </a:rPr>
              <a:t>Our timetable will look like this! We have Guided Reading, English and </a:t>
            </a:r>
            <a:r>
              <a:rPr lang="en-US" sz="2400" dirty="0" err="1">
                <a:latin typeface="+mj-lt"/>
              </a:rPr>
              <a:t>Maths</a:t>
            </a:r>
            <a:r>
              <a:rPr lang="en-US" sz="2400" dirty="0">
                <a:latin typeface="+mj-lt"/>
              </a:rPr>
              <a:t> every morning and our other subjects in the afternoons.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25" y="484529"/>
            <a:ext cx="7035144" cy="41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Houses: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>
                <a:solidFill>
                  <a:srgbClr val="080808"/>
                </a:solidFill>
              </a:rPr>
              <a:t>Which house are you in?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Uniform: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0183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 Kit: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find out the days when you have PE on your first day back!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2250EC-02A6-4925-8D13-C57C9D5563D1}"/>
              </a:ext>
            </a:extLst>
          </p:cNvPr>
          <p:cNvSpPr/>
          <p:nvPr/>
        </p:nvSpPr>
        <p:spPr>
          <a:xfrm>
            <a:off x="355599" y="686264"/>
            <a:ext cx="4157134" cy="1083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CF940-8508-477D-B0F8-672B5861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48" y="180476"/>
            <a:ext cx="1972734" cy="1972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650FA-AF4B-425B-82C0-88E6F68A3344}"/>
              </a:ext>
            </a:extLst>
          </p:cNvPr>
          <p:cNvSpPr txBox="1"/>
          <p:nvPr/>
        </p:nvSpPr>
        <p:spPr>
          <a:xfrm>
            <a:off x="457200" y="766465"/>
            <a:ext cx="4055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W.O.L.F. days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513BE-9ED1-498F-B5E8-BD729551E2FC}"/>
              </a:ext>
            </a:extLst>
          </p:cNvPr>
          <p:cNvSpPr/>
          <p:nvPr/>
        </p:nvSpPr>
        <p:spPr>
          <a:xfrm>
            <a:off x="7035799" y="686264"/>
            <a:ext cx="4157134" cy="1083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10232-6F50-4C5F-9F10-C3BBA3BBDF26}"/>
              </a:ext>
            </a:extLst>
          </p:cNvPr>
          <p:cNvSpPr txBox="1"/>
          <p:nvPr/>
        </p:nvSpPr>
        <p:spPr>
          <a:xfrm>
            <a:off x="7137400" y="766465"/>
            <a:ext cx="405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Woodlands Outdoor Learning in the Forest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9E69B5-A567-4926-9AC6-A57B730BD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9" y="4018215"/>
            <a:ext cx="1453943" cy="1971448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06CB49FE-873C-4528-86D8-A10BC66B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255" y="2104827"/>
            <a:ext cx="9351434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Children will have at least one whole day of outdoor, woodland learning each half term.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You will be advised of the date for your class the week before.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We ask for </a:t>
            </a:r>
            <a:r>
              <a:rPr kumimoji="0" lang="en-GB" altLang="en-US" sz="1400" b="1" i="0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£1 contribution </a:t>
            </a: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on WOLF day to go towards food and resources for the day’s activities.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Your child </a:t>
            </a:r>
            <a:r>
              <a:rPr kumimoji="0" lang="en-GB" altLang="en-US" sz="1400" b="1" i="0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MUST</a:t>
            </a: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wear appropriate clothing for the activities and weather conditions.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If not dressed appropriately unfortunately, they will not be able to take part in these exciting days.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dirty="0"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Appropriate clothing will include: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 water proof coat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Long sleeves and trousers (Children </a:t>
            </a:r>
            <a:r>
              <a:rPr kumimoji="0" lang="en-GB" altLang="en-US" sz="14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MUST</a:t>
            </a: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have long sleeves and covered legs when near the campfire)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Outdoor waterproof footwear (Boots, wellies, walking shoes, old trainers etc.)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>
              <a:buFontTx/>
              <a:buChar char="•"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 second pair of shoes for when indoors (school shoes, trainers etc.)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Warm clothing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 plastic bag to put wet boots/clothes 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Your child should come to school dressed in their outdoor learning clothes and will stay in them all day</a:t>
            </a:r>
            <a:r>
              <a:rPr kumimoji="0" lang="en-GB" altLang="en-US" sz="14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GB" altLang="en-US" sz="12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A473121-838E-4937-9703-6CA101F54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5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6414" y="237955"/>
            <a:ext cx="3890555" cy="1091949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Every day</a:t>
            </a:r>
            <a:r>
              <a:rPr lang="en-US" sz="3600" dirty="0"/>
              <a:t>, please bring</a:t>
            </a:r>
            <a:r>
              <a:rPr lang="en-US" dirty="0"/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49541" y="1435564"/>
            <a:ext cx="2905357" cy="32588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school bag to hold all your belongings </a:t>
            </a: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F427DDD-291F-48B8-9D1E-E387AB675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4" y="4454165"/>
            <a:ext cx="476748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0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Have a lovely summer and see you soon!</a:t>
            </a:r>
            <a:endParaRPr lang="ru-RU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Mr Tennuci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</a:t>
            </a:r>
            <a:endParaRPr lang="ru-RU" dirty="0">
              <a:latin typeface="+mj-l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5207781" cy="5259842"/>
          </a:xfrm>
        </p:spPr>
      </p:sp>
      <p:pic>
        <p:nvPicPr>
          <p:cNvPr id="6" name="IMG_10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756" y="1058504"/>
            <a:ext cx="2945068" cy="52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Teacher Profile: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j-lt"/>
              </a:rPr>
              <a:t>Mr Tennuci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920621"/>
            <a:ext cx="5705026" cy="3323246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500" b="1" u="sng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471263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solidFill>
                  <a:srgbClr val="080808"/>
                </a:solidFill>
              </a:rPr>
              <a:t>I look forward to reading your ‘All About Me’ profiles soon!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535" y="2950658"/>
            <a:ext cx="5705026" cy="32932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80808"/>
                </a:solidFill>
                <a:latin typeface="+mj-lt"/>
              </a:rPr>
              <a:t>Welcome to Chestnut!</a:t>
            </a:r>
          </a:p>
          <a:p>
            <a:pPr algn="ctr"/>
            <a:endParaRPr lang="en-GB" sz="1600" b="1" i="1" u="sng" dirty="0"/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I’m really looking forward to teaching you next year.</a:t>
            </a:r>
          </a:p>
          <a:p>
            <a:pPr algn="ctr"/>
            <a:endParaRPr lang="en-GB" sz="1600" i="1" dirty="0">
              <a:solidFill>
                <a:srgbClr val="080808"/>
              </a:solidFill>
            </a:endParaRPr>
          </a:p>
          <a:p>
            <a:pPr algn="ctr"/>
            <a:r>
              <a:rPr lang="en-GB" sz="1600" b="1" i="1" u="sng" dirty="0">
                <a:solidFill>
                  <a:srgbClr val="080808"/>
                </a:solidFill>
              </a:rPr>
              <a:t>Facts about me</a:t>
            </a:r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I am remaining in Year 6 next year.</a:t>
            </a:r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I originally come from the south of England.</a:t>
            </a:r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I love movies from the 1980s (it wasn’t that long ago!) and anything to do with Star Wars and Marvel superheroes.</a:t>
            </a:r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When I’m not in school, I’m usually entertaining my own three children. I also play in a band, playing either the guitar or bass guitar. Just don’t ask me to do any singing.</a:t>
            </a:r>
          </a:p>
          <a:p>
            <a:pPr algn="ctr"/>
            <a:endParaRPr lang="en-US" sz="16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12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b="5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F9B68D-3872-4D57-B8A8-E0755987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61" y="414034"/>
            <a:ext cx="9780587" cy="61894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j-lt"/>
              </a:rPr>
              <a:t>School Map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080808"/>
                </a:solidFill>
              </a:rPr>
              <a:t>Here is the map of our school site:</a:t>
            </a: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Chestnut!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4553"/>
          <a:stretch>
            <a:fillRect/>
          </a:stretch>
        </p:blipFill>
        <p:spPr/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306872"/>
            <a:ext cx="3698543" cy="177161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1800" dirty="0">
                <a:solidFill>
                  <a:srgbClr val="080808"/>
                </a:solidFill>
              </a:rPr>
              <a:t>Come into school through the KS2 gate and walk towards the office.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FCD6704-DF46-4B02-9B8E-C8C4D7DCF035}"/>
              </a:ext>
            </a:extLst>
          </p:cNvPr>
          <p:cNvSpPr/>
          <p:nvPr/>
        </p:nvSpPr>
        <p:spPr>
          <a:xfrm>
            <a:off x="8596957" y="142035"/>
            <a:ext cx="3457272" cy="500569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 </a:t>
            </a:r>
            <a:r>
              <a:rPr lang="en-GB" sz="3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GB" sz="32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Gate</a:t>
            </a:r>
            <a:endParaRPr lang="en-GB" sz="300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Registers close 10 minutes after the class gate time</a:t>
            </a:r>
            <a:r>
              <a:rPr lang="en-GB" sz="1000" i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8:35 Drop off  (straight into class)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3:15 Leave classes</a:t>
            </a: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3:20 Parents Collect</a:t>
            </a:r>
            <a:endParaRPr lang="en-GB" sz="2000" b="1" dirty="0">
              <a:solidFill>
                <a:srgbClr val="080808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0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DO NOT WAIT AT THE GATES </a:t>
            </a:r>
            <a:endParaRPr lang="en-GB" sz="9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811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>
          <a:xfrm>
            <a:off x="3314240" y="757205"/>
            <a:ext cx="8877760" cy="6064783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343" y="5812806"/>
            <a:ext cx="2978387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000" dirty="0">
                <a:solidFill>
                  <a:srgbClr val="080808"/>
                </a:solidFill>
              </a:rPr>
              <a:t>You will come into school through this gate.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60000">
            <a:off x="811827" y="1001053"/>
            <a:ext cx="4065084" cy="86033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Welcome to Chestnut!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FCD6704-DF46-4B02-9B8E-C8C4D7DCF035}"/>
              </a:ext>
            </a:extLst>
          </p:cNvPr>
          <p:cNvSpPr/>
          <p:nvPr/>
        </p:nvSpPr>
        <p:spPr>
          <a:xfrm>
            <a:off x="352520" y="2136298"/>
            <a:ext cx="3457272" cy="462088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KS2 Gate</a:t>
            </a:r>
            <a:endParaRPr lang="en-GB" sz="300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Registers close 10 minutes after the class gate time</a:t>
            </a:r>
            <a:r>
              <a:rPr lang="en-GB" sz="1000" i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8:35 Drop off  (straight into class)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3:20 Collect</a:t>
            </a:r>
            <a:endParaRPr lang="en-GB" sz="2000" b="1" dirty="0">
              <a:solidFill>
                <a:srgbClr val="080808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0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DO NOT WAIT AT THE GATES </a:t>
            </a:r>
            <a:endParaRPr lang="en-GB" sz="9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Chestnut!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can leave your bike or scooter here.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986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Chestnut!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Follow this path.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971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374308" y="1078058"/>
            <a:ext cx="4345442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Welcome to Chestnut!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Come into school through this door: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05976" y="246166"/>
            <a:ext cx="8877760" cy="6064783"/>
          </a:xfrm>
        </p:spPr>
      </p:sp>
      <p:pic>
        <p:nvPicPr>
          <p:cNvPr id="7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5494102" y="971323"/>
            <a:ext cx="5029627" cy="6951911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9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play on the KS2 playground at breaks and lunchtimes: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8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purl.org/dc/elements/1.1/"/>
    <ds:schemaRef ds:uri="http://schemas.microsoft.com/office/infopath/2007/PartnerControls"/>
    <ds:schemaRef ds:uri="http://purl.org/dc/terms/"/>
    <ds:schemaRef ds:uri="16c05727-aa75-4e4a-9b5f-8a80a1165891"/>
    <ds:schemaRef ds:uri="http://schemas.openxmlformats.org/package/2006/metadata/core-properties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886</Words>
  <Application>Microsoft Office PowerPoint</Application>
  <PresentationFormat>Widescreen</PresentationFormat>
  <Paragraphs>134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Comic Sans MS</vt:lpstr>
      <vt:lpstr>Franklin Gothic Book</vt:lpstr>
      <vt:lpstr>Trebuchet MS</vt:lpstr>
      <vt:lpstr>Wingdings</vt:lpstr>
      <vt:lpstr>Office Theme</vt:lpstr>
      <vt:lpstr>Welcome  to Chestnut!</vt:lpstr>
      <vt:lpstr>Teacher Profile:</vt:lpstr>
      <vt:lpstr>School Map</vt:lpstr>
      <vt:lpstr>Welcome to Chestnut!</vt:lpstr>
      <vt:lpstr>Welcome to Chestnut!</vt:lpstr>
      <vt:lpstr>Welcome to Chestnut!</vt:lpstr>
      <vt:lpstr>Welcome to Chestnut!</vt:lpstr>
      <vt:lpstr>Welcome to Chestnut!</vt:lpstr>
      <vt:lpstr>Break time!</vt:lpstr>
      <vt:lpstr>Break time!</vt:lpstr>
      <vt:lpstr>Break time!</vt:lpstr>
      <vt:lpstr>Break time!</vt:lpstr>
      <vt:lpstr>Timetable</vt:lpstr>
      <vt:lpstr>Houses:</vt:lpstr>
      <vt:lpstr>Uniform:</vt:lpstr>
      <vt:lpstr>PE Kit:</vt:lpstr>
      <vt:lpstr>PowerPoint Presentation</vt:lpstr>
      <vt:lpstr>Every day, please bring:</vt:lpstr>
      <vt:lpstr>Have a lovely summer and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2024-07-07T10:39:38Z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