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58" r:id="rId6"/>
    <p:sldId id="274" r:id="rId7"/>
    <p:sldId id="257" r:id="rId8"/>
    <p:sldId id="277" r:id="rId9"/>
    <p:sldId id="269" r:id="rId10"/>
    <p:sldId id="266" r:id="rId11"/>
    <p:sldId id="281" r:id="rId12"/>
    <p:sldId id="267" r:id="rId13"/>
    <p:sldId id="278" r:id="rId14"/>
    <p:sldId id="279" r:id="rId15"/>
    <p:sldId id="280" r:id="rId16"/>
    <p:sldId id="261" r:id="rId17"/>
    <p:sldId id="271" r:id="rId18"/>
    <p:sldId id="275" r:id="rId19"/>
    <p:sldId id="282" r:id="rId20"/>
    <p:sldId id="270" r:id="rId21"/>
    <p:sldId id="262" r:id="rId22"/>
    <p:sldId id="263" r:id="rId23"/>
    <p:sldId id="264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712" autoAdjust="0"/>
  </p:normalViewPr>
  <p:slideViewPr>
    <p:cSldViewPr snapToGrid="0">
      <p:cViewPr varScale="1">
        <p:scale>
          <a:sx n="65" d="100"/>
          <a:sy n="65" d="100"/>
        </p:scale>
        <p:origin x="48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6/30/2020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77174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617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2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78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5999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76085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0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2689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8097"/>
            <a:ext cx="5157787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2689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8097"/>
            <a:ext cx="5183188" cy="3184634"/>
          </a:xfrm>
        </p:spPr>
        <p:txBody>
          <a:bodyPr/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88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2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4" y="721373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88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2" y="725128"/>
            <a:ext cx="383327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1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8500C30-FF27-4A5C-AA4F-B1D5C57A0F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20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8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3" y="2088090"/>
            <a:ext cx="3103110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0" y="1896003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3" y="2088090"/>
            <a:ext cx="2243918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3" y="1913782"/>
            <a:ext cx="528638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6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48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3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5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2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2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7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4" y="895259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1" y="3401290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1" y="4200309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7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4" y="0"/>
            <a:ext cx="6065966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49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9" y="3248025"/>
            <a:ext cx="4573338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4" y="2647949"/>
            <a:ext cx="507601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3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2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0" y="842706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88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30" y="5658793"/>
            <a:ext cx="1842058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3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4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8" y="1"/>
            <a:ext cx="8495014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6" y="919125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 smtClean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9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9" y="2995521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8" y="-12728"/>
            <a:ext cx="1398594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6" y="-12728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8830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5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0" r:id="rId17"/>
    <p:sldLayoutId id="2147483667" r:id="rId18"/>
    <p:sldLayoutId id="2147483671" r:id="rId19"/>
    <p:sldLayoutId id="2147483668" r:id="rId20"/>
    <p:sldLayoutId id="2147483660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74" userDrawn="1">
          <p15:clr>
            <a:srgbClr val="F26B43"/>
          </p15:clr>
        </p15:guide>
        <p15:guide id="4" pos="7106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250" userDrawn="1">
          <p15:clr>
            <a:srgbClr val="F26B43"/>
          </p15:clr>
        </p15:guide>
        <p15:guide id="7" pos="443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September</a:t>
            </a:r>
          </a:p>
          <a:p>
            <a:r>
              <a:rPr lang="en-US" sz="1800" dirty="0" smtClean="0">
                <a:latin typeface="+mj-lt"/>
              </a:rPr>
              <a:t>2020</a:t>
            </a:r>
            <a:endParaRPr lang="ru-RU" sz="1800" dirty="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Welcome </a:t>
            </a:r>
            <a:br>
              <a:rPr lang="en-US" dirty="0" smtClean="0"/>
            </a:br>
            <a:r>
              <a:rPr lang="en-US" dirty="0" smtClean="0"/>
              <a:t>to Chestnut!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81143F-FBEE-4565-886D-08852310C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j-lt"/>
              </a:rPr>
              <a:t>Miss Fisher</a:t>
            </a:r>
            <a:endParaRPr lang="ru-RU" sz="4400" dirty="0">
              <a:latin typeface="+mj-lt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play on the KS2 playground at breaks and lunchtimes: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8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</a:t>
            </a:r>
            <a:r>
              <a:rPr lang="en-US" sz="2000" dirty="0" err="1" smtClean="0">
                <a:solidFill>
                  <a:srgbClr val="080808"/>
                </a:solidFill>
              </a:rPr>
              <a:t>tyre</a:t>
            </a:r>
            <a:r>
              <a:rPr lang="en-US" sz="2000" dirty="0" smtClean="0">
                <a:solidFill>
                  <a:srgbClr val="080808"/>
                </a:solidFill>
              </a:rPr>
              <a:t> park!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811" y="793217"/>
            <a:ext cx="8835189" cy="6064783"/>
          </a:xfrm>
        </p:spPr>
      </p:pic>
    </p:spTree>
    <p:extLst>
      <p:ext uri="{BB962C8B-B14F-4D97-AF65-F5344CB8AC3E}">
        <p14:creationId xmlns:p14="http://schemas.microsoft.com/office/powerpoint/2010/main" val="12883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Play time!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Our KS2 playground includes the MUGA!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779" y="771359"/>
            <a:ext cx="8847221" cy="6064783"/>
          </a:xfrm>
        </p:spPr>
      </p:pic>
    </p:spTree>
    <p:extLst>
      <p:ext uri="{BB962C8B-B14F-4D97-AF65-F5344CB8AC3E}">
        <p14:creationId xmlns:p14="http://schemas.microsoft.com/office/powerpoint/2010/main" val="8965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Timetable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Our timetable will look like this! We have Guided Reading, English and </a:t>
            </a:r>
            <a:r>
              <a:rPr lang="en-US" sz="2400" dirty="0" err="1" smtClean="0">
                <a:latin typeface="+mj-lt"/>
              </a:rPr>
              <a:t>Maths</a:t>
            </a:r>
            <a:r>
              <a:rPr lang="en-US" sz="2400" dirty="0" smtClean="0">
                <a:latin typeface="+mj-lt"/>
              </a:rPr>
              <a:t> every morning and our other subjects in the afternoons.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let you know your PE days on your first day back in September, so you know which day to bring your kit into school!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725" y="484529"/>
            <a:ext cx="7035144" cy="41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4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Learning Overview: Autumn 1</a:t>
            </a:r>
            <a:endParaRPr lang="en-US" sz="2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58CBE-13EA-4F05-A482-DB6F4B95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8723" y="2470244"/>
            <a:ext cx="3933152" cy="2558763"/>
          </a:xfrm>
        </p:spPr>
        <p:txBody>
          <a:bodyPr tIns="180000" bIns="108000">
            <a:noAutofit/>
          </a:bodyPr>
          <a:lstStyle/>
          <a:p>
            <a:r>
              <a:rPr lang="en-US" sz="2400" dirty="0" smtClean="0">
                <a:latin typeface="+mj-lt"/>
              </a:rPr>
              <a:t>Here is an overview of what we will be learning during the first half term!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4DFBAD-6226-4D42-9E5F-E317F2B6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33725" y="5175984"/>
            <a:ext cx="5679378" cy="1402237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learning  overview each half term.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207A22-C237-4907-825A-3E28A7AE9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344" y="609059"/>
            <a:ext cx="7383340" cy="45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8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Houses: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</a:rPr>
              <a:t>Here are our school houses, named after important people from Tamworth’s history.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You will still be in the same house as last year – when you win team points, they all contribute to your team effort!</a:t>
            </a:r>
          </a:p>
          <a:p>
            <a:endParaRPr lang="en-US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We will be voting for our new Year 6 House Leaders in September.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r>
              <a:rPr lang="en-US" sz="2800" dirty="0" smtClean="0">
                <a:solidFill>
                  <a:srgbClr val="080808"/>
                </a:solidFill>
              </a:rPr>
              <a:t>Which house are you in? 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3" b="3543"/>
          <a:stretch>
            <a:fillRect/>
          </a:stretch>
        </p:blipFill>
        <p:spPr>
          <a:xfrm>
            <a:off x="3875803" y="0"/>
            <a:ext cx="8245228" cy="5518484"/>
          </a:xfrm>
        </p:spPr>
      </p:pic>
    </p:spTree>
    <p:extLst>
      <p:ext uri="{BB962C8B-B14F-4D97-AF65-F5344CB8AC3E}">
        <p14:creationId xmlns:p14="http://schemas.microsoft.com/office/powerpoint/2010/main" val="310598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Uniform: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full school uniform every day.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uniform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wear sensible school shoes – no trainers please.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3877" y="5945824"/>
            <a:ext cx="6240202" cy="646045"/>
          </a:xfr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t>Grey skirts and pinafores are also part of the school uniform.  You can wear red jumpers and cardigans without the school logo.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0CDE5-970C-4CC4-BF43-0DA127E73E82}" type="slidenum"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/>
              <a:ea typeface="+mn-ea"/>
              <a:cs typeface="+mn-cs"/>
            </a:endParaRPr>
          </a:p>
        </p:txBody>
      </p:sp>
      <p:sp>
        <p:nvSpPr>
          <p:cNvPr id="7" name="Curved Right Arrow 6"/>
          <p:cNvSpPr/>
          <p:nvPr/>
        </p:nvSpPr>
        <p:spPr>
          <a:xfrm rot="13466674">
            <a:off x="7683458" y="5144219"/>
            <a:ext cx="1037230" cy="1968334"/>
          </a:xfrm>
          <a:prstGeom prst="curvedRightArrow">
            <a:avLst/>
          </a:prstGeom>
          <a:solidFill>
            <a:srgbClr val="FF00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9D0F0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rot="21324563">
            <a:off x="4049098" y="408574"/>
            <a:ext cx="6661868" cy="4597472"/>
            <a:chOff x="0" y="58994"/>
            <a:chExt cx="7648464" cy="625428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57" t="8774" r="7741" b="5702"/>
            <a:stretch/>
          </p:blipFill>
          <p:spPr>
            <a:xfrm rot="5400000">
              <a:off x="2481124" y="489254"/>
              <a:ext cx="3000457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4" t="7041" r="5706" b="11668"/>
            <a:stretch/>
          </p:blipFill>
          <p:spPr>
            <a:xfrm rot="5400000">
              <a:off x="-230139" y="301443"/>
              <a:ext cx="3000457" cy="251555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47" t="11437" b="10659"/>
            <a:stretch/>
          </p:blipFill>
          <p:spPr>
            <a:xfrm rot="5400000">
              <a:off x="2531224" y="3778434"/>
              <a:ext cx="2900256" cy="2169432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0" t="11263" r="4555" b="8683"/>
            <a:stretch/>
          </p:blipFill>
          <p:spPr>
            <a:xfrm rot="5400000">
              <a:off x="-204660" y="3617680"/>
              <a:ext cx="2900257" cy="2490938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" t="12457" b="11734"/>
            <a:stretch/>
          </p:blipFill>
          <p:spPr>
            <a:xfrm rot="5400000">
              <a:off x="5031655" y="553426"/>
              <a:ext cx="3000458" cy="2187047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6" t="17904" r="12681" b="12419"/>
            <a:stretch/>
          </p:blipFill>
          <p:spPr>
            <a:xfrm>
              <a:off x="5461417" y="3413022"/>
              <a:ext cx="2187047" cy="2900256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0183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 Kit: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90377" y="2157313"/>
            <a:ext cx="3476530" cy="4489630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you have your PE kit in school on the days you have 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make sure each item of kit is clearly labelled with your name.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Please don’t wear earrings on PE days.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If you have long hair, please tie it back on PE days.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72251" y="5945824"/>
            <a:ext cx="5186148" cy="64604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will find out the days when you have PE on your first day back!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9"/>
          <a:stretch>
            <a:fillRect/>
          </a:stretch>
        </p:blipFill>
        <p:spPr bwMode="auto">
          <a:xfrm rot="21171081">
            <a:off x="5137441" y="-106852"/>
            <a:ext cx="1599121" cy="45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r="30000" b="19908"/>
          <a:stretch>
            <a:fillRect/>
          </a:stretch>
        </p:blipFill>
        <p:spPr bwMode="auto">
          <a:xfrm rot="21112488">
            <a:off x="8184276" y="-159347"/>
            <a:ext cx="1859391" cy="446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3521">
            <a:off x="5089554" y="3931231"/>
            <a:ext cx="2421202" cy="111974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>
                <a:solidFill>
                  <a:schemeClr val="bg1"/>
                </a:solidFill>
              </a:rPr>
              <a:t>Indoor </a:t>
            </a:r>
            <a:r>
              <a:rPr lang="en-GB" dirty="0" smtClean="0">
                <a:solidFill>
                  <a:schemeClr val="bg1"/>
                </a:solidFill>
              </a:rPr>
              <a:t>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Black/Navy </a:t>
            </a:r>
            <a:r>
              <a:rPr lang="en-GB" sz="1000" dirty="0" smtClean="0">
                <a:solidFill>
                  <a:schemeClr val="bg1"/>
                </a:solidFill>
              </a:rPr>
              <a:t>shorts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endParaRPr lang="en-GB" sz="1000" dirty="0">
              <a:solidFill>
                <a:schemeClr val="accent1"/>
              </a:solidFill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 txBox="1">
            <a:spLocks/>
          </p:cNvSpPr>
          <p:nvPr/>
        </p:nvSpPr>
        <p:spPr>
          <a:xfrm rot="21170359">
            <a:off x="8107650" y="3520157"/>
            <a:ext cx="2853721" cy="1122669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dirty="0" smtClean="0">
                <a:solidFill>
                  <a:schemeClr val="bg1"/>
                </a:solidFill>
              </a:rPr>
              <a:t>Outdoor Kit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White T Shirt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jumper/tracksuit top. (No hood)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Black Tracksuit bottoms /Joggers.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/>
              <a:buChar char=""/>
            </a:pPr>
            <a:r>
              <a:rPr lang="en-GB" sz="1000" dirty="0">
                <a:solidFill>
                  <a:schemeClr val="bg1"/>
                </a:solidFill>
              </a:rPr>
              <a:t>Trainers</a:t>
            </a:r>
            <a:endParaRPr lang="en-GB" sz="10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GB" sz="1000" dirty="0">
              <a:solidFill>
                <a:schemeClr val="accent1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3339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CA1C1A-BC0A-4E81-82F8-5ACE20F8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u="sng" dirty="0" smtClean="0"/>
              <a:t>Every day</a:t>
            </a:r>
            <a:r>
              <a:rPr lang="en-US" sz="3600" dirty="0" smtClean="0"/>
              <a:t>, please bring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7F06-C190-4897-A2E9-0AA8E668405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4969" y="2211421"/>
            <a:ext cx="3055579" cy="347424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A</a:t>
            </a:r>
            <a:r>
              <a:rPr lang="en-US" dirty="0" smtClean="0">
                <a:latin typeface="+mj-lt"/>
              </a:rPr>
              <a:t> water bottle with your name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Your reading diary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A school bag to hold all your belongings </a:t>
            </a:r>
            <a:endParaRPr lang="en-US" dirty="0">
              <a:latin typeface="+mj-lt"/>
            </a:endParaRPr>
          </a:p>
        </p:txBody>
      </p:sp>
      <p:pic>
        <p:nvPicPr>
          <p:cNvPr id="9" name="Picture Placeholder 8" descr="Painting and Drawing Tools Set">
            <a:extLst>
              <a:ext uri="{FF2B5EF4-FFF2-40B4-BE49-F238E27FC236}">
                <a16:creationId xmlns:a16="http://schemas.microsoft.com/office/drawing/2014/main" id="{71721CA4-A4DE-4064-A8E6-96148525225A}"/>
              </a:ext>
            </a:extLst>
          </p:cNvPr>
          <p:cNvPicPr>
            <a:picLocks noGrp="1" noChangeAspect="1"/>
          </p:cNvPicPr>
          <p:nvPr>
            <p:ph type="pic" sz="quarter" idx="1"/>
          </p:nvPr>
        </p:nvPicPr>
        <p:blipFill rotWithShape="1">
          <a:blip r:embed="rId2"/>
          <a:srcRect l="205" r="205"/>
          <a:stretch/>
        </p:blipFill>
        <p:spPr>
          <a:xfrm>
            <a:off x="3696986" y="0"/>
            <a:ext cx="8495014" cy="5685664"/>
          </a:xfrm>
          <a:solidFill>
            <a:srgbClr val="FF0000"/>
          </a:solidFill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39B2A57-9893-4BCD-AA1A-122310BC6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24392" y="5588893"/>
            <a:ext cx="6240202" cy="1069978"/>
          </a:xfrm>
          <a:solidFill>
            <a:srgbClr val="FFFF00"/>
          </a:solidFill>
        </p:spPr>
        <p:txBody>
          <a:bodyPr/>
          <a:lstStyle/>
          <a:p>
            <a:r>
              <a:rPr lang="en-US" sz="2400" dirty="0" smtClean="0">
                <a:solidFill>
                  <a:srgbClr val="080808"/>
                </a:solidFill>
              </a:rPr>
              <a:t>We will provide you with a pencil case and all the stationery you need, so please don’t bring these into school.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725C8C-B6FF-4BEE-B7F0-3DFD7C273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944493" y="5227093"/>
            <a:ext cx="134982" cy="361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577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08728" cy="1487606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j-lt"/>
              </a:rPr>
              <a:t>Please send us your </a:t>
            </a:r>
            <a:br>
              <a:rPr lang="en-US" sz="3200" dirty="0" smtClean="0">
                <a:latin typeface="+mj-lt"/>
              </a:rPr>
            </a:br>
            <a:r>
              <a:rPr lang="en-US" sz="3200" dirty="0" smtClean="0">
                <a:latin typeface="+mj-lt"/>
              </a:rPr>
              <a:t>‘All About Me’ profiles !</a:t>
            </a:r>
            <a:endParaRPr lang="en-US" sz="3200" dirty="0"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ED2A0C-51B7-4C46-8FCB-2E66B0949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2534" y="4294445"/>
            <a:ext cx="3947378" cy="1651379"/>
          </a:xfrm>
          <a:solidFill>
            <a:srgbClr val="FFFF00"/>
          </a:solidFill>
        </p:spPr>
        <p:txBody>
          <a:bodyPr/>
          <a:lstStyle/>
          <a:p>
            <a:r>
              <a:rPr lang="en-US" sz="3600" dirty="0" smtClean="0">
                <a:solidFill>
                  <a:srgbClr val="080808"/>
                </a:solidFill>
              </a:rPr>
              <a:t>We can’t wait to hear all about you!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28" y="182379"/>
            <a:ext cx="4698713" cy="65420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3896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0745" b="1074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9195BEB-A072-45D8-848D-E8CA744F9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Teacher Profile:</a:t>
            </a:r>
            <a:endParaRPr lang="en-US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8030" y="2442380"/>
            <a:ext cx="1845045" cy="47824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+mj-lt"/>
              </a:rPr>
              <a:t>Miss Fisher</a:t>
            </a:r>
            <a:endParaRPr lang="en-US" dirty="0"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58025A-9737-434D-AE90-0CC9E79902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535" y="2920621"/>
            <a:ext cx="5705026" cy="3323246"/>
          </a:xfrm>
          <a:solidFill>
            <a:srgbClr val="CC66FF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500" b="1" u="sng" dirty="0" smtClean="0">
              <a:solidFill>
                <a:srgbClr val="080808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FC602-D83F-41B2-AE0B-E9BF4B9D7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743" y="6471263"/>
            <a:ext cx="6915218" cy="365125"/>
          </a:xfrm>
          <a:solidFill>
            <a:srgbClr val="FFFF00"/>
          </a:solidFill>
        </p:spPr>
        <p:txBody>
          <a:bodyPr/>
          <a:lstStyle/>
          <a:p>
            <a:r>
              <a:rPr lang="en-US" dirty="0" smtClean="0">
                <a:solidFill>
                  <a:srgbClr val="080808"/>
                </a:solidFill>
              </a:rPr>
              <a:t>I look forward to reading your ‘All About Me’ profiles soon! </a:t>
            </a:r>
            <a:endParaRPr lang="en-US" dirty="0">
              <a:solidFill>
                <a:srgbClr val="080808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8D56A-2615-403F-A09F-BC30DF1E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5535" y="2950658"/>
            <a:ext cx="5705026" cy="3293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080808"/>
                </a:solidFill>
                <a:latin typeface="+mj-lt"/>
              </a:rPr>
              <a:t>Welcome to </a:t>
            </a:r>
            <a:r>
              <a:rPr lang="en-US" sz="1600" b="1" u="sng" dirty="0" smtClean="0">
                <a:solidFill>
                  <a:srgbClr val="080808"/>
                </a:solidFill>
                <a:latin typeface="+mj-lt"/>
              </a:rPr>
              <a:t>Chestnut!</a:t>
            </a:r>
            <a:endParaRPr lang="en-US" sz="1600" b="1" u="sng" dirty="0">
              <a:solidFill>
                <a:srgbClr val="080808"/>
              </a:solidFill>
              <a:latin typeface="+mj-lt"/>
            </a:endParaRP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</a:rPr>
              <a:t>I am really looking forward to being your teacher next year! </a:t>
            </a:r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 </a:t>
            </a:r>
          </a:p>
          <a:p>
            <a:pPr algn="ctr"/>
            <a:endParaRPr lang="en-US" sz="1600" u="sng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1600" b="1" u="sng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Facts about me: </a:t>
            </a: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I’m 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a Year 5/6 teacher </a:t>
            </a:r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at Woodlands.</a:t>
            </a: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I’m 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from Burntwood.</a:t>
            </a:r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I like to 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go camping and spending time with my family!</a:t>
            </a:r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favourite subject is 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PE. </a:t>
            </a:r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favourite </a:t>
            </a:r>
            <a:r>
              <a:rPr lang="en-US" sz="1600" dirty="0" err="1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colour</a:t>
            </a:r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is blue.</a:t>
            </a:r>
          </a:p>
          <a:p>
            <a:pPr algn="ctr"/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favourite 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films </a:t>
            </a:r>
            <a:r>
              <a:rPr lang="en-US" sz="1600" dirty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are 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The Harry Potter Films. </a:t>
            </a:r>
          </a:p>
          <a:p>
            <a:pPr algn="ctr"/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My favourite sport is karate. I am a black belt 2</a:t>
            </a:r>
            <a:r>
              <a:rPr lang="en-US" sz="1600" baseline="300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nd</a:t>
            </a:r>
            <a:r>
              <a:rPr lang="en-US" sz="1600" dirty="0" smtClean="0">
                <a:solidFill>
                  <a:srgbClr val="080808"/>
                </a:solidFill>
                <a:latin typeface="+mj-lt"/>
                <a:sym typeface="Wingdings" panose="05000000000000000000" pitchFamily="2" charset="2"/>
              </a:rPr>
              <a:t> Dan.</a:t>
            </a:r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  <a:p>
            <a:pPr algn="ctr"/>
            <a:endParaRPr lang="en-US" sz="1600" dirty="0">
              <a:solidFill>
                <a:srgbClr val="080808"/>
              </a:solidFill>
              <a:latin typeface="+mj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AA4C6-BA7F-40BC-AD51-EFDDDBEA5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Have a lovely summer and see you soon!</a:t>
            </a:r>
            <a:endParaRPr lang="ru-RU" sz="3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5FC3B-DD33-4B9A-A5EB-A2301786CE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>
                <a:latin typeface="+mj-lt"/>
              </a:rPr>
              <a:t>Miss Fisher </a:t>
            </a:r>
            <a:r>
              <a:rPr lang="en-US" dirty="0" smtClean="0">
                <a:latin typeface="+mj-lt"/>
                <a:sym typeface="Wingdings" panose="05000000000000000000" pitchFamily="2" charset="2"/>
              </a:rPr>
              <a:t></a:t>
            </a:r>
            <a:endParaRPr lang="ru-RU" dirty="0">
              <a:latin typeface="+mj-l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5207781" cy="5259842"/>
          </a:xfrm>
        </p:spPr>
      </p:sp>
      <p:pic>
        <p:nvPicPr>
          <p:cNvPr id="6" name="IMG_10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4995" y="1058504"/>
            <a:ext cx="2945068" cy="523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486" y="468332"/>
            <a:ext cx="9139080" cy="624528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158BA-8D0B-4C52-9952-51D361C7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45AB00-1C5C-4EB0-B93F-C03AB7A9B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2060812" cy="450377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+mj-lt"/>
              </a:rPr>
              <a:t>School Map</a:t>
            </a:r>
            <a:endParaRPr lang="en-US" dirty="0">
              <a:latin typeface="+mj-lt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73474" y="5447681"/>
            <a:ext cx="2978387" cy="996285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rgbClr val="080808"/>
                </a:solidFill>
              </a:rPr>
              <a:t>Here is the map of our school site: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5" name="Up Arrow 4"/>
          <p:cNvSpPr/>
          <p:nvPr/>
        </p:nvSpPr>
        <p:spPr>
          <a:xfrm rot="5400000">
            <a:off x="3716356" y="623999"/>
            <a:ext cx="395785" cy="2278581"/>
          </a:xfrm>
          <a:prstGeom prst="upArrow">
            <a:avLst>
              <a:gd name="adj1" fmla="val 57976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1652663" y="1222518"/>
            <a:ext cx="1164609" cy="738664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080808"/>
                </a:solidFill>
                <a:latin typeface="+mj-lt"/>
              </a:rPr>
              <a:t>Your classroom is here!</a:t>
            </a:r>
            <a:endParaRPr lang="en-GB" sz="1400" b="1" dirty="0">
              <a:solidFill>
                <a:srgbClr val="08080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34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Chestnut!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228999" y="793154"/>
            <a:ext cx="8877760" cy="6064783"/>
          </a:xfrm>
        </p:spPr>
      </p:sp>
      <p:pic>
        <p:nvPicPr>
          <p:cNvPr id="13" name="Picture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" b="4553"/>
          <a:stretch>
            <a:fillRect/>
          </a:stretch>
        </p:blipFill>
        <p:spPr>
          <a:xfrm>
            <a:off x="3314240" y="7932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 txBox="1">
            <a:spLocks/>
          </p:cNvSpPr>
          <p:nvPr/>
        </p:nvSpPr>
        <p:spPr>
          <a:xfrm>
            <a:off x="0" y="2306872"/>
            <a:ext cx="3698543" cy="1771616"/>
          </a:xfrm>
          <a:prstGeom prst="rect">
            <a:avLst/>
          </a:prstGeom>
          <a:solidFill>
            <a:srgbClr val="FFFF00"/>
          </a:solidFill>
        </p:spPr>
        <p:txBody>
          <a:bodyPr vert="horz" lIns="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6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smtClean="0">
                <a:solidFill>
                  <a:srgbClr val="080808"/>
                </a:solidFill>
              </a:rPr>
              <a:t>Come into school through the KS2 gate, walk towards the office and but turn left through this gate</a:t>
            </a:r>
            <a:r>
              <a:rPr lang="en-US" sz="2400" smtClean="0">
                <a:solidFill>
                  <a:srgbClr val="080808"/>
                </a:solidFill>
              </a:rPr>
              <a:t>:</a:t>
            </a:r>
            <a:endParaRPr lang="en-US" sz="2400" dirty="0">
              <a:solidFill>
                <a:srgbClr val="080808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18369760" flipV="1">
            <a:off x="3761778" y="3396388"/>
            <a:ext cx="552430" cy="1720036"/>
          </a:xfrm>
          <a:prstGeom prst="upArrow">
            <a:avLst>
              <a:gd name="adj1" fmla="val 32251"/>
              <a:gd name="adj2" fmla="val 41588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94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Chestnut!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1546" y="5630243"/>
            <a:ext cx="3387900" cy="99628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Come through </a:t>
            </a:r>
          </a:p>
          <a:p>
            <a:pPr algn="ctr"/>
            <a:r>
              <a:rPr lang="en-US" sz="2800" dirty="0" smtClean="0">
                <a:solidFill>
                  <a:srgbClr val="080808"/>
                </a:solidFill>
              </a:rPr>
              <a:t>this gate!</a:t>
            </a:r>
            <a:endParaRPr lang="en-US" sz="28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560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Chestnut!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You can leave your bike or scooter here: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>
          <a:xfrm>
            <a:off x="3466640" y="945617"/>
            <a:ext cx="8877760" cy="6064783"/>
          </a:xfrm>
          <a:custGeom>
            <a:avLst/>
            <a:gdLst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7023591 w 8534400"/>
              <a:gd name="connsiteY2" fmla="*/ 0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0 w 8534400"/>
              <a:gd name="connsiteY0" fmla="*/ 6043236 h 6043236"/>
              <a:gd name="connsiteX1" fmla="*/ 1510809 w 8534400"/>
              <a:gd name="connsiteY1" fmla="*/ 0 h 6043236"/>
              <a:gd name="connsiteX2" fmla="*/ 8518563 w 8534400"/>
              <a:gd name="connsiteY2" fmla="*/ 14514 h 6043236"/>
              <a:gd name="connsiteX3" fmla="*/ 8534400 w 8534400"/>
              <a:gd name="connsiteY3" fmla="*/ 6043236 h 6043236"/>
              <a:gd name="connsiteX4" fmla="*/ 0 w 8534400"/>
              <a:gd name="connsiteY4" fmla="*/ 6043236 h 6043236"/>
              <a:gd name="connsiteX0" fmla="*/ 317991 w 8852391"/>
              <a:gd name="connsiteY0" fmla="*/ 6028722 h 6028722"/>
              <a:gd name="connsiteX1" fmla="*/ 0 w 8852391"/>
              <a:gd name="connsiteY1" fmla="*/ 2162629 h 6028722"/>
              <a:gd name="connsiteX2" fmla="*/ 8836554 w 8852391"/>
              <a:gd name="connsiteY2" fmla="*/ 0 h 6028722"/>
              <a:gd name="connsiteX3" fmla="*/ 8852391 w 8852391"/>
              <a:gd name="connsiteY3" fmla="*/ 6028722 h 6028722"/>
              <a:gd name="connsiteX4" fmla="*/ 317991 w 8852391"/>
              <a:gd name="connsiteY4" fmla="*/ 6028722 h 6028722"/>
              <a:gd name="connsiteX0" fmla="*/ 913076 w 8852391"/>
              <a:gd name="connsiteY0" fmla="*/ 6043236 h 6043236"/>
              <a:gd name="connsiteX1" fmla="*/ 0 w 8852391"/>
              <a:gd name="connsiteY1" fmla="*/ 2162629 h 6043236"/>
              <a:gd name="connsiteX2" fmla="*/ 8836554 w 8852391"/>
              <a:gd name="connsiteY2" fmla="*/ 0 h 6043236"/>
              <a:gd name="connsiteX3" fmla="*/ 8852391 w 8852391"/>
              <a:gd name="connsiteY3" fmla="*/ 6028722 h 6043236"/>
              <a:gd name="connsiteX4" fmla="*/ 913076 w 8852391"/>
              <a:gd name="connsiteY4" fmla="*/ 6043236 h 6043236"/>
              <a:gd name="connsiteX0" fmla="*/ 933682 w 8872997"/>
              <a:gd name="connsiteY0" fmla="*/ 6043236 h 6043236"/>
              <a:gd name="connsiteX1" fmla="*/ 0 w 8872997"/>
              <a:gd name="connsiteY1" fmla="*/ 2167781 h 6043236"/>
              <a:gd name="connsiteX2" fmla="*/ 8857160 w 8872997"/>
              <a:gd name="connsiteY2" fmla="*/ 0 h 6043236"/>
              <a:gd name="connsiteX3" fmla="*/ 8872997 w 8872997"/>
              <a:gd name="connsiteY3" fmla="*/ 6028722 h 6043236"/>
              <a:gd name="connsiteX4" fmla="*/ 933682 w 8872997"/>
              <a:gd name="connsiteY4" fmla="*/ 6043236 h 6043236"/>
              <a:gd name="connsiteX0" fmla="*/ 933682 w 8872997"/>
              <a:gd name="connsiteY0" fmla="*/ 6050963 h 6050963"/>
              <a:gd name="connsiteX1" fmla="*/ 0 w 8872997"/>
              <a:gd name="connsiteY1" fmla="*/ 2167781 h 6050963"/>
              <a:gd name="connsiteX2" fmla="*/ 8857160 w 8872997"/>
              <a:gd name="connsiteY2" fmla="*/ 0 h 6050963"/>
              <a:gd name="connsiteX3" fmla="*/ 8872997 w 8872997"/>
              <a:gd name="connsiteY3" fmla="*/ 6028722 h 6050963"/>
              <a:gd name="connsiteX4" fmla="*/ 933682 w 8872997"/>
              <a:gd name="connsiteY4" fmla="*/ 6050963 h 6050963"/>
              <a:gd name="connsiteX0" fmla="*/ 933682 w 8872997"/>
              <a:gd name="connsiteY0" fmla="*/ 6050963 h 6054480"/>
              <a:gd name="connsiteX1" fmla="*/ 0 w 8872997"/>
              <a:gd name="connsiteY1" fmla="*/ 2167781 h 6054480"/>
              <a:gd name="connsiteX2" fmla="*/ 8857160 w 8872997"/>
              <a:gd name="connsiteY2" fmla="*/ 0 h 6054480"/>
              <a:gd name="connsiteX3" fmla="*/ 8872997 w 8872997"/>
              <a:gd name="connsiteY3" fmla="*/ 6054480 h 6054480"/>
              <a:gd name="connsiteX4" fmla="*/ 933682 w 8872997"/>
              <a:gd name="connsiteY4" fmla="*/ 6050963 h 6054480"/>
              <a:gd name="connsiteX0" fmla="*/ 933682 w 8875190"/>
              <a:gd name="connsiteY0" fmla="*/ 6063842 h 6067359"/>
              <a:gd name="connsiteX1" fmla="*/ 0 w 8875190"/>
              <a:gd name="connsiteY1" fmla="*/ 2180660 h 6067359"/>
              <a:gd name="connsiteX2" fmla="*/ 8875190 w 8875190"/>
              <a:gd name="connsiteY2" fmla="*/ 0 h 6067359"/>
              <a:gd name="connsiteX3" fmla="*/ 8872997 w 8875190"/>
              <a:gd name="connsiteY3" fmla="*/ 6067359 h 6067359"/>
              <a:gd name="connsiteX4" fmla="*/ 933682 w 8875190"/>
              <a:gd name="connsiteY4" fmla="*/ 6063842 h 6067359"/>
              <a:gd name="connsiteX0" fmla="*/ 933682 w 8872997"/>
              <a:gd name="connsiteY0" fmla="*/ 6061266 h 6064783"/>
              <a:gd name="connsiteX1" fmla="*/ 0 w 8872997"/>
              <a:gd name="connsiteY1" fmla="*/ 2178084 h 6064783"/>
              <a:gd name="connsiteX2" fmla="*/ 8872614 w 8872997"/>
              <a:gd name="connsiteY2" fmla="*/ 0 h 6064783"/>
              <a:gd name="connsiteX3" fmla="*/ 8872997 w 8872997"/>
              <a:gd name="connsiteY3" fmla="*/ 6064783 h 6064783"/>
              <a:gd name="connsiteX4" fmla="*/ 933682 w 8872997"/>
              <a:gd name="connsiteY4" fmla="*/ 6061266 h 6064783"/>
              <a:gd name="connsiteX0" fmla="*/ 938445 w 8877760"/>
              <a:gd name="connsiteY0" fmla="*/ 6061266 h 6064783"/>
              <a:gd name="connsiteX1" fmla="*/ 0 w 8877760"/>
              <a:gd name="connsiteY1" fmla="*/ 2175703 h 6064783"/>
              <a:gd name="connsiteX2" fmla="*/ 8877377 w 8877760"/>
              <a:gd name="connsiteY2" fmla="*/ 0 h 6064783"/>
              <a:gd name="connsiteX3" fmla="*/ 8877760 w 8877760"/>
              <a:gd name="connsiteY3" fmla="*/ 6064783 h 6064783"/>
              <a:gd name="connsiteX4" fmla="*/ 938445 w 8877760"/>
              <a:gd name="connsiteY4" fmla="*/ 6061266 h 606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760" h="6064783">
                <a:moveTo>
                  <a:pt x="938445" y="6061266"/>
                </a:moveTo>
                <a:lnTo>
                  <a:pt x="0" y="2175703"/>
                </a:lnTo>
                <a:lnTo>
                  <a:pt x="8877377" y="0"/>
                </a:lnTo>
                <a:cubicBezTo>
                  <a:pt x="8877505" y="2021594"/>
                  <a:pt x="8877632" y="4043189"/>
                  <a:pt x="8877760" y="6064783"/>
                </a:cubicBezTo>
                <a:lnTo>
                  <a:pt x="938445" y="6061266"/>
                </a:lnTo>
                <a:close/>
              </a:path>
            </a:pathLst>
          </a:cu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714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Chestnut!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Follow this path to enter the school building: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24330"/>
          <a:stretch>
            <a:fillRect/>
          </a:stretch>
        </p:blipFill>
        <p:spPr>
          <a:xfrm>
            <a:off x="3314240" y="793217"/>
            <a:ext cx="8877760" cy="6064783"/>
          </a:xfrm>
        </p:spPr>
      </p:pic>
    </p:spTree>
    <p:extLst>
      <p:ext uri="{BB962C8B-B14F-4D97-AF65-F5344CB8AC3E}">
        <p14:creationId xmlns:p14="http://schemas.microsoft.com/office/powerpoint/2010/main" val="299823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Chestnut!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Go through the door on the right: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690" y="925565"/>
            <a:ext cx="8569078" cy="6064783"/>
          </a:xfrm>
        </p:spPr>
      </p:pic>
      <p:sp>
        <p:nvSpPr>
          <p:cNvPr id="6" name="Up Arrow 5"/>
          <p:cNvSpPr/>
          <p:nvPr/>
        </p:nvSpPr>
        <p:spPr>
          <a:xfrm rot="5586762">
            <a:off x="10276544" y="3674229"/>
            <a:ext cx="395785" cy="2645539"/>
          </a:xfrm>
          <a:prstGeom prst="upArrow">
            <a:avLst>
              <a:gd name="adj1" fmla="val 50000"/>
              <a:gd name="adj2" fmla="val 46078"/>
            </a:avLst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47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A9F9A-7914-429C-8B48-A81473A57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06017">
            <a:off x="803491" y="1001491"/>
            <a:ext cx="4065084" cy="70084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Welcome to Chestnut!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16C4DF-BD76-4DFD-9788-A65985F05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6303" y="5630243"/>
            <a:ext cx="2978387" cy="996285"/>
          </a:xfrm>
          <a:solidFill>
            <a:srgbClr val="FFFF00"/>
          </a:solidFill>
        </p:spPr>
        <p:txBody>
          <a:bodyPr/>
          <a:lstStyle/>
          <a:p>
            <a:r>
              <a:rPr lang="en-US" sz="2000" dirty="0" smtClean="0">
                <a:solidFill>
                  <a:srgbClr val="080808"/>
                </a:solidFill>
              </a:rPr>
              <a:t>Come into school through this door:</a:t>
            </a:r>
            <a:endParaRPr lang="en-US" sz="2000" dirty="0">
              <a:solidFill>
                <a:srgbClr val="080808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59139A-0794-42B5-84C4-5E9E21B10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r="24383"/>
          <a:stretch>
            <a:fillRect/>
          </a:stretch>
        </p:blipFill>
        <p:spPr>
          <a:xfrm rot="5400000">
            <a:off x="5494102" y="867231"/>
            <a:ext cx="5029627" cy="6951911"/>
          </a:xfrm>
        </p:spPr>
      </p:pic>
    </p:spTree>
    <p:extLst>
      <p:ext uri="{BB962C8B-B14F-4D97-AF65-F5344CB8AC3E}">
        <p14:creationId xmlns:p14="http://schemas.microsoft.com/office/powerpoint/2010/main" val="4169165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Elementary school presentation</Template>
  <TotalTime>0</TotalTime>
  <Words>651</Words>
  <Application>Microsoft Office PowerPoint</Application>
  <PresentationFormat>Widescreen</PresentationFormat>
  <Paragraphs>102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Comic Sans MS</vt:lpstr>
      <vt:lpstr>Franklin Gothic Book</vt:lpstr>
      <vt:lpstr>Times New Roman</vt:lpstr>
      <vt:lpstr>Wingdings</vt:lpstr>
      <vt:lpstr>Office Theme</vt:lpstr>
      <vt:lpstr>Welcome  to Chestnut!</vt:lpstr>
      <vt:lpstr>Teacher Profile:</vt:lpstr>
      <vt:lpstr>School Map</vt:lpstr>
      <vt:lpstr>Welcome to Chestnut!</vt:lpstr>
      <vt:lpstr>Welcome to Chestnut!</vt:lpstr>
      <vt:lpstr>Welcome to Chestnut!</vt:lpstr>
      <vt:lpstr>Welcome to Chestnut!</vt:lpstr>
      <vt:lpstr>Welcome to Chestnut!</vt:lpstr>
      <vt:lpstr>Welcome to Chestnut!</vt:lpstr>
      <vt:lpstr>Play time!</vt:lpstr>
      <vt:lpstr>Play time!</vt:lpstr>
      <vt:lpstr>Play time!</vt:lpstr>
      <vt:lpstr>Timetable</vt:lpstr>
      <vt:lpstr>Learning Overview: Autumn 1</vt:lpstr>
      <vt:lpstr>Houses:</vt:lpstr>
      <vt:lpstr>Uniform:</vt:lpstr>
      <vt:lpstr>PE Kit:</vt:lpstr>
      <vt:lpstr>Every day, please bring:</vt:lpstr>
      <vt:lpstr>Please send us your  ‘All About Me’ profiles !</vt:lpstr>
      <vt:lpstr>Have a lovely summer and see you soon!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2020-06-17T16:12:36Z</dcterms:created>
  <dcterms:modified xsi:type="dcterms:W3CDTF">2020-06-30T13:38:59Z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