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58" r:id="rId6"/>
    <p:sldId id="274" r:id="rId7"/>
    <p:sldId id="257" r:id="rId8"/>
    <p:sldId id="277" r:id="rId9"/>
    <p:sldId id="269" r:id="rId10"/>
    <p:sldId id="266" r:id="rId11"/>
    <p:sldId id="281" r:id="rId12"/>
    <p:sldId id="267" r:id="rId13"/>
    <p:sldId id="278" r:id="rId14"/>
    <p:sldId id="279" r:id="rId15"/>
    <p:sldId id="280" r:id="rId16"/>
    <p:sldId id="261" r:id="rId17"/>
    <p:sldId id="271" r:id="rId18"/>
    <p:sldId id="275" r:id="rId19"/>
    <p:sldId id="282" r:id="rId20"/>
    <p:sldId id="270" r:id="rId21"/>
    <p:sldId id="262" r:id="rId22"/>
    <p:sldId id="263" r:id="rId23"/>
    <p:sldId id="26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65" d="100"/>
          <a:sy n="65" d="100"/>
        </p:scale>
        <p:origin x="48" y="2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6/30/2020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September</a:t>
            </a:r>
          </a:p>
          <a:p>
            <a:r>
              <a:rPr lang="en-US" sz="1800" dirty="0" smtClean="0">
                <a:latin typeface="+mj-lt"/>
              </a:rPr>
              <a:t>2020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dirty="0" smtClean="0"/>
              <a:t>to Chestnut!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+mj-lt"/>
              </a:rPr>
              <a:t>Miss Fisher</a:t>
            </a:r>
            <a:endParaRPr lang="ru-RU" sz="4400" dirty="0">
              <a:latin typeface="+mj-lt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r="60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the KS2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84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</a:t>
            </a:r>
            <a:r>
              <a:rPr lang="en-US" sz="2000" dirty="0" err="1" smtClean="0">
                <a:solidFill>
                  <a:srgbClr val="080808"/>
                </a:solidFill>
              </a:rPr>
              <a:t>tyre</a:t>
            </a:r>
            <a:r>
              <a:rPr lang="en-US" sz="2000" dirty="0" smtClean="0">
                <a:solidFill>
                  <a:srgbClr val="080808"/>
                </a:solidFill>
              </a:rPr>
              <a:t> park!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11" y="793217"/>
            <a:ext cx="8835189" cy="6064783"/>
          </a:xfrm>
        </p:spPr>
      </p:pic>
    </p:spTree>
    <p:extLst>
      <p:ext uri="{BB962C8B-B14F-4D97-AF65-F5344CB8AC3E}">
        <p14:creationId xmlns:p14="http://schemas.microsoft.com/office/powerpoint/2010/main" val="128831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Our KS2 playground includes the MUGA!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779" y="771359"/>
            <a:ext cx="8847221" cy="6064783"/>
          </a:xfrm>
        </p:spPr>
      </p:pic>
    </p:spTree>
    <p:extLst>
      <p:ext uri="{BB962C8B-B14F-4D97-AF65-F5344CB8AC3E}">
        <p14:creationId xmlns:p14="http://schemas.microsoft.com/office/powerpoint/2010/main" val="89657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Timetable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Our timetable will look like this! We have Guided Reading, English and </a:t>
            </a:r>
            <a:r>
              <a:rPr lang="en-US" sz="2400" dirty="0" err="1" smtClean="0">
                <a:latin typeface="+mj-lt"/>
              </a:rPr>
              <a:t>Maths</a:t>
            </a:r>
            <a:r>
              <a:rPr lang="en-US" sz="2400" dirty="0" smtClean="0">
                <a:latin typeface="+mj-lt"/>
              </a:rPr>
              <a:t> every morning and our other subjects in the afternoons.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725" y="484529"/>
            <a:ext cx="7035144" cy="416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Learning Overview: Autumn 1</a:t>
            </a:r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Here is an overview of what we will be learning during the first half term!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learning  overview each half term.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344" y="609059"/>
            <a:ext cx="7383340" cy="45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89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Houses: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 smtClean="0">
                <a:solidFill>
                  <a:srgbClr val="080808"/>
                </a:solidFill>
              </a:rPr>
              <a:t>Which house are you in? 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31059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Grey skirts and pinafores are also part of the school uniform.  You can wear red jumpers and cardigans without the school logo.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0CDE5-970C-4CC4-BF43-0DA127E73E8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9D0F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90183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Kit: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find out the days when you have PE on your first day back!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37441" y="-106852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159347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</a:t>
            </a:r>
            <a:r>
              <a:rPr lang="en-GB" dirty="0" smtClean="0">
                <a:solidFill>
                  <a:schemeClr val="bg1"/>
                </a:solidFill>
              </a:rPr>
              <a:t>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</a:t>
            </a:r>
            <a:r>
              <a:rPr lang="en-GB" sz="1000" dirty="0" smtClean="0">
                <a:solidFill>
                  <a:schemeClr val="bg1"/>
                </a:solidFill>
              </a:rPr>
              <a:t>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/>
              <a:t>Every day</a:t>
            </a:r>
            <a:r>
              <a:rPr lang="en-US" sz="3600" dirty="0" smtClean="0"/>
              <a:t>, please bring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 school bag to hold all your belongings </a:t>
            </a:r>
            <a:endParaRPr lang="en-US" dirty="0">
              <a:latin typeface="+mj-lt"/>
            </a:endParaRP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08728" cy="148760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Please send us your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‘All About Me’ profiles !</a:t>
            </a:r>
            <a:endParaRPr lang="en-US" sz="3200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534" y="4294445"/>
            <a:ext cx="3947378" cy="1651379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>
                <a:solidFill>
                  <a:srgbClr val="080808"/>
                </a:solidFill>
              </a:rPr>
              <a:t>We can’t wait to hear all about you!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328" y="182379"/>
            <a:ext cx="4698713" cy="654205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0745" b="1074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442380"/>
            <a:ext cx="1845045" cy="47824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j-lt"/>
              </a:rPr>
              <a:t>Miss Fisher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35" y="2920621"/>
            <a:ext cx="5705026" cy="3323246"/>
          </a:xfrm>
          <a:solidFill>
            <a:srgbClr val="CC66FF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500" b="1" u="sng" dirty="0" smtClean="0">
              <a:solidFill>
                <a:srgbClr val="080808"/>
              </a:solidFill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3" y="6471263"/>
            <a:ext cx="6915218" cy="365125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080808"/>
                </a:solidFill>
              </a:rPr>
              <a:t>I look forward to reading your ‘All About Me’ profiles soon! </a:t>
            </a:r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5535" y="2950658"/>
            <a:ext cx="5705026" cy="32932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rgbClr val="080808"/>
                </a:solidFill>
                <a:latin typeface="+mj-lt"/>
              </a:rPr>
              <a:t>Welcome to </a:t>
            </a:r>
            <a:r>
              <a:rPr lang="en-US" sz="1600" b="1" u="sng" dirty="0" smtClean="0">
                <a:solidFill>
                  <a:srgbClr val="080808"/>
                </a:solidFill>
                <a:latin typeface="+mj-lt"/>
              </a:rPr>
              <a:t>Chestnut!</a:t>
            </a:r>
            <a:endParaRPr lang="en-US" sz="1600" b="1" u="sng" dirty="0">
              <a:solidFill>
                <a:srgbClr val="080808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rgbClr val="080808"/>
                </a:solidFill>
                <a:latin typeface="+mj-lt"/>
              </a:rPr>
              <a:t>I am really looking forward to being your teacher next year! </a:t>
            </a:r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 </a:t>
            </a:r>
          </a:p>
          <a:p>
            <a:pPr algn="ctr"/>
            <a:endParaRPr lang="en-US" sz="1600" u="sng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1600" b="1" u="sng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Facts about me: </a:t>
            </a:r>
          </a:p>
          <a:p>
            <a:pPr algn="ctr"/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I’m </a:t>
            </a: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a Year 5/6 teacher </a:t>
            </a:r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at Woodlands.</a:t>
            </a:r>
          </a:p>
          <a:p>
            <a:pPr algn="ctr"/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I’m </a:t>
            </a: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from Burntwood.</a:t>
            </a:r>
            <a:endParaRPr lang="en-US" sz="16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like to </a:t>
            </a: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go camping and spending time with my family!</a:t>
            </a:r>
            <a:endParaRPr lang="en-US" sz="16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favourite subject is </a:t>
            </a: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PE. </a:t>
            </a:r>
            <a:endParaRPr lang="en-US" sz="16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favourite </a:t>
            </a:r>
            <a:r>
              <a:rPr lang="en-US" sz="1600" dirty="0" err="1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colour</a:t>
            </a:r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is blue.</a:t>
            </a:r>
          </a:p>
          <a:p>
            <a:pPr algn="ctr"/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favourite </a:t>
            </a: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films </a:t>
            </a:r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are </a:t>
            </a: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The Harry Potter Films. </a:t>
            </a:r>
          </a:p>
          <a:p>
            <a:pPr algn="ctr"/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favourite sport is karate. I am a black belt 2</a:t>
            </a:r>
            <a:r>
              <a:rPr lang="en-US" sz="1600" baseline="300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nd</a:t>
            </a: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 Dan.</a:t>
            </a:r>
            <a:endParaRPr lang="en-US" sz="16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endParaRPr lang="en-US" sz="16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Have a lovely summer and see you soon!</a:t>
            </a:r>
            <a:endParaRPr lang="ru-RU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Miss Fisher </a:t>
            </a:r>
            <a:r>
              <a:rPr lang="en-US" dirty="0" smtClean="0">
                <a:latin typeface="+mj-lt"/>
                <a:sym typeface="Wingdings" panose="05000000000000000000" pitchFamily="2" charset="2"/>
              </a:rPr>
              <a:t></a:t>
            </a:r>
            <a:endParaRPr lang="ru-RU" dirty="0">
              <a:latin typeface="+mj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5207781" cy="5259842"/>
          </a:xfrm>
        </p:spPr>
      </p:sp>
      <p:pic>
        <p:nvPicPr>
          <p:cNvPr id="6" name="IMG_103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64995" y="1058504"/>
            <a:ext cx="2945068" cy="523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486" y="468332"/>
            <a:ext cx="9139080" cy="624528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j-lt"/>
              </a:rPr>
              <a:t>School Map</a:t>
            </a:r>
            <a:endParaRPr lang="en-US" dirty="0">
              <a:latin typeface="+mj-lt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73474" y="5447681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Here is the map of our school site: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5" name="Up Arrow 4"/>
          <p:cNvSpPr/>
          <p:nvPr/>
        </p:nvSpPr>
        <p:spPr>
          <a:xfrm rot="5400000">
            <a:off x="3716356" y="623999"/>
            <a:ext cx="395785" cy="2278581"/>
          </a:xfrm>
          <a:prstGeom prst="upArrow">
            <a:avLst>
              <a:gd name="adj1" fmla="val 57976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652663" y="1222518"/>
            <a:ext cx="1164609" cy="7386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080808"/>
                </a:solidFill>
                <a:latin typeface="+mj-lt"/>
              </a:rPr>
              <a:t>Your classroom is here!</a:t>
            </a:r>
            <a:endParaRPr lang="en-GB" sz="1400" b="1" dirty="0">
              <a:solidFill>
                <a:srgbClr val="08080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Chestnut!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228999" y="793154"/>
            <a:ext cx="8877760" cy="6064783"/>
          </a:xfrm>
        </p:spPr>
      </p:sp>
      <p:pic>
        <p:nvPicPr>
          <p:cNvPr id="13" name="Picture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3" b="4553"/>
          <a:stretch>
            <a:fillRect/>
          </a:stretch>
        </p:blipFill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</p:pic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0" y="2306872"/>
            <a:ext cx="3698543" cy="1771616"/>
          </a:xfrm>
          <a:prstGeom prst="rect">
            <a:avLst/>
          </a:prstGeom>
          <a:solidFill>
            <a:srgbClr val="FFFF00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smtClean="0">
                <a:solidFill>
                  <a:srgbClr val="080808"/>
                </a:solidFill>
              </a:rPr>
              <a:t>Come into school through the KS2 gate, walk towards the office and but turn left through this gate</a:t>
            </a:r>
            <a:r>
              <a:rPr lang="en-US" sz="2400" smtClean="0">
                <a:solidFill>
                  <a:srgbClr val="080808"/>
                </a:solidFill>
              </a:rPr>
              <a:t>: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15" name="Up Arrow 14"/>
          <p:cNvSpPr/>
          <p:nvPr/>
        </p:nvSpPr>
        <p:spPr>
          <a:xfrm rot="18369760" flipV="1">
            <a:off x="3761778" y="3396388"/>
            <a:ext cx="552430" cy="1720036"/>
          </a:xfrm>
          <a:prstGeom prst="upArrow">
            <a:avLst>
              <a:gd name="adj1" fmla="val 32251"/>
              <a:gd name="adj2" fmla="val 41588"/>
            </a:avLst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Chestnut!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546" y="5630243"/>
            <a:ext cx="3387900" cy="99628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Come through </a:t>
            </a:r>
          </a:p>
          <a:p>
            <a:pPr algn="ctr"/>
            <a:r>
              <a:rPr lang="en-US" sz="2800" dirty="0" smtClean="0">
                <a:solidFill>
                  <a:srgbClr val="080808"/>
                </a:solidFill>
              </a:rPr>
              <a:t>this gate!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8560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Chestnut!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can leave your bike or scooter here: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" name="Picture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>
          <a:xfrm>
            <a:off x="3466640" y="9456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714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Chestnut!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Follow this path to enter the school building: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>
          <a:xfrm>
            <a:off x="3314240" y="793217"/>
            <a:ext cx="8877760" cy="6064783"/>
          </a:xfrm>
        </p:spPr>
      </p:pic>
    </p:spTree>
    <p:extLst>
      <p:ext uri="{BB962C8B-B14F-4D97-AF65-F5344CB8AC3E}">
        <p14:creationId xmlns:p14="http://schemas.microsoft.com/office/powerpoint/2010/main" val="299823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Chestnut!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Go through the door on the right: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90" y="925565"/>
            <a:ext cx="8569078" cy="6064783"/>
          </a:xfrm>
        </p:spPr>
      </p:pic>
      <p:sp>
        <p:nvSpPr>
          <p:cNvPr id="6" name="Up Arrow 5"/>
          <p:cNvSpPr/>
          <p:nvPr/>
        </p:nvSpPr>
        <p:spPr>
          <a:xfrm rot="5586762">
            <a:off x="10276544" y="3674229"/>
            <a:ext cx="395785" cy="2645539"/>
          </a:xfrm>
          <a:prstGeom prst="upArrow">
            <a:avLst>
              <a:gd name="adj1" fmla="val 50000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4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Chestnut!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Come into school through this door: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3" r="24383"/>
          <a:stretch>
            <a:fillRect/>
          </a:stretch>
        </p:blipFill>
        <p:spPr>
          <a:xfrm rot="5400000">
            <a:off x="5494102" y="867231"/>
            <a:ext cx="5029627" cy="6951911"/>
          </a:xfrm>
        </p:spPr>
      </p:pic>
    </p:spTree>
    <p:extLst>
      <p:ext uri="{BB962C8B-B14F-4D97-AF65-F5344CB8AC3E}">
        <p14:creationId xmlns:p14="http://schemas.microsoft.com/office/powerpoint/2010/main" val="4169165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F6C8FF-3D90-457B-9108-406F928CD7C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651</Words>
  <Application>Microsoft Office PowerPoint</Application>
  <PresentationFormat>Widescreen</PresentationFormat>
  <Paragraphs>102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Comic Sans MS</vt:lpstr>
      <vt:lpstr>Franklin Gothic Book</vt:lpstr>
      <vt:lpstr>Times New Roman</vt:lpstr>
      <vt:lpstr>Wingdings</vt:lpstr>
      <vt:lpstr>Office Theme</vt:lpstr>
      <vt:lpstr>Welcome  to Chestnut!</vt:lpstr>
      <vt:lpstr>Teacher Profile:</vt:lpstr>
      <vt:lpstr>School Map</vt:lpstr>
      <vt:lpstr>Welcome to Chestnut!</vt:lpstr>
      <vt:lpstr>Welcome to Chestnut!</vt:lpstr>
      <vt:lpstr>Welcome to Chestnut!</vt:lpstr>
      <vt:lpstr>Welcome to Chestnut!</vt:lpstr>
      <vt:lpstr>Welcome to Chestnut!</vt:lpstr>
      <vt:lpstr>Welcome to Chestnut!</vt:lpstr>
      <vt:lpstr>Play time!</vt:lpstr>
      <vt:lpstr>Play time!</vt:lpstr>
      <vt:lpstr>Play time!</vt:lpstr>
      <vt:lpstr>Timetable</vt:lpstr>
      <vt:lpstr>Learning Overview: Autumn 1</vt:lpstr>
      <vt:lpstr>Houses:</vt:lpstr>
      <vt:lpstr>Uniform:</vt:lpstr>
      <vt:lpstr>PE Kit:</vt:lpstr>
      <vt:lpstr>Every day, please bring:</vt:lpstr>
      <vt:lpstr>Please send us your  ‘All About Me’ profiles !</vt:lpstr>
      <vt:lpstr>Have a lovely summer and see you soon!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2020-06-30T13:38:59Z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