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9" r:id="rId3"/>
    <p:sldId id="260" r:id="rId4"/>
    <p:sldId id="261" r:id="rId5"/>
    <p:sldId id="262" r:id="rId6"/>
    <p:sldId id="281" r:id="rId7"/>
    <p:sldId id="282" r:id="rId8"/>
    <p:sldId id="283" r:id="rId9"/>
    <p:sldId id="284" r:id="rId10"/>
    <p:sldId id="286" r:id="rId11"/>
    <p:sldId id="288" r:id="rId12"/>
    <p:sldId id="290" r:id="rId13"/>
    <p:sldId id="292" r:id="rId14"/>
    <p:sldId id="294" r:id="rId15"/>
    <p:sldId id="296" r:id="rId16"/>
    <p:sldId id="298" r:id="rId17"/>
    <p:sldId id="302" r:id="rId18"/>
    <p:sldId id="300" r:id="rId19"/>
    <p:sldId id="301"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66"/>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73" d="100"/>
          <a:sy n="73" d="100"/>
        </p:scale>
        <p:origin x="6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17B85C5-F98E-43CF-B85A-E1B40113ECA4}" type="datetimeFigureOut">
              <a:rPr lang="en-GB" smtClean="0"/>
              <a:t>22/10/2021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72DB783-A9B2-4BDA-ADBE-B835D2EECF1E}" type="slidenum">
              <a:rPr lang="en-GB" smtClean="0"/>
              <a:t>‹#›</a:t>
            </a:fld>
            <a:endParaRPr lang="en-GB"/>
          </a:p>
        </p:txBody>
      </p:sp>
    </p:spTree>
    <p:extLst>
      <p:ext uri="{BB962C8B-B14F-4D97-AF65-F5344CB8AC3E}">
        <p14:creationId xmlns:p14="http://schemas.microsoft.com/office/powerpoint/2010/main" val="3634383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22/10/2021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22/10/2021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22/10/2021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22/10/2021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22/10/2021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1043216"/>
            <a:ext cx="6645032" cy="2862322"/>
          </a:xfrm>
          <a:prstGeom prst="rect">
            <a:avLst/>
          </a:prstGeom>
          <a:noFill/>
        </p:spPr>
        <p:txBody>
          <a:bodyPr wrap="square" rtlCol="0">
            <a:spAutoFit/>
          </a:bodyPr>
          <a:lstStyle/>
          <a:p>
            <a:pPr algn="ctr"/>
            <a:r>
              <a:rPr lang="en-GB" sz="6600" dirty="0">
                <a:solidFill>
                  <a:srgbClr val="FF0000"/>
                </a:solidFill>
                <a:latin typeface="Comic Sans MS" panose="030F0702030302020204" pitchFamily="66" charset="0"/>
              </a:rPr>
              <a:t>Wow Assembly:</a:t>
            </a:r>
          </a:p>
          <a:p>
            <a:r>
              <a:rPr lang="en-GB" sz="4800" dirty="0">
                <a:latin typeface="Comic Sans MS" panose="030F0702030302020204" pitchFamily="66" charset="0"/>
              </a:rPr>
              <a:t>Friday 22nd October</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324535"/>
          </a:xfrm>
          <a:prstGeom prst="rect">
            <a:avLst/>
          </a:prstGeom>
          <a:noFill/>
        </p:spPr>
        <p:txBody>
          <a:bodyPr wrap="square" rtlCol="0">
            <a:spAutoFit/>
          </a:bodyPr>
          <a:lstStyle/>
          <a:p>
            <a:pPr algn="ctr"/>
            <a:r>
              <a:rPr lang="en-GB" sz="6600" dirty="0">
                <a:latin typeface="Comic Sans MS" panose="030F0702030302020204" pitchFamily="66" charset="0"/>
              </a:rPr>
              <a:t>Birch</a:t>
            </a:r>
          </a:p>
          <a:p>
            <a:pPr algn="ctr"/>
            <a:r>
              <a:rPr lang="en-GB" sz="6600" dirty="0">
                <a:solidFill>
                  <a:srgbClr val="CC0099"/>
                </a:solidFill>
                <a:latin typeface="Comic Sans MS" panose="030F0702030302020204" pitchFamily="66" charset="0"/>
              </a:rPr>
              <a:t>Sienna</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a:t>
            </a:r>
          </a:p>
          <a:p>
            <a:pPr algn="ctr"/>
            <a:r>
              <a:rPr lang="en-GB" sz="2400" dirty="0">
                <a:latin typeface="Comic Sans MS" panose="030F0702030302020204" pitchFamily="66" charset="0"/>
              </a:rPr>
              <a:t>Sienna has shown resilience in maths. This week she was challenged to add multiples of ten to a two-digit number. Sienna asked for help when she was struggling and used the resources in the classroom to help her. Well done Sienna. Keep it up </a:t>
            </a:r>
            <a:r>
              <a:rPr lang="en-GB" sz="2400" dirty="0">
                <a:latin typeface="Comic Sans MS" panose="030F0702030302020204" pitchFamily="66" charset="0"/>
                <a:sym typeface="Wingdings" panose="05000000000000000000" pitchFamily="2" charset="2"/>
              </a:rPr>
              <a:t></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Hewitt                                  21.10.21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85871"/>
          </a:xfrm>
          <a:prstGeom prst="rect">
            <a:avLst/>
          </a:prstGeom>
          <a:noFill/>
        </p:spPr>
        <p:txBody>
          <a:bodyPr wrap="square" rtlCol="0">
            <a:spAutoFit/>
          </a:bodyPr>
          <a:lstStyle/>
          <a:p>
            <a:pPr algn="ctr"/>
            <a:r>
              <a:rPr lang="en-GB" sz="6600" dirty="0">
                <a:latin typeface="Comic Sans MS" panose="030F0702030302020204" pitchFamily="66" charset="0"/>
              </a:rPr>
              <a:t>Pine</a:t>
            </a:r>
          </a:p>
          <a:p>
            <a:pPr algn="ctr"/>
            <a:r>
              <a:rPr lang="en-GB" sz="6600" dirty="0">
                <a:solidFill>
                  <a:srgbClr val="CC0099"/>
                </a:solidFill>
                <a:latin typeface="Comic Sans MS" panose="030F0702030302020204" pitchFamily="66" charset="0"/>
              </a:rPr>
              <a:t>Daniel</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using passion in phonics, completing extra home phonics work independently and applying it in school. Well done!!!</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Leedham-Hawkes                                    22.10.21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23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801314"/>
          </a:xfrm>
          <a:prstGeom prst="rect">
            <a:avLst/>
          </a:prstGeom>
          <a:noFill/>
        </p:spPr>
        <p:txBody>
          <a:bodyPr wrap="square" rtlCol="0">
            <a:spAutoFit/>
          </a:bodyPr>
          <a:lstStyle/>
          <a:p>
            <a:pPr algn="ctr"/>
            <a:r>
              <a:rPr lang="en-GB" sz="6600" dirty="0">
                <a:latin typeface="Comic Sans MS" panose="030F0702030302020204" pitchFamily="66" charset="0"/>
              </a:rPr>
              <a:t>Maple</a:t>
            </a:r>
          </a:p>
          <a:p>
            <a:pPr algn="ctr"/>
            <a:r>
              <a:rPr lang="en-GB" sz="4800" dirty="0">
                <a:solidFill>
                  <a:srgbClr val="CC0099"/>
                </a:solidFill>
                <a:latin typeface="Comic Sans MS" panose="030F0702030302020204" pitchFamily="66" charset="0"/>
              </a:rPr>
              <a:t>Freya</a:t>
            </a:r>
            <a:r>
              <a:rPr lang="en-GB" sz="4800" b="1" dirty="0">
                <a:solidFill>
                  <a:srgbClr val="CC0099"/>
                </a:solidFill>
                <a:latin typeface="Comic Sans MS" panose="030F0702030302020204" pitchFamily="66" charset="0"/>
              </a:rPr>
              <a:t> </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subtracting four digit numbers using the column method including calculations that require more than one exchange.  Well done Freya.</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Dawson                                  22.10.2021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293757"/>
          </a:xfrm>
          <a:prstGeom prst="rect">
            <a:avLst/>
          </a:prstGeom>
          <a:noFill/>
        </p:spPr>
        <p:txBody>
          <a:bodyPr wrap="square" rtlCol="0">
            <a:spAutoFit/>
          </a:bodyPr>
          <a:lstStyle/>
          <a:p>
            <a:pPr algn="ctr"/>
            <a:r>
              <a:rPr lang="en-GB" sz="6600" dirty="0">
                <a:latin typeface="Comic Sans MS" panose="030F0702030302020204" pitchFamily="66" charset="0"/>
              </a:rPr>
              <a:t>Willow</a:t>
            </a:r>
          </a:p>
          <a:p>
            <a:pPr algn="ctr"/>
            <a:endParaRPr lang="en-GB" sz="2400" b="1" dirty="0">
              <a:solidFill>
                <a:srgbClr val="0070C0"/>
              </a:solidFill>
              <a:latin typeface="Lucida Handwriting" panose="03010101010101010101" pitchFamily="66" charset="0"/>
            </a:endParaRPr>
          </a:p>
          <a:p>
            <a:pPr algn="ctr"/>
            <a:r>
              <a:rPr lang="en-GB" sz="6000" dirty="0">
                <a:solidFill>
                  <a:srgbClr val="CC0099"/>
                </a:solidFill>
                <a:latin typeface="Comic Sans MS" panose="030F0702030302020204" pitchFamily="66" charset="0"/>
              </a:rPr>
              <a:t>Liam</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Comic Sans MS" panose="030F0702030302020204" pitchFamily="66" charset="0"/>
              </a:rPr>
              <a:t>For a fantastic week. You have shown excellence in a wide range of subjects this week. I am so proud of your fabulous attitude. Keep it up Liam!!</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Miss Fisher                                    22.10.21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223749" y="1099989"/>
            <a:ext cx="9744502" cy="4893647"/>
          </a:xfrm>
          <a:prstGeom prst="rect">
            <a:avLst/>
          </a:prstGeom>
          <a:noFill/>
        </p:spPr>
        <p:txBody>
          <a:bodyPr wrap="square" rtlCol="0">
            <a:spAutoFit/>
          </a:bodyPr>
          <a:lstStyle/>
          <a:p>
            <a:pPr algn="ctr"/>
            <a:r>
              <a:rPr lang="en-GB" sz="6600" dirty="0">
                <a:latin typeface="Comic Sans MS" panose="030F0702030302020204" pitchFamily="66" charset="0"/>
              </a:rPr>
              <a:t>Spruce</a:t>
            </a:r>
          </a:p>
          <a:p>
            <a:pPr algn="ctr"/>
            <a:endParaRPr lang="en-GB" sz="2400" b="1" dirty="0">
              <a:solidFill>
                <a:srgbClr val="0070C0"/>
              </a:solidFill>
              <a:latin typeface="Lucida Handwriting" panose="03010101010101010101" pitchFamily="66" charset="0"/>
            </a:endParaRPr>
          </a:p>
          <a:p>
            <a:pPr algn="ctr"/>
            <a:r>
              <a:rPr lang="en-GB" sz="5400" dirty="0" smtClean="0">
                <a:solidFill>
                  <a:srgbClr val="CC0099"/>
                </a:solidFill>
                <a:latin typeface="Comic Sans MS" panose="030F0702030302020204" pitchFamily="66" charset="0"/>
              </a:rPr>
              <a:t>Oliver</a:t>
            </a:r>
            <a:endParaRPr lang="en-GB" sz="2400" b="1" dirty="0">
              <a:solidFill>
                <a:srgbClr val="0070C0"/>
              </a:solidFill>
              <a:latin typeface="XCCW Joined 33a" panose="03050602040000000000" pitchFamily="66" charset="0"/>
            </a:endParaRPr>
          </a:p>
          <a:p>
            <a:pPr algn="ctr"/>
            <a:r>
              <a:rPr lang="en-GB" sz="2400" b="1" dirty="0">
                <a:solidFill>
                  <a:srgbClr val="0070C0"/>
                </a:solidFill>
                <a:latin typeface="XCCW Joined 33a" panose="03050602040000000000" pitchFamily="66" charset="0"/>
              </a:rPr>
              <a:t>The resilience and dedication you have shown throughout this week. You have shown pride in your work, and have produced super maths. </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Draper                                            20.10.21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170646"/>
          </a:xfrm>
          <a:prstGeom prst="rect">
            <a:avLst/>
          </a:prstGeom>
          <a:noFill/>
        </p:spPr>
        <p:txBody>
          <a:bodyPr wrap="square" rtlCol="0">
            <a:spAutoFit/>
          </a:bodyPr>
          <a:lstStyle/>
          <a:p>
            <a:pPr algn="ctr"/>
            <a:r>
              <a:rPr lang="en-GB" sz="6600" dirty="0">
                <a:latin typeface="Comic Sans MS" panose="030F0702030302020204" pitchFamily="66" charset="0"/>
              </a:rPr>
              <a:t>Chestnut</a:t>
            </a:r>
          </a:p>
          <a:p>
            <a:pPr algn="ctr"/>
            <a:r>
              <a:rPr lang="en-GB" sz="4800" dirty="0">
                <a:solidFill>
                  <a:srgbClr val="CC0099"/>
                </a:solidFill>
                <a:latin typeface="Comic Sans MS" panose="030F0702030302020204" pitchFamily="66" charset="0"/>
              </a:rPr>
              <a:t>Olivia</a:t>
            </a:r>
            <a:r>
              <a:rPr lang="en-GB" sz="2400" b="1" dirty="0">
                <a:solidFill>
                  <a:srgbClr val="0070C0"/>
                </a:solidFill>
                <a:latin typeface="Lucida Handwriting" panose="03010101010101010101" pitchFamily="66" charset="0"/>
              </a:rPr>
              <a:t> </a:t>
            </a:r>
          </a:p>
          <a:p>
            <a:pPr algn="ctr"/>
            <a:r>
              <a:rPr lang="en-GB" sz="2400" b="1" dirty="0">
                <a:solidFill>
                  <a:srgbClr val="0070C0"/>
                </a:solidFill>
                <a:latin typeface="Lucida Handwriting" panose="03010101010101010101" pitchFamily="66" charset="0"/>
              </a:rPr>
              <a:t>For</a:t>
            </a:r>
          </a:p>
          <a:p>
            <a:pPr algn="ctr"/>
            <a:r>
              <a:rPr lang="en-GB" sz="2400" b="1" dirty="0">
                <a:solidFill>
                  <a:srgbClr val="0070C0"/>
                </a:solidFill>
                <a:latin typeface="Lucida Handwriting" panose="03010101010101010101" pitchFamily="66" charset="0"/>
              </a:rPr>
              <a:t>Showing a growing resilience towards certain </a:t>
            </a:r>
            <a:r>
              <a:rPr lang="en-GB" sz="2400" b="1" dirty="0" err="1">
                <a:solidFill>
                  <a:srgbClr val="0070C0"/>
                </a:solidFill>
                <a:latin typeface="Lucida Handwriting" panose="03010101010101010101" pitchFamily="66" charset="0"/>
              </a:rPr>
              <a:t>apects</a:t>
            </a:r>
            <a:r>
              <a:rPr lang="en-GB" sz="2400" b="1" dirty="0">
                <a:solidFill>
                  <a:srgbClr val="0070C0"/>
                </a:solidFill>
                <a:latin typeface="Lucida Handwriting" panose="03010101010101010101" pitchFamily="66" charset="0"/>
              </a:rPr>
              <a:t> of her learning at the Woodlands. This is especially </a:t>
            </a:r>
            <a:r>
              <a:rPr lang="en-GB" sz="2400" b="1" dirty="0" err="1">
                <a:solidFill>
                  <a:srgbClr val="0070C0"/>
                </a:solidFill>
                <a:latin typeface="Lucida Handwriting" panose="03010101010101010101" pitchFamily="66" charset="0"/>
              </a:rPr>
              <a:t>tru</a:t>
            </a:r>
            <a:r>
              <a:rPr lang="en-GB" sz="2400" b="1" dirty="0">
                <a:solidFill>
                  <a:srgbClr val="0070C0"/>
                </a:solidFill>
                <a:latin typeface="Lucida Handwriting" panose="03010101010101010101" pitchFamily="66" charset="0"/>
              </a:rPr>
              <a:t> of her maths and is demonstrating an attitude and belief she can do the learning given to her.</a:t>
            </a:r>
          </a:p>
          <a:p>
            <a:pPr algn="ctr"/>
            <a:r>
              <a:rPr lang="en-GB" sz="2400" b="1" dirty="0">
                <a:solidFill>
                  <a:srgbClr val="0070C0"/>
                </a:solidFill>
                <a:latin typeface="Lucida Handwriting" panose="03010101010101010101" pitchFamily="66" charset="0"/>
              </a:rPr>
              <a:t>Well done!</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Tennuci                                   22.10.21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109091"/>
          </a:xfrm>
          <a:prstGeom prst="rect">
            <a:avLst/>
          </a:prstGeom>
          <a:noFill/>
        </p:spPr>
        <p:txBody>
          <a:bodyPr wrap="square" rtlCol="0">
            <a:spAutoFit/>
          </a:bodyPr>
          <a:lstStyle/>
          <a:p>
            <a:pPr algn="ctr"/>
            <a:r>
              <a:rPr lang="en-GB" sz="6600" dirty="0">
                <a:latin typeface="Comic Sans MS" panose="030F0702030302020204" pitchFamily="66" charset="0"/>
              </a:rPr>
              <a:t>Aspen</a:t>
            </a:r>
          </a:p>
          <a:p>
            <a:pPr algn="ctr"/>
            <a:endParaRPr lang="en-GB" sz="2400" b="1" dirty="0">
              <a:solidFill>
                <a:srgbClr val="0070C0"/>
              </a:solidFill>
              <a:latin typeface="Lucida Handwriting" panose="03010101010101010101" pitchFamily="66" charset="0"/>
            </a:endParaRPr>
          </a:p>
          <a:p>
            <a:pPr algn="ctr"/>
            <a:r>
              <a:rPr lang="en-GB" sz="4400" dirty="0" err="1">
                <a:solidFill>
                  <a:srgbClr val="CC0099"/>
                </a:solidFill>
                <a:latin typeface="Comic Sans MS" panose="030F0702030302020204" pitchFamily="66" charset="0"/>
              </a:rPr>
              <a:t>Toriey</a:t>
            </a:r>
            <a:r>
              <a:rPr lang="en-GB" sz="4400" dirty="0">
                <a:solidFill>
                  <a:srgbClr val="CC0099"/>
                </a:solidFill>
                <a:latin typeface="Comic Sans MS" panose="030F0702030302020204" pitchFamily="66" charset="0"/>
              </a:rPr>
              <a:t>, Jake &amp; Jaxson</a:t>
            </a:r>
          </a:p>
          <a:p>
            <a:pPr algn="ctr"/>
            <a:r>
              <a:rPr lang="en-GB" sz="2400" b="1" dirty="0">
                <a:solidFill>
                  <a:srgbClr val="0070C0"/>
                </a:solidFill>
                <a:latin typeface="Lucida Handwriting" panose="03010101010101010101" pitchFamily="66" charset="0"/>
              </a:rPr>
              <a:t>For working really well as a team to make their long ship by communicating and listening to each other. Well done!</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Read &amp; Mrs Cox				22.10.21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3" name="Picture 2"/>
          <p:cNvPicPr>
            <a:picLocks noChangeAspect="1"/>
          </p:cNvPicPr>
          <p:nvPr/>
        </p:nvPicPr>
        <p:blipFill>
          <a:blip r:embed="rId3"/>
          <a:stretch>
            <a:fillRect/>
          </a:stretch>
        </p:blipFill>
        <p:spPr>
          <a:xfrm>
            <a:off x="4324350" y="1152525"/>
            <a:ext cx="3543300" cy="4552950"/>
          </a:xfrm>
          <a:prstGeom prst="rect">
            <a:avLst/>
          </a:prstGeom>
        </p:spPr>
      </p:pic>
    </p:spTree>
    <p:extLst>
      <p:ext uri="{BB962C8B-B14F-4D97-AF65-F5344CB8AC3E}">
        <p14:creationId xmlns:p14="http://schemas.microsoft.com/office/powerpoint/2010/main" val="2169522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078313"/>
          </a:xfrm>
          <a:prstGeom prst="rect">
            <a:avLst/>
          </a:prstGeom>
          <a:noFill/>
        </p:spPr>
        <p:txBody>
          <a:bodyPr wrap="square" rtlCol="0">
            <a:spAutoFit/>
          </a:bodyPr>
          <a:lstStyle/>
          <a:p>
            <a:pPr algn="ctr"/>
            <a:r>
              <a:rPr lang="en-GB" sz="6600" dirty="0">
                <a:latin typeface="Comic Sans MS" panose="030F0702030302020204" pitchFamily="66" charset="0"/>
              </a:rPr>
              <a:t>Redwood</a:t>
            </a:r>
          </a:p>
          <a:p>
            <a:pPr algn="ctr"/>
            <a:endParaRPr lang="en-GB" sz="2400" dirty="0">
              <a:latin typeface="Comic Sans MS" panose="030F0702030302020204" pitchFamily="66" charset="0"/>
            </a:endParaRPr>
          </a:p>
          <a:p>
            <a:pPr algn="ctr"/>
            <a:r>
              <a:rPr lang="en-GB" sz="6600" dirty="0">
                <a:solidFill>
                  <a:srgbClr val="CC0099"/>
                </a:solidFill>
                <a:latin typeface="Comic Sans MS" panose="030F0702030302020204" pitchFamily="66" charset="0"/>
              </a:rPr>
              <a:t>Jimi </a:t>
            </a: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using wonderful drama skills and passion in his role as King Canute, when performing his original play script.</a:t>
            </a:r>
          </a:p>
          <a:p>
            <a:pPr algn="ctr"/>
            <a:endParaRPr lang="en-GB" sz="2400" dirty="0">
              <a:latin typeface="Comic Sans MS" panose="030F0702030302020204"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Shipley                                   22.10.21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78BE87-9C84-4E19-9F5D-142B56ECDCBB}"/>
              </a:ext>
            </a:extLst>
          </p:cNvPr>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3" name="Picture 6" descr="Image result for the woodlands community primary school logo">
            <a:hlinkClick r:id="rId3"/>
            <a:extLst>
              <a:ext uri="{FF2B5EF4-FFF2-40B4-BE49-F238E27FC236}">
                <a16:creationId xmlns:a16="http://schemas.microsoft.com/office/drawing/2014/main" id="{A17D9C00-6155-4EEC-A111-3868F8313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583E72D-44F3-41A5-828E-499D098EC012}"/>
              </a:ext>
            </a:extLst>
          </p:cNvPr>
          <p:cNvPicPr>
            <a:picLocks noChangeAspect="1"/>
          </p:cNvPicPr>
          <p:nvPr/>
        </p:nvPicPr>
        <p:blipFill>
          <a:blip r:embed="rId5"/>
          <a:stretch>
            <a:fillRect/>
          </a:stretch>
        </p:blipFill>
        <p:spPr>
          <a:xfrm>
            <a:off x="9484484" y="824196"/>
            <a:ext cx="1657350" cy="1743075"/>
          </a:xfrm>
          <a:prstGeom prst="rect">
            <a:avLst/>
          </a:prstGeom>
        </p:spPr>
      </p:pic>
      <p:pic>
        <p:nvPicPr>
          <p:cNvPr id="5" name="Picture 4">
            <a:extLst>
              <a:ext uri="{FF2B5EF4-FFF2-40B4-BE49-F238E27FC236}">
                <a16:creationId xmlns:a16="http://schemas.microsoft.com/office/drawing/2014/main" id="{84B1B570-4F59-4EA8-A7A5-1EBDA762D018}"/>
              </a:ext>
            </a:extLst>
          </p:cNvPr>
          <p:cNvPicPr/>
          <p:nvPr/>
        </p:nvPicPr>
        <p:blipFill rotWithShape="1">
          <a:blip r:embed="rId6"/>
          <a:srcRect l="42876" t="12414" r="41502" b="49754"/>
          <a:stretch/>
        </p:blipFill>
        <p:spPr bwMode="auto">
          <a:xfrm>
            <a:off x="4200939" y="1643270"/>
            <a:ext cx="3105793" cy="4187687"/>
          </a:xfrm>
          <a:prstGeom prst="rect">
            <a:avLst/>
          </a:prstGeom>
          <a:ln>
            <a:noFill/>
          </a:ln>
          <a:extLst>
            <a:ext uri="{53640926-AAD7-44D8-BBD7-CCE9431645EC}">
              <a14:shadowObscured xmlns:a14="http://schemas.microsoft.com/office/drawing/2010/main"/>
            </a:ext>
          </a:extLst>
        </p:spPr>
      </p:pic>
      <p:pic>
        <p:nvPicPr>
          <p:cNvPr id="1026" name="Picture 2" descr="Cartoon Crown with Sapphires Sticker">
            <a:extLst>
              <a:ext uri="{FF2B5EF4-FFF2-40B4-BE49-F238E27FC236}">
                <a16:creationId xmlns:a16="http://schemas.microsoft.com/office/drawing/2014/main" id="{DDBEB194-FFB9-45A0-B853-4D1B27C12A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904603">
            <a:off x="4560585" y="529484"/>
            <a:ext cx="1758342" cy="17583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ow cartoon Stock Vector Image by ©scotferdon #44242297">
            <a:extLst>
              <a:ext uri="{FF2B5EF4-FFF2-40B4-BE49-F238E27FC236}">
                <a16:creationId xmlns:a16="http://schemas.microsoft.com/office/drawing/2014/main" id="{45E0B578-4933-4D34-A128-5C1DB9BB86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469722">
            <a:off x="7609796" y="3030928"/>
            <a:ext cx="3251619" cy="21677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ow cartoon Stock Vector Image by ©scotferdon #44242297">
            <a:extLst>
              <a:ext uri="{FF2B5EF4-FFF2-40B4-BE49-F238E27FC236}">
                <a16:creationId xmlns:a16="http://schemas.microsoft.com/office/drawing/2014/main" id="{D120F4BE-09E9-4F14-AA8B-2A87A1FF40A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883" t="3205" r="6534" b="-18"/>
          <a:stretch/>
        </p:blipFill>
        <p:spPr bwMode="auto">
          <a:xfrm rot="19817893">
            <a:off x="1399956" y="3241647"/>
            <a:ext cx="2587977" cy="192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6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811203"/>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4" name="Vertical Scroll 3"/>
          <p:cNvSpPr/>
          <p:nvPr/>
        </p:nvSpPr>
        <p:spPr>
          <a:xfrm rot="10800000">
            <a:off x="1241946" y="2015313"/>
            <a:ext cx="9703558" cy="3744042"/>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3B0C9BD4-41B4-4929-AED7-A6207A8E6C0A}"/>
              </a:ext>
            </a:extLst>
          </p:cNvPr>
          <p:cNvSpPr txBox="1"/>
          <p:nvPr/>
        </p:nvSpPr>
        <p:spPr>
          <a:xfrm>
            <a:off x="1925916" y="2033595"/>
            <a:ext cx="8335618" cy="4154984"/>
          </a:xfrm>
          <a:prstGeom prst="rect">
            <a:avLst/>
          </a:prstGeom>
          <a:noFill/>
        </p:spPr>
        <p:txBody>
          <a:bodyPr wrap="square" rtlCol="0">
            <a:spAutoFit/>
          </a:bodyPr>
          <a:lstStyle/>
          <a:p>
            <a:r>
              <a:rPr lang="en-GB" sz="2400" dirty="0">
                <a:latin typeface="Comic Sans MS" panose="030F0702030302020204" pitchFamily="66" charset="0"/>
              </a:rPr>
              <a:t>Matthew – Ash			 Nina T- Birch</a:t>
            </a:r>
          </a:p>
          <a:p>
            <a:r>
              <a:rPr lang="en-GB" sz="2400" dirty="0">
                <a:latin typeface="Comic Sans MS" panose="030F0702030302020204" pitchFamily="66" charset="0"/>
              </a:rPr>
              <a:t>Lincoln-Oak                                 Celia – Elm</a:t>
            </a:r>
          </a:p>
          <a:p>
            <a:r>
              <a:rPr lang="en-GB" sz="2400" dirty="0">
                <a:latin typeface="Comic Sans MS" panose="030F0702030302020204" pitchFamily="66" charset="0"/>
              </a:rPr>
              <a:t>Orla- Spruce                               Thomas – Elm </a:t>
            </a:r>
          </a:p>
          <a:p>
            <a:r>
              <a:rPr lang="en-GB" sz="2400" dirty="0" err="1">
                <a:latin typeface="Comic Sans MS" panose="030F0702030302020204" pitchFamily="66" charset="0"/>
              </a:rPr>
              <a:t>Eydie</a:t>
            </a:r>
            <a:r>
              <a:rPr lang="en-GB" sz="2400" dirty="0">
                <a:latin typeface="Comic Sans MS" panose="030F0702030302020204" pitchFamily="66" charset="0"/>
              </a:rPr>
              <a:t> – Aspen                              Phillip – Elm</a:t>
            </a:r>
          </a:p>
          <a:p>
            <a:r>
              <a:rPr lang="en-GB" sz="2400" dirty="0">
                <a:latin typeface="Comic Sans MS" panose="030F0702030302020204" pitchFamily="66" charset="0"/>
              </a:rPr>
              <a:t>Natalia – Redwood                       Codi-Lee – Elm</a:t>
            </a:r>
          </a:p>
          <a:p>
            <a:r>
              <a:rPr lang="en-GB" sz="2400" dirty="0">
                <a:latin typeface="Comic Sans MS" panose="030F0702030302020204" pitchFamily="66" charset="0"/>
              </a:rPr>
              <a:t>Jimi – Redwood                            Layla – Elm </a:t>
            </a:r>
          </a:p>
          <a:p>
            <a:r>
              <a:rPr lang="en-GB" sz="2400" dirty="0">
                <a:latin typeface="Comic Sans MS" panose="030F0702030302020204" pitchFamily="66" charset="0"/>
              </a:rPr>
              <a:t>Jay – Redwood                             Austin – Elm</a:t>
            </a:r>
          </a:p>
          <a:p>
            <a:r>
              <a:rPr lang="en-GB" sz="2400" dirty="0">
                <a:latin typeface="Comic Sans MS" panose="030F0702030302020204" pitchFamily="66" charset="0"/>
              </a:rPr>
              <a:t>Charlie S – Redwood</a:t>
            </a:r>
          </a:p>
          <a:p>
            <a:r>
              <a:rPr lang="en-GB" sz="2400" dirty="0">
                <a:latin typeface="Comic Sans MS" panose="030F0702030302020204" pitchFamily="66" charset="0"/>
              </a:rPr>
              <a:t>Reilly - Chestnut</a:t>
            </a:r>
          </a:p>
          <a:p>
            <a:r>
              <a:rPr lang="en-GB" sz="2400" dirty="0">
                <a:latin typeface="Comic Sans MS" panose="030F0702030302020204" pitchFamily="66" charset="0"/>
              </a:rPr>
              <a:t>Olivia - Chestnut</a:t>
            </a:r>
          </a:p>
          <a:p>
            <a:endParaRPr lang="en-GB" sz="2400" dirty="0">
              <a:latin typeface="Comic Sans MS" panose="030F0702030302020204" pitchFamily="66" charset="0"/>
            </a:endParaRPr>
          </a:p>
        </p:txBody>
      </p:sp>
      <p:sp>
        <p:nvSpPr>
          <p:cNvPr id="6" name="TextBox 5"/>
          <p:cNvSpPr txBox="1"/>
          <p:nvPr/>
        </p:nvSpPr>
        <p:spPr>
          <a:xfrm>
            <a:off x="6688183" y="4663440"/>
            <a:ext cx="3866606" cy="461665"/>
          </a:xfrm>
          <a:prstGeom prst="rect">
            <a:avLst/>
          </a:prstGeom>
          <a:noFill/>
        </p:spPr>
        <p:txBody>
          <a:bodyPr wrap="square" rtlCol="0">
            <a:spAutoFit/>
          </a:bodyPr>
          <a:lstStyle/>
          <a:p>
            <a:r>
              <a:rPr lang="en-GB" sz="2400" dirty="0">
                <a:latin typeface="Comic Sans MS" panose="030F0702030302020204" pitchFamily="66" charset="0"/>
              </a:rPr>
              <a:t>Natasha - Chestnut</a:t>
            </a:r>
          </a:p>
        </p:txBody>
      </p:sp>
    </p:spTree>
    <p:extLst>
      <p:ext uri="{BB962C8B-B14F-4D97-AF65-F5344CB8AC3E}">
        <p14:creationId xmlns:p14="http://schemas.microsoft.com/office/powerpoint/2010/main" val="360998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740251" y="886789"/>
            <a:ext cx="10711493" cy="1938992"/>
          </a:xfrm>
          <a:prstGeom prst="rect">
            <a:avLst/>
          </a:prstGeom>
          <a:noFill/>
        </p:spPr>
        <p:txBody>
          <a:bodyPr wrap="square" rtlCol="0">
            <a:spAutoFit/>
          </a:bodyPr>
          <a:lstStyle/>
          <a:p>
            <a:pPr algn="ctr"/>
            <a:r>
              <a:rPr lang="en-GB" sz="5400" dirty="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4" name="TextBox 3"/>
          <p:cNvSpPr txBox="1"/>
          <p:nvPr/>
        </p:nvSpPr>
        <p:spPr>
          <a:xfrm>
            <a:off x="1209968" y="1644086"/>
            <a:ext cx="3928724" cy="1323439"/>
          </a:xfrm>
          <a:prstGeom prst="rect">
            <a:avLst/>
          </a:prstGeom>
          <a:noFill/>
        </p:spPr>
        <p:txBody>
          <a:bodyPr wrap="square" rtlCol="0">
            <a:spAutoFit/>
          </a:bodyPr>
          <a:lstStyle/>
          <a:p>
            <a:r>
              <a:rPr lang="en-GB" sz="4000" dirty="0">
                <a:latin typeface="Comic Sans MS" panose="030F0702030302020204" pitchFamily="66" charset="0"/>
              </a:rPr>
              <a:t>Oak – Olivia</a:t>
            </a:r>
          </a:p>
          <a:p>
            <a:r>
              <a:rPr lang="en-GB" sz="4000" dirty="0">
                <a:latin typeface="Comic Sans MS" panose="030F0702030302020204" pitchFamily="66" charset="0"/>
              </a:rPr>
              <a:t>Ash – Matthew  </a:t>
            </a:r>
          </a:p>
        </p:txBody>
      </p:sp>
      <p:sp>
        <p:nvSpPr>
          <p:cNvPr id="5" name="TextBox 4"/>
          <p:cNvSpPr txBox="1"/>
          <p:nvPr/>
        </p:nvSpPr>
        <p:spPr>
          <a:xfrm>
            <a:off x="6623189" y="3495368"/>
            <a:ext cx="3347883" cy="523220"/>
          </a:xfrm>
          <a:prstGeom prst="rect">
            <a:avLst/>
          </a:prstGeom>
          <a:noFill/>
        </p:spPr>
        <p:txBody>
          <a:bodyPr wrap="square" rtlCol="0">
            <a:spAutoFit/>
          </a:bodyPr>
          <a:lstStyle/>
          <a:p>
            <a:r>
              <a:rPr lang="en-GB" sz="2800" dirty="0"/>
              <a:t> </a:t>
            </a:r>
          </a:p>
        </p:txBody>
      </p:sp>
      <p:sp>
        <p:nvSpPr>
          <p:cNvPr id="7" name="Rectangle 6"/>
          <p:cNvSpPr/>
          <p:nvPr/>
        </p:nvSpPr>
        <p:spPr>
          <a:xfrm>
            <a:off x="5727465" y="1644086"/>
            <a:ext cx="4832380"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Birch – Veer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Pine – Noel </a:t>
            </a:r>
          </a:p>
          <a:p>
            <a:pPr lvl="0"/>
            <a:r>
              <a:rPr lang="en-GB" sz="4000" dirty="0">
                <a:solidFill>
                  <a:prstClr val="black"/>
                </a:solidFill>
                <a:latin typeface="Comic Sans MS" panose="030F0702030302020204" pitchFamily="66" charset="0"/>
              </a:rPr>
              <a:t>Elm – Austin </a:t>
            </a:r>
            <a:endParaRPr lang="en-GB" sz="4000" dirty="0">
              <a:solidFill>
                <a:prstClr val="black"/>
              </a:solidFill>
            </a:endParaRPr>
          </a:p>
        </p:txBody>
      </p:sp>
      <p:sp>
        <p:nvSpPr>
          <p:cNvPr id="8" name="Rectangle 7"/>
          <p:cNvSpPr/>
          <p:nvPr/>
        </p:nvSpPr>
        <p:spPr>
          <a:xfrm>
            <a:off x="5727465" y="3656596"/>
            <a:ext cx="5120122"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Redwood – Jax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Chestnut – George </a:t>
            </a:r>
          </a:p>
          <a:p>
            <a:pPr lvl="0"/>
            <a:r>
              <a:rPr lang="en-GB" sz="4000" dirty="0">
                <a:solidFill>
                  <a:prstClr val="black"/>
                </a:solidFill>
                <a:latin typeface="Comic Sans MS" panose="030F0702030302020204" pitchFamily="66" charset="0"/>
              </a:rPr>
              <a:t>Aspen- </a:t>
            </a:r>
            <a:endParaRPr lang="en-GB" sz="4000" dirty="0">
              <a:solidFill>
                <a:prstClr val="black"/>
              </a:solidFill>
            </a:endParaRPr>
          </a:p>
        </p:txBody>
      </p:sp>
      <p:sp>
        <p:nvSpPr>
          <p:cNvPr id="9" name="Rectangle 8"/>
          <p:cNvSpPr/>
          <p:nvPr/>
        </p:nvSpPr>
        <p:spPr>
          <a:xfrm>
            <a:off x="1209967" y="3097055"/>
            <a:ext cx="4824449" cy="1938992"/>
          </a:xfrm>
          <a:prstGeom prst="rect">
            <a:avLst/>
          </a:prstGeom>
        </p:spPr>
        <p:txBody>
          <a:bodyPr wrap="square">
            <a:spAutoFit/>
          </a:bodyPr>
          <a:lstStyle/>
          <a:p>
            <a:pPr lvl="0"/>
            <a:r>
              <a:rPr lang="en-GB" sz="4000" dirty="0">
                <a:solidFill>
                  <a:prstClr val="black"/>
                </a:solidFill>
                <a:latin typeface="Comic Sans MS" panose="030F0702030302020204" pitchFamily="66" charset="0"/>
              </a:rPr>
              <a:t>Willow – Oscar  </a:t>
            </a:r>
            <a:endParaRPr lang="en-GB" sz="4000" dirty="0">
              <a:solidFill>
                <a:srgbClr val="CC0099"/>
              </a:solidFill>
              <a:latin typeface="Comic Sans MS" panose="030F0702030302020204" pitchFamily="66" charset="0"/>
            </a:endParaRPr>
          </a:p>
          <a:p>
            <a:pPr lvl="0"/>
            <a:r>
              <a:rPr lang="en-GB" sz="4000" dirty="0">
                <a:solidFill>
                  <a:prstClr val="black"/>
                </a:solidFill>
                <a:latin typeface="Comic Sans MS" panose="030F0702030302020204" pitchFamily="66" charset="0"/>
              </a:rPr>
              <a:t>Spruce – Tyler</a:t>
            </a:r>
          </a:p>
          <a:p>
            <a:pPr lvl="0"/>
            <a:r>
              <a:rPr lang="en-GB" sz="4000" dirty="0">
                <a:solidFill>
                  <a:prstClr val="black"/>
                </a:solidFill>
                <a:latin typeface="Comic Sans MS" panose="030F0702030302020204" pitchFamily="66" charset="0"/>
              </a:rPr>
              <a:t>Maple – Malakai</a:t>
            </a:r>
          </a:p>
        </p:txBody>
      </p:sp>
    </p:spTree>
    <p:extLst>
      <p:ext uri="{BB962C8B-B14F-4D97-AF65-F5344CB8AC3E}">
        <p14:creationId xmlns:p14="http://schemas.microsoft.com/office/powerpoint/2010/main" val="164833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9154"/>
            <a:ext cx="6853690" cy="12191998"/>
          </a:xfrm>
          <a:prstGeom prst="rect">
            <a:avLst/>
          </a:prstGeom>
        </p:spPr>
      </p:pic>
      <p:sp>
        <p:nvSpPr>
          <p:cNvPr id="3" name="TextBox 2"/>
          <p:cNvSpPr txBox="1"/>
          <p:nvPr/>
        </p:nvSpPr>
        <p:spPr>
          <a:xfrm>
            <a:off x="3064042" y="946484"/>
            <a:ext cx="6513095" cy="1323439"/>
          </a:xfrm>
          <a:prstGeom prst="rect">
            <a:avLst/>
          </a:prstGeom>
          <a:noFill/>
        </p:spPr>
        <p:txBody>
          <a:bodyPr wrap="square" rtlCol="0">
            <a:spAutoFit/>
          </a:bodyPr>
          <a:lstStyle/>
          <a:p>
            <a:pPr algn="ctr"/>
            <a:r>
              <a:rPr lang="en-GB" sz="4800" u="sng" dirty="0">
                <a:solidFill>
                  <a:srgbClr val="FF0066"/>
                </a:solidFill>
                <a:latin typeface="Comic Sans MS" panose="030F0702030302020204" pitchFamily="66" charset="0"/>
              </a:rPr>
              <a:t>Weekly Team Points!</a:t>
            </a:r>
          </a:p>
          <a:p>
            <a:pPr algn="ctr"/>
            <a:endParaRPr lang="en-GB" sz="3200" i="1" dirty="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73455315"/>
              </p:ext>
            </p:extLst>
          </p:nvPr>
        </p:nvGraphicFramePr>
        <p:xfrm>
          <a:off x="1465178" y="2497564"/>
          <a:ext cx="9261644" cy="2464352"/>
        </p:xfrm>
        <a:graphic>
          <a:graphicData uri="http://schemas.openxmlformats.org/drawingml/2006/table">
            <a:tbl>
              <a:tblPr firstRow="1" bandRow="1">
                <a:tableStyleId>{5C22544A-7EE6-4342-B048-85BDC9FD1C3A}</a:tableStyleId>
              </a:tblPr>
              <a:tblGrid>
                <a:gridCol w="2315411">
                  <a:extLst>
                    <a:ext uri="{9D8B030D-6E8A-4147-A177-3AD203B41FA5}">
                      <a16:colId xmlns:a16="http://schemas.microsoft.com/office/drawing/2014/main" val="3299981363"/>
                    </a:ext>
                  </a:extLst>
                </a:gridCol>
                <a:gridCol w="2315411">
                  <a:extLst>
                    <a:ext uri="{9D8B030D-6E8A-4147-A177-3AD203B41FA5}">
                      <a16:colId xmlns:a16="http://schemas.microsoft.com/office/drawing/2014/main" val="3451166365"/>
                    </a:ext>
                  </a:extLst>
                </a:gridCol>
                <a:gridCol w="2315411">
                  <a:extLst>
                    <a:ext uri="{9D8B030D-6E8A-4147-A177-3AD203B41FA5}">
                      <a16:colId xmlns:a16="http://schemas.microsoft.com/office/drawing/2014/main" val="479396576"/>
                    </a:ext>
                  </a:extLst>
                </a:gridCol>
                <a:gridCol w="2315411">
                  <a:extLst>
                    <a:ext uri="{9D8B030D-6E8A-4147-A177-3AD203B41FA5}">
                      <a16:colId xmlns:a16="http://schemas.microsoft.com/office/drawing/2014/main" val="200857127"/>
                    </a:ext>
                  </a:extLst>
                </a:gridCol>
              </a:tblGrid>
              <a:tr h="1232176">
                <a:tc>
                  <a:txBody>
                    <a:bodyPr/>
                    <a:lstStyle/>
                    <a:p>
                      <a:pPr algn="ctr"/>
                      <a:r>
                        <a:rPr lang="en-GB" sz="3200" dirty="0">
                          <a:solidFill>
                            <a:schemeClr val="tx1"/>
                          </a:solidFill>
                          <a:latin typeface="Comic Sans MS" panose="030F0702030302020204" pitchFamily="66" charset="0"/>
                        </a:rPr>
                        <a:t>Peel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3200" dirty="0" err="1">
                          <a:solidFill>
                            <a:schemeClr val="tx1"/>
                          </a:solidFill>
                          <a:latin typeface="Comic Sans MS" panose="030F0702030302020204" pitchFamily="66" charset="0"/>
                        </a:rPr>
                        <a:t>Ethelfleda</a:t>
                      </a: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3200" dirty="0">
                          <a:solidFill>
                            <a:schemeClr val="tx1"/>
                          </a:solidFill>
                          <a:latin typeface="Comic Sans MS" panose="030F0702030302020204" pitchFamily="66" charset="0"/>
                        </a:rPr>
                        <a:t>Grazier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3200" dirty="0">
                          <a:solidFill>
                            <a:schemeClr val="tx1"/>
                          </a:solidFill>
                          <a:latin typeface="Comic Sans MS" panose="030F0702030302020204" pitchFamily="66" charset="0"/>
                        </a:rPr>
                        <a:t>Offa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117705136"/>
                  </a:ext>
                </a:extLst>
              </a:tr>
              <a:tr h="1232176">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p>
                      <a:pPr algn="ct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p>
                      <a:pPr algn="ctr"/>
                      <a:endParaRPr lang="en-GB" sz="32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769375"/>
                  </a:ext>
                </a:extLst>
              </a:tr>
            </a:tbl>
          </a:graphicData>
        </a:graphic>
      </p:graphicFrame>
      <p:sp>
        <p:nvSpPr>
          <p:cNvPr id="5" name="TextBox 4">
            <a:extLst>
              <a:ext uri="{FF2B5EF4-FFF2-40B4-BE49-F238E27FC236}">
                <a16:creationId xmlns:a16="http://schemas.microsoft.com/office/drawing/2014/main" id="{FF695516-D139-4752-A1BB-68D8D2239ED8}"/>
              </a:ext>
            </a:extLst>
          </p:cNvPr>
          <p:cNvSpPr txBox="1"/>
          <p:nvPr/>
        </p:nvSpPr>
        <p:spPr>
          <a:xfrm>
            <a:off x="5380382" y="2968487"/>
            <a:ext cx="914400" cy="914400"/>
          </a:xfrm>
          <a:prstGeom prst="rect">
            <a:avLst/>
          </a:prstGeom>
          <a:noFill/>
        </p:spPr>
        <p:txBody>
          <a:bodyPr wrap="square" rtlCol="0">
            <a:spAutoFit/>
          </a:bodyPr>
          <a:lstStyle/>
          <a:p>
            <a:endParaRPr lang="en-GB" dirty="0"/>
          </a:p>
        </p:txBody>
      </p:sp>
      <p:sp>
        <p:nvSpPr>
          <p:cNvPr id="6" name="Rectangle: Rounded Corners 5">
            <a:extLst>
              <a:ext uri="{FF2B5EF4-FFF2-40B4-BE49-F238E27FC236}">
                <a16:creationId xmlns:a16="http://schemas.microsoft.com/office/drawing/2014/main" id="{2FDBEFD8-E22F-4781-BF70-B6FE4B8527CE}"/>
              </a:ext>
            </a:extLst>
          </p:cNvPr>
          <p:cNvSpPr/>
          <p:nvPr/>
        </p:nvSpPr>
        <p:spPr>
          <a:xfrm>
            <a:off x="1859024" y="3779454"/>
            <a:ext cx="1563756" cy="858097"/>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dirty="0">
                <a:solidFill>
                  <a:schemeClr val="tx1"/>
                </a:solidFill>
                <a:latin typeface="Comic Sans MS" panose="030F0702030302020204" pitchFamily="66" charset="0"/>
              </a:rPr>
              <a:t>136</a:t>
            </a:r>
            <a:endParaRPr lang="en-GB" dirty="0">
              <a:solidFill>
                <a:schemeClr val="tx1"/>
              </a:solidFill>
              <a:latin typeface="Comic Sans MS" panose="030F0702030302020204" pitchFamily="66" charset="0"/>
            </a:endParaRPr>
          </a:p>
        </p:txBody>
      </p:sp>
      <p:sp>
        <p:nvSpPr>
          <p:cNvPr id="7" name="Rectangle: Rounded Corners 6">
            <a:extLst>
              <a:ext uri="{FF2B5EF4-FFF2-40B4-BE49-F238E27FC236}">
                <a16:creationId xmlns:a16="http://schemas.microsoft.com/office/drawing/2014/main" id="{7FE9C74C-EBF4-47F2-AD7E-1553D097F557}"/>
              </a:ext>
            </a:extLst>
          </p:cNvPr>
          <p:cNvSpPr/>
          <p:nvPr/>
        </p:nvSpPr>
        <p:spPr>
          <a:xfrm>
            <a:off x="4075044" y="3876972"/>
            <a:ext cx="1563756" cy="858097"/>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dirty="0">
                <a:solidFill>
                  <a:schemeClr val="tx1"/>
                </a:solidFill>
                <a:latin typeface="Comic Sans MS" panose="030F0702030302020204" pitchFamily="66" charset="0"/>
              </a:rPr>
              <a:t>171</a:t>
            </a:r>
            <a:endParaRPr lang="en-GB" dirty="0">
              <a:solidFill>
                <a:schemeClr val="tx1"/>
              </a:solidFill>
              <a:latin typeface="Comic Sans MS" panose="030F0702030302020204" pitchFamily="66" charset="0"/>
            </a:endParaRPr>
          </a:p>
        </p:txBody>
      </p:sp>
      <p:sp>
        <p:nvSpPr>
          <p:cNvPr id="8" name="Rectangle: Rounded Corners 7">
            <a:extLst>
              <a:ext uri="{FF2B5EF4-FFF2-40B4-BE49-F238E27FC236}">
                <a16:creationId xmlns:a16="http://schemas.microsoft.com/office/drawing/2014/main" id="{52ADEEF2-1C90-417E-A224-06A9226E905E}"/>
              </a:ext>
            </a:extLst>
          </p:cNvPr>
          <p:cNvSpPr/>
          <p:nvPr/>
        </p:nvSpPr>
        <p:spPr>
          <a:xfrm>
            <a:off x="6495628" y="3876972"/>
            <a:ext cx="1563756" cy="858097"/>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dirty="0">
                <a:solidFill>
                  <a:schemeClr val="tx1"/>
                </a:solidFill>
                <a:latin typeface="Comic Sans MS" panose="030F0702030302020204" pitchFamily="66" charset="0"/>
              </a:rPr>
              <a:t>201</a:t>
            </a:r>
            <a:endParaRPr lang="en-GB" dirty="0">
              <a:solidFill>
                <a:schemeClr val="tx1"/>
              </a:solidFill>
              <a:latin typeface="Comic Sans MS" panose="030F0702030302020204" pitchFamily="66" charset="0"/>
            </a:endParaRPr>
          </a:p>
        </p:txBody>
      </p:sp>
      <p:sp>
        <p:nvSpPr>
          <p:cNvPr id="9" name="Rectangle: Rounded Corners 8">
            <a:extLst>
              <a:ext uri="{FF2B5EF4-FFF2-40B4-BE49-F238E27FC236}">
                <a16:creationId xmlns:a16="http://schemas.microsoft.com/office/drawing/2014/main" id="{4BD7D763-D17E-43AD-B87E-346AAE372E3D}"/>
              </a:ext>
            </a:extLst>
          </p:cNvPr>
          <p:cNvSpPr/>
          <p:nvPr/>
        </p:nvSpPr>
        <p:spPr>
          <a:xfrm>
            <a:off x="8707320" y="3876972"/>
            <a:ext cx="1563756" cy="858097"/>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4000" dirty="0">
                <a:solidFill>
                  <a:schemeClr val="tx1"/>
                </a:solidFill>
                <a:latin typeface="Comic Sans MS" panose="030F0702030302020204" pitchFamily="66" charset="0"/>
              </a:rPr>
              <a:t>223</a:t>
            </a:r>
            <a:endParaRPr lang="en-GB"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0311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955203"/>
          </a:xfrm>
          <a:prstGeom prst="rect">
            <a:avLst/>
          </a:prstGeom>
          <a:noFill/>
        </p:spPr>
        <p:txBody>
          <a:bodyPr wrap="square" rtlCol="0">
            <a:spAutoFit/>
          </a:bodyPr>
          <a:lstStyle/>
          <a:p>
            <a:pPr algn="ctr"/>
            <a:r>
              <a:rPr lang="en-GB" sz="6600" dirty="0">
                <a:latin typeface="Comic Sans MS" panose="030F0702030302020204" pitchFamily="66" charset="0"/>
              </a:rPr>
              <a:t>Oak</a:t>
            </a:r>
          </a:p>
          <a:p>
            <a:pPr algn="ctr"/>
            <a:r>
              <a:rPr lang="en-GB" sz="6600" dirty="0">
                <a:solidFill>
                  <a:srgbClr val="CC0099"/>
                </a:solidFill>
                <a:latin typeface="Comic Sans MS" panose="030F0702030302020204" pitchFamily="66" charset="0"/>
              </a:rPr>
              <a:t>Ansel</a:t>
            </a: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a:t>
            </a:r>
          </a:p>
          <a:p>
            <a:pPr algn="ctr"/>
            <a:r>
              <a:rPr lang="en-GB" sz="2400" b="1" dirty="0">
                <a:solidFill>
                  <a:srgbClr val="0070C0"/>
                </a:solidFill>
                <a:latin typeface="Lucida Handwriting" panose="03010101010101010101" pitchFamily="66" charset="0"/>
              </a:rPr>
              <a:t>Sorting the clothes into Winter and Summer and for using his Romeo Resilience skills to complete the activity.</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Laffan                                      22.10.21</a:t>
            </a:r>
            <a:endParaRPr lang="en-GB" sz="2400" dirty="0">
              <a:latin typeface="Comic Sans MS" panose="030F0702030302020204" pitchFamily="66" charset="0"/>
            </a:endParaRPr>
          </a:p>
          <a:p>
            <a:pPr algn="ctr"/>
            <a:endParaRPr lang="en-GB" sz="2400" b="1" dirty="0">
              <a:solidFill>
                <a:srgbClr val="0070C0"/>
              </a:solidFill>
              <a:latin typeface="Lucida Handwriting" panose="03010101010101010101"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17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132764"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Oak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510E707-AA7E-4D0F-B63D-916E75C3B764}"/>
              </a:ext>
            </a:extLst>
          </p:cNvPr>
          <p:cNvPicPr>
            <a:picLocks noChangeAspect="1"/>
          </p:cNvPicPr>
          <p:nvPr/>
        </p:nvPicPr>
        <p:blipFill rotWithShape="1">
          <a:blip r:embed="rId6">
            <a:extLst>
              <a:ext uri="{28A0092B-C50C-407E-A947-70E740481C1C}">
                <a14:useLocalDpi xmlns:a14="http://schemas.microsoft.com/office/drawing/2010/main" val="0"/>
              </a:ext>
            </a:extLst>
          </a:blip>
          <a:srcRect l="4238" t="15207" r="7495"/>
          <a:stretch/>
        </p:blipFill>
        <p:spPr>
          <a:xfrm>
            <a:off x="2957688" y="1639422"/>
            <a:ext cx="6053321" cy="4361327"/>
          </a:xfrm>
          <a:prstGeom prst="rect">
            <a:avLst/>
          </a:prstGeom>
        </p:spPr>
      </p:pic>
    </p:spTree>
    <p:extLst>
      <p:ext uri="{BB962C8B-B14F-4D97-AF65-F5344CB8AC3E}">
        <p14:creationId xmlns:p14="http://schemas.microsoft.com/office/powerpoint/2010/main" val="142401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216539"/>
          </a:xfrm>
          <a:prstGeom prst="rect">
            <a:avLst/>
          </a:prstGeom>
          <a:noFill/>
        </p:spPr>
        <p:txBody>
          <a:bodyPr wrap="square" rtlCol="0">
            <a:spAutoFit/>
          </a:bodyPr>
          <a:lstStyle/>
          <a:p>
            <a:pPr algn="ctr"/>
            <a:r>
              <a:rPr lang="en-GB" sz="6600" dirty="0">
                <a:latin typeface="Comic Sans MS" panose="030F0702030302020204" pitchFamily="66" charset="0"/>
              </a:rPr>
              <a:t>Ash</a:t>
            </a:r>
          </a:p>
          <a:p>
            <a:pPr algn="ctr"/>
            <a:r>
              <a:rPr lang="en-GB" sz="6600" dirty="0">
                <a:solidFill>
                  <a:srgbClr val="CC0099"/>
                </a:solidFill>
                <a:latin typeface="Comic Sans MS" panose="030F0702030302020204" pitchFamily="66" charset="0"/>
              </a:rPr>
              <a:t> </a:t>
            </a:r>
            <a:r>
              <a:rPr lang="en-GB" sz="6600" dirty="0" err="1">
                <a:solidFill>
                  <a:srgbClr val="CC0099"/>
                </a:solidFill>
                <a:latin typeface="Comic Sans MS" panose="030F0702030302020204" pitchFamily="66" charset="0"/>
              </a:rPr>
              <a:t>Osian</a:t>
            </a:r>
            <a:endParaRPr lang="en-GB" sz="6600" dirty="0">
              <a:solidFill>
                <a:srgbClr val="CC0099"/>
              </a:solidFill>
              <a:latin typeface="Comic Sans MS" panose="030F0702030302020204" pitchFamily="66" charset="0"/>
            </a:endParaRPr>
          </a:p>
          <a:p>
            <a:pPr algn="ctr"/>
            <a:endParaRPr lang="en-GB" sz="1600" dirty="0">
              <a:latin typeface="Comic Sans MS" panose="030F0702030302020204" pitchFamily="66" charset="0"/>
            </a:endParaRPr>
          </a:p>
          <a:p>
            <a:pPr algn="ctr"/>
            <a:r>
              <a:rPr lang="en-GB" sz="2400" dirty="0">
                <a:latin typeface="Comic Sans MS" panose="030F0702030302020204" pitchFamily="66" charset="0"/>
              </a:rPr>
              <a:t>For super skeleton art</a:t>
            </a:r>
          </a:p>
          <a:p>
            <a:pPr algn="ct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a:solidFill>
                  <a:srgbClr val="0070C0"/>
                </a:solidFill>
                <a:latin typeface="Lucida Handwriting" panose="03010101010101010101" pitchFamily="66" charset="0"/>
              </a:rPr>
              <a:t>Miss Bailey and Mrs Salt                                    22.10.21</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33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4" y="-2664844"/>
            <a:ext cx="6853690" cy="12191998"/>
          </a:xfrm>
          <a:prstGeom prst="rect">
            <a:avLst/>
          </a:prstGeom>
        </p:spPr>
      </p:pic>
      <p:sp>
        <p:nvSpPr>
          <p:cNvPr id="3" name="TextBox 2"/>
          <p:cNvSpPr txBox="1"/>
          <p:nvPr/>
        </p:nvSpPr>
        <p:spPr>
          <a:xfrm>
            <a:off x="1223747" y="824196"/>
            <a:ext cx="9744502" cy="830997"/>
          </a:xfrm>
          <a:prstGeom prst="rect">
            <a:avLst/>
          </a:prstGeom>
          <a:noFill/>
        </p:spPr>
        <p:txBody>
          <a:bodyPr wrap="square" rtlCol="0">
            <a:spAutoFit/>
          </a:bodyPr>
          <a:lstStyle/>
          <a:p>
            <a:pPr algn="ctr"/>
            <a:r>
              <a:rPr lang="en-GB" sz="4800" u="sng" dirty="0">
                <a:latin typeface="Comic Sans MS" panose="030F0702030302020204" pitchFamily="66" charset="0"/>
              </a:rPr>
              <a:t>Ash Wow Work</a:t>
            </a:r>
          </a:p>
        </p:txBody>
      </p:sp>
      <p:pic>
        <p:nvPicPr>
          <p:cNvPr id="4" name="Picture 3"/>
          <p:cNvPicPr>
            <a:picLocks noChangeAspect="1"/>
          </p:cNvPicPr>
          <p:nvPr/>
        </p:nvPicPr>
        <p:blipFill>
          <a:blip r:embed="rId3"/>
          <a:stretch>
            <a:fillRect/>
          </a:stretch>
        </p:blipFill>
        <p:spPr>
          <a:xfrm>
            <a:off x="10325741" y="797142"/>
            <a:ext cx="805928" cy="847614"/>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2764" y="824196"/>
            <a:ext cx="873457" cy="815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BC61EC0-E551-4096-B464-4746E5B29A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623" t="15591" r="4927" b="4984"/>
          <a:stretch/>
        </p:blipFill>
        <p:spPr>
          <a:xfrm rot="5400000">
            <a:off x="3704986" y="2373495"/>
            <a:ext cx="4782023" cy="3399528"/>
          </a:xfrm>
          <a:prstGeom prst="rect">
            <a:avLst/>
          </a:prstGeom>
        </p:spPr>
      </p:pic>
    </p:spTree>
    <p:extLst>
      <p:ext uri="{BB962C8B-B14F-4D97-AF65-F5344CB8AC3E}">
        <p14:creationId xmlns:p14="http://schemas.microsoft.com/office/powerpoint/2010/main" val="236636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5078313"/>
          </a:xfrm>
          <a:prstGeom prst="rect">
            <a:avLst/>
          </a:prstGeom>
          <a:noFill/>
        </p:spPr>
        <p:txBody>
          <a:bodyPr wrap="square" rtlCol="0">
            <a:spAutoFit/>
          </a:bodyPr>
          <a:lstStyle/>
          <a:p>
            <a:pPr algn="ctr"/>
            <a:r>
              <a:rPr lang="en-GB" sz="6600" dirty="0">
                <a:latin typeface="Comic Sans MS" panose="030F0702030302020204" pitchFamily="66" charset="0"/>
              </a:rPr>
              <a:t>Elm</a:t>
            </a:r>
          </a:p>
          <a:p>
            <a:pPr algn="ctr"/>
            <a:endParaRPr lang="en-GB" sz="2400" b="1" dirty="0">
              <a:solidFill>
                <a:srgbClr val="0070C0"/>
              </a:solidFill>
              <a:latin typeface="Lucida Handwriting" panose="03010101010101010101" pitchFamily="66" charset="0"/>
            </a:endParaRPr>
          </a:p>
          <a:p>
            <a:pPr algn="ctr"/>
            <a:r>
              <a:rPr lang="en-GB" sz="6600" b="1" dirty="0" smtClean="0">
                <a:solidFill>
                  <a:srgbClr val="CC0099"/>
                </a:solidFill>
                <a:latin typeface="Comic Sans MS" panose="030F0702030302020204" pitchFamily="66" charset="0"/>
              </a:rPr>
              <a:t>Edward-Daniel</a:t>
            </a:r>
            <a:endParaRPr lang="en-GB" sz="2400" b="1" dirty="0">
              <a:solidFill>
                <a:srgbClr val="0070C0"/>
              </a:solidFill>
              <a:latin typeface="Lucida Handwriting" panose="03010101010101010101" pitchFamily="66" charset="0"/>
            </a:endParaRPr>
          </a:p>
          <a:p>
            <a:pPr algn="ctr"/>
            <a:r>
              <a:rPr lang="en-GB" sz="2400" dirty="0">
                <a:latin typeface="Comic Sans MS" panose="030F0702030302020204" pitchFamily="66" charset="0"/>
              </a:rPr>
              <a:t>For displaying excellent perseverance within his science starter this week! Edward worked effectively within his group and contributed to their great achievement of building the tallest tower out of cups. Well Done </a:t>
            </a:r>
            <a:r>
              <a:rPr lang="en-GB" sz="2400" dirty="0">
                <a:latin typeface="Comic Sans MS" panose="030F0702030302020204" pitchFamily="66" charset="0"/>
                <a:sym typeface="Wingdings" panose="05000000000000000000" pitchFamily="2" charset="2"/>
              </a:rPr>
              <a:t></a:t>
            </a:r>
            <a:endParaRPr lang="en-GB" sz="2400" dirty="0">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Grice                                    21.10.2021</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1525</TotalTime>
  <Words>484</Words>
  <Application>Microsoft Office PowerPoint</Application>
  <PresentationFormat>Widescreen</PresentationFormat>
  <Paragraphs>117</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Comic Sans MS</vt:lpstr>
      <vt:lpstr>Lucida Handwriting</vt:lpstr>
      <vt:lpstr>Wingdings</vt:lpstr>
      <vt:lpstr>XCCW Joined 33a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Mrs Read</cp:lastModifiedBy>
  <cp:revision>211</cp:revision>
  <cp:lastPrinted>2021-10-22T06:31:40Z</cp:lastPrinted>
  <dcterms:created xsi:type="dcterms:W3CDTF">2020-05-30T07:30:34Z</dcterms:created>
  <dcterms:modified xsi:type="dcterms:W3CDTF">2021-10-22T15:23:05Z</dcterms:modified>
</cp:coreProperties>
</file>