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8" r:id="rId2"/>
    <p:sldId id="261" r:id="rId3"/>
    <p:sldId id="260" r:id="rId4"/>
    <p:sldId id="259" r:id="rId5"/>
    <p:sldId id="303" r:id="rId6"/>
    <p:sldId id="284" r:id="rId7"/>
    <p:sldId id="286" r:id="rId8"/>
    <p:sldId id="288" r:id="rId9"/>
    <p:sldId id="290" r:id="rId10"/>
    <p:sldId id="292" r:id="rId11"/>
    <p:sldId id="294" r:id="rId12"/>
    <p:sldId id="296" r:id="rId13"/>
    <p:sldId id="298" r:id="rId14"/>
    <p:sldId id="300" r:id="rId15"/>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a:srgbClr val="CC0099"/>
    <a:srgbClr val="99FF99"/>
    <a:srgbClr val="9900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338" autoAdjust="0"/>
    <p:restoredTop sz="94660"/>
  </p:normalViewPr>
  <p:slideViewPr>
    <p:cSldViewPr snapToGrid="0">
      <p:cViewPr varScale="1">
        <p:scale>
          <a:sx n="109" d="100"/>
          <a:sy n="109" d="100"/>
        </p:scale>
        <p:origin x="708"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08356B63-B5D4-4FFF-8BAB-EE51338E5EEC}" type="datetimeFigureOut">
              <a:rPr lang="en-GB" smtClean="0"/>
              <a:t>06/01/2023</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3B94A3DF-A81D-4481-96EB-301390592BD7}" type="slidenum">
              <a:rPr lang="en-GB" smtClean="0"/>
              <a:t>‹#›</a:t>
            </a:fld>
            <a:endParaRPr lang="en-GB"/>
          </a:p>
        </p:txBody>
      </p:sp>
    </p:spTree>
    <p:extLst>
      <p:ext uri="{BB962C8B-B14F-4D97-AF65-F5344CB8AC3E}">
        <p14:creationId xmlns:p14="http://schemas.microsoft.com/office/powerpoint/2010/main" val="6792751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2A822419-D1C5-4E1E-9D0C-85AE180312A5}" type="datetimeFigureOut">
              <a:rPr lang="en-GB" smtClean="0"/>
              <a:t>06/01/2023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34718102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A822419-D1C5-4E1E-9D0C-85AE180312A5}" type="datetimeFigureOut">
              <a:rPr lang="en-GB" smtClean="0"/>
              <a:t>06/01/2023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7136014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A822419-D1C5-4E1E-9D0C-85AE180312A5}" type="datetimeFigureOut">
              <a:rPr lang="en-GB" smtClean="0"/>
              <a:t>06/01/2023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31760905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A822419-D1C5-4E1E-9D0C-85AE180312A5}" type="datetimeFigureOut">
              <a:rPr lang="en-GB" smtClean="0"/>
              <a:t>06/01/2023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4321982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A822419-D1C5-4E1E-9D0C-85AE180312A5}" type="datetimeFigureOut">
              <a:rPr lang="en-GB" smtClean="0"/>
              <a:t>06/01/2023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6186632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2A822419-D1C5-4E1E-9D0C-85AE180312A5}" type="datetimeFigureOut">
              <a:rPr lang="en-GB" smtClean="0"/>
              <a:t>06/01/2023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2195448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2A822419-D1C5-4E1E-9D0C-85AE180312A5}" type="datetimeFigureOut">
              <a:rPr lang="en-GB" smtClean="0"/>
              <a:t>06/01/2023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16076196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A822419-D1C5-4E1E-9D0C-85AE180312A5}" type="datetimeFigureOut">
              <a:rPr lang="en-GB" smtClean="0"/>
              <a:t>06/01/2023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2604342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822419-D1C5-4E1E-9D0C-85AE180312A5}" type="datetimeFigureOut">
              <a:rPr lang="en-GB" smtClean="0"/>
              <a:t>06/01/2023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0797738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A822419-D1C5-4E1E-9D0C-85AE180312A5}" type="datetimeFigureOut">
              <a:rPr lang="en-GB" smtClean="0"/>
              <a:t>06/01/2023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6719923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A822419-D1C5-4E1E-9D0C-85AE180312A5}" type="datetimeFigureOut">
              <a:rPr lang="en-GB" smtClean="0"/>
              <a:t>06/01/2023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38565155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822419-D1C5-4E1E-9D0C-85AE180312A5}" type="datetimeFigureOut">
              <a:rPr lang="en-GB" smtClean="0"/>
              <a:t>06/01/2023</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B13E00-8734-474C-B957-321D8720DE3D}" type="slidenum">
              <a:rPr lang="en-GB" smtClean="0"/>
              <a:t>‹#›</a:t>
            </a:fld>
            <a:endParaRPr lang="en-GB"/>
          </a:p>
        </p:txBody>
      </p:sp>
    </p:spTree>
    <p:extLst>
      <p:ext uri="{BB962C8B-B14F-4D97-AF65-F5344CB8AC3E}">
        <p14:creationId xmlns:p14="http://schemas.microsoft.com/office/powerpoint/2010/main" val="19408188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2839450" y="1043216"/>
            <a:ext cx="7952727" cy="2862322"/>
          </a:xfrm>
          <a:prstGeom prst="rect">
            <a:avLst/>
          </a:prstGeom>
          <a:noFill/>
        </p:spPr>
        <p:txBody>
          <a:bodyPr wrap="square" rtlCol="0">
            <a:spAutoFit/>
          </a:bodyPr>
          <a:lstStyle/>
          <a:p>
            <a:pPr algn="ctr"/>
            <a:r>
              <a:rPr lang="en-GB" sz="6600" dirty="0">
                <a:solidFill>
                  <a:srgbClr val="FF0000"/>
                </a:solidFill>
                <a:latin typeface="Comic Sans MS" panose="030F0702030302020204" pitchFamily="66" charset="0"/>
              </a:rPr>
              <a:t>Wow Assembly:</a:t>
            </a:r>
          </a:p>
          <a:p>
            <a:pPr algn="ctr"/>
            <a:r>
              <a:rPr lang="en-GB" sz="4800" dirty="0">
                <a:latin typeface="Comic Sans MS" panose="030F0702030302020204" pitchFamily="66" charset="0"/>
              </a:rPr>
              <a:t>Friday 6</a:t>
            </a:r>
            <a:r>
              <a:rPr lang="en-GB" sz="4800" baseline="30000" dirty="0">
                <a:latin typeface="Comic Sans MS" panose="030F0702030302020204" pitchFamily="66" charset="0"/>
              </a:rPr>
              <a:t>th</a:t>
            </a:r>
            <a:r>
              <a:rPr lang="en-GB" sz="4800" dirty="0">
                <a:latin typeface="Comic Sans MS" panose="030F0702030302020204" pitchFamily="66" charset="0"/>
              </a:rPr>
              <a:t> January</a:t>
            </a:r>
          </a:p>
          <a:p>
            <a:endParaRPr lang="en-GB" sz="6600" dirty="0">
              <a:latin typeface="Comic Sans MS" panose="030F0702030302020204" pitchFamily="66" charset="0"/>
            </a:endParaRPr>
          </a:p>
        </p:txBody>
      </p:sp>
      <p:pic>
        <p:nvPicPr>
          <p:cNvPr id="4" name="Picture 6" descr="Image result for the woodlands community primary school logo">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28811" y="3212789"/>
            <a:ext cx="2686390" cy="250729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5"/>
          <a:stretch>
            <a:fillRect/>
          </a:stretch>
        </p:blipFill>
        <p:spPr>
          <a:xfrm>
            <a:off x="1058145" y="4304374"/>
            <a:ext cx="1657350" cy="1743075"/>
          </a:xfrm>
          <a:prstGeom prst="rect">
            <a:avLst/>
          </a:prstGeom>
        </p:spPr>
      </p:pic>
      <p:pic>
        <p:nvPicPr>
          <p:cNvPr id="6" name="Picture 5"/>
          <p:cNvPicPr>
            <a:picLocks noChangeAspect="1"/>
          </p:cNvPicPr>
          <p:nvPr/>
        </p:nvPicPr>
        <p:blipFill>
          <a:blip r:embed="rId5"/>
          <a:stretch>
            <a:fillRect/>
          </a:stretch>
        </p:blipFill>
        <p:spPr>
          <a:xfrm>
            <a:off x="9484484" y="4304375"/>
            <a:ext cx="1657350" cy="1743075"/>
          </a:xfrm>
          <a:prstGeom prst="rect">
            <a:avLst/>
          </a:prstGeom>
        </p:spPr>
      </p:pic>
    </p:spTree>
    <p:extLst>
      <p:ext uri="{BB962C8B-B14F-4D97-AF65-F5344CB8AC3E}">
        <p14:creationId xmlns:p14="http://schemas.microsoft.com/office/powerpoint/2010/main" val="40807872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585871"/>
          </a:xfrm>
          <a:prstGeom prst="rect">
            <a:avLst/>
          </a:prstGeom>
          <a:noFill/>
        </p:spPr>
        <p:txBody>
          <a:bodyPr wrap="square" rtlCol="0">
            <a:spAutoFit/>
          </a:bodyPr>
          <a:lstStyle/>
          <a:p>
            <a:pPr algn="ctr"/>
            <a:r>
              <a:rPr lang="en-GB" sz="6600" dirty="0">
                <a:latin typeface="Comic Sans MS" panose="030F0702030302020204" pitchFamily="66" charset="0"/>
              </a:rPr>
              <a:t>Willow</a:t>
            </a:r>
          </a:p>
          <a:p>
            <a:pPr algn="ctr"/>
            <a:endParaRPr lang="en-GB" sz="2400" b="1" dirty="0">
              <a:solidFill>
                <a:srgbClr val="0070C0"/>
              </a:solidFill>
              <a:latin typeface="Lucida Handwriting" panose="03010101010101010101" pitchFamily="66" charset="0"/>
            </a:endParaRPr>
          </a:p>
          <a:p>
            <a:pPr algn="ctr"/>
            <a:r>
              <a:rPr lang="en-GB" sz="5400" b="1" dirty="0">
                <a:solidFill>
                  <a:srgbClr val="CC0099"/>
                </a:solidFill>
                <a:latin typeface="Comic Sans MS" panose="030F0702030302020204" pitchFamily="66" charset="0"/>
              </a:rPr>
              <a:t>Evelyn</a:t>
            </a:r>
          </a:p>
          <a:p>
            <a:pPr algn="ctr"/>
            <a:endParaRPr lang="en-GB" sz="2800" dirty="0">
              <a:latin typeface="Comic Sans MS" panose="030F0702030302020204" pitchFamily="66" charset="0"/>
            </a:endParaRPr>
          </a:p>
          <a:p>
            <a:pPr algn="ctr"/>
            <a:r>
              <a:rPr lang="en-GB" sz="2800" dirty="0">
                <a:latin typeface="Comic Sans MS" panose="030F0702030302020204" pitchFamily="66" charset="0"/>
              </a:rPr>
              <a:t>For always demonstrating a super attitude to her learning and looking for the next challenge.</a:t>
            </a:r>
          </a:p>
          <a:p>
            <a:pPr algn="ctr"/>
            <a:endParaRPr lang="en-GB" sz="2000" b="1" dirty="0">
              <a:solidFill>
                <a:srgbClr val="0070C0"/>
              </a:solidFill>
              <a:latin typeface="Lucida Handwriting" panose="03010101010101010101" pitchFamily="66" charset="0"/>
            </a:endParaRPr>
          </a:p>
          <a:p>
            <a:pPr algn="ctr"/>
            <a:r>
              <a:rPr lang="en-GB" sz="2000" b="1" dirty="0">
                <a:solidFill>
                  <a:srgbClr val="0070C0"/>
                </a:solidFill>
                <a:latin typeface="Lucida Handwriting" panose="03010101010101010101" pitchFamily="66" charset="0"/>
              </a:rPr>
              <a:t>Miss Shipley                                 		   06.01.2023</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30811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223749" y="1074509"/>
            <a:ext cx="9744502" cy="5078313"/>
          </a:xfrm>
          <a:prstGeom prst="rect">
            <a:avLst/>
          </a:prstGeom>
          <a:noFill/>
        </p:spPr>
        <p:txBody>
          <a:bodyPr wrap="square" rtlCol="0">
            <a:spAutoFit/>
          </a:bodyPr>
          <a:lstStyle/>
          <a:p>
            <a:pPr algn="ctr"/>
            <a:r>
              <a:rPr lang="en-GB" sz="6600" dirty="0">
                <a:latin typeface="Comic Sans MS" panose="030F0702030302020204" pitchFamily="66" charset="0"/>
              </a:rPr>
              <a:t>Spruce</a:t>
            </a:r>
          </a:p>
          <a:p>
            <a:pPr algn="ctr"/>
            <a:endParaRPr lang="en-GB" sz="2400" b="1" dirty="0">
              <a:solidFill>
                <a:srgbClr val="0070C0"/>
              </a:solidFill>
              <a:latin typeface="Lucida Handwriting" panose="03010101010101010101" pitchFamily="66" charset="0"/>
            </a:endParaRPr>
          </a:p>
          <a:p>
            <a:pPr algn="ctr"/>
            <a:r>
              <a:rPr lang="en-GB" sz="6600" b="1" dirty="0">
                <a:solidFill>
                  <a:srgbClr val="CC0099"/>
                </a:solidFill>
                <a:latin typeface="Lucida Handwriting" panose="03010101010101010101" pitchFamily="66" charset="0"/>
              </a:rPr>
              <a:t>Kyle</a:t>
            </a: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For amazing effort with his writing, working independently and striving to improve. Keep it up!</a:t>
            </a:r>
          </a:p>
          <a:p>
            <a:pPr algn="ctr"/>
            <a:endParaRPr lang="en-GB" sz="2400" b="1" dirty="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Mrs Read &amp; Mrs Davies        6.1.23.</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98176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630017" y="824196"/>
            <a:ext cx="8348870" cy="5309146"/>
          </a:xfrm>
          <a:prstGeom prst="rect">
            <a:avLst/>
          </a:prstGeom>
          <a:noFill/>
        </p:spPr>
        <p:txBody>
          <a:bodyPr wrap="square" rtlCol="0">
            <a:spAutoFit/>
          </a:bodyPr>
          <a:lstStyle/>
          <a:p>
            <a:pPr algn="ctr"/>
            <a:r>
              <a:rPr lang="en-GB" sz="6600" dirty="0">
                <a:latin typeface="Comic Sans MS" panose="030F0702030302020204" pitchFamily="66" charset="0"/>
              </a:rPr>
              <a:t>Chestnut</a:t>
            </a:r>
            <a:endParaRPr lang="en-GB" sz="6600" b="1" dirty="0">
              <a:solidFill>
                <a:srgbClr val="CC0099"/>
              </a:solidFill>
              <a:latin typeface="Comic Sans MS" panose="030F0702030302020204" pitchFamily="66" charset="0"/>
            </a:endParaRPr>
          </a:p>
          <a:p>
            <a:pPr algn="ctr"/>
            <a:endParaRPr lang="en-GB" sz="900" b="1" dirty="0">
              <a:solidFill>
                <a:srgbClr val="CC0099"/>
              </a:solidFill>
              <a:latin typeface="Lucida Handwriting" panose="03010101010101010101" pitchFamily="66" charset="0"/>
            </a:endParaRPr>
          </a:p>
          <a:p>
            <a:pPr algn="ctr"/>
            <a:r>
              <a:rPr lang="en-GB" sz="2800" b="1" dirty="0">
                <a:solidFill>
                  <a:srgbClr val="CC0099"/>
                </a:solidFill>
                <a:latin typeface="Lucida Handwriting" panose="03010101010101010101" pitchFamily="66" charset="0"/>
              </a:rPr>
              <a:t>Cian</a:t>
            </a:r>
            <a:r>
              <a:rPr lang="en-GB" sz="2400" b="1" dirty="0">
                <a:solidFill>
                  <a:srgbClr val="CC0099"/>
                </a:solidFill>
                <a:latin typeface="Lucida Handwriting" panose="03010101010101010101" pitchFamily="66" charset="0"/>
              </a:rPr>
              <a:t> </a:t>
            </a:r>
          </a:p>
          <a:p>
            <a:pPr algn="ctr"/>
            <a:r>
              <a:rPr lang="en-GB" sz="2400" b="1" dirty="0">
                <a:solidFill>
                  <a:srgbClr val="0070C0"/>
                </a:solidFill>
                <a:latin typeface="Lucida Handwriting" panose="03010101010101010101" pitchFamily="66" charset="0"/>
              </a:rPr>
              <a:t>Cian has impressed me with his improved handwriting since coming back to school. I can see a massive improvement with his letter formation and how clear it appears compared to the previous term. This is because of Cian ‘s desire to always try to improve areas of his learning he knows can be improved. </a:t>
            </a:r>
            <a:endParaRPr lang="en-GB" sz="2400" b="1" dirty="0">
              <a:solidFill>
                <a:srgbClr val="CC0099"/>
              </a:solidFill>
              <a:latin typeface="Lucida Handwriting" panose="03010101010101010101" pitchFamily="66" charset="0"/>
            </a:endParaRPr>
          </a:p>
          <a:p>
            <a:pPr algn="ctr"/>
            <a:endParaRPr lang="en-GB" sz="20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Mr Tennuci                                  6.1.23</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76547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050166" y="966743"/>
            <a:ext cx="9744502" cy="5786199"/>
          </a:xfrm>
          <a:prstGeom prst="rect">
            <a:avLst/>
          </a:prstGeom>
          <a:noFill/>
        </p:spPr>
        <p:txBody>
          <a:bodyPr wrap="square" rtlCol="0">
            <a:spAutoFit/>
          </a:bodyPr>
          <a:lstStyle/>
          <a:p>
            <a:pPr algn="ctr"/>
            <a:r>
              <a:rPr lang="en-GB" sz="6600" dirty="0">
                <a:latin typeface="Comic Sans MS" panose="030F0702030302020204" pitchFamily="66" charset="0"/>
              </a:rPr>
              <a:t>Aspen</a:t>
            </a:r>
          </a:p>
          <a:p>
            <a:pPr algn="ctr"/>
            <a:endParaRPr lang="en-GB" sz="2400" b="1" dirty="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4000" b="1" dirty="0">
                <a:solidFill>
                  <a:srgbClr val="FF0066"/>
                </a:solidFill>
                <a:latin typeface="Lucida Handwriting" panose="03010101010101010101" pitchFamily="66" charset="0"/>
              </a:rPr>
              <a:t>Charlie S </a:t>
            </a:r>
          </a:p>
          <a:p>
            <a:pPr algn="ctr"/>
            <a:endParaRPr lang="en-GB" sz="2800" b="1" dirty="0">
              <a:solidFill>
                <a:srgbClr val="0070C0"/>
              </a:solidFill>
              <a:latin typeface="Lucida Handwriting" panose="03010101010101010101" pitchFamily="66" charset="0"/>
            </a:endParaRPr>
          </a:p>
          <a:p>
            <a:pPr algn="ctr"/>
            <a:r>
              <a:rPr lang="en-GB" sz="2800" b="1" dirty="0">
                <a:solidFill>
                  <a:srgbClr val="0070C0"/>
                </a:solidFill>
                <a:latin typeface="Lucida Handwriting" panose="03010101010101010101" pitchFamily="66" charset="0"/>
              </a:rPr>
              <a:t>For always having such a positive attitude towards his learning and helping others with their learning.</a:t>
            </a:r>
          </a:p>
          <a:p>
            <a:pPr algn="ctr"/>
            <a:r>
              <a:rPr lang="en-GB" sz="2800" b="1" dirty="0">
                <a:solidFill>
                  <a:srgbClr val="0070C0"/>
                </a:solidFill>
                <a:latin typeface="Lucida Handwriting" panose="03010101010101010101" pitchFamily="66" charset="0"/>
              </a:rPr>
              <a:t>  </a:t>
            </a:r>
          </a:p>
          <a:p>
            <a:pPr algn="ctr"/>
            <a:r>
              <a:rPr lang="en-GB" sz="2800" b="1" dirty="0">
                <a:solidFill>
                  <a:srgbClr val="0070C0"/>
                </a:solidFill>
                <a:latin typeface="Lucida Handwriting" panose="03010101010101010101" pitchFamily="66" charset="0"/>
              </a:rPr>
              <a:t>Miss Bennett and Miss Volante 07.12.22</a:t>
            </a:r>
          </a:p>
          <a:p>
            <a:pPr algn="ctr"/>
            <a:r>
              <a:rPr lang="en-GB" sz="2400" b="1" dirty="0">
                <a:solidFill>
                  <a:srgbClr val="0070C0"/>
                </a:solidFill>
                <a:latin typeface="Lucida Handwriting" panose="03010101010101010101" pitchFamily="66" charset="0"/>
              </a:rPr>
              <a:t> </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93470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050166" y="1161544"/>
            <a:ext cx="9744502" cy="5047536"/>
          </a:xfrm>
          <a:prstGeom prst="rect">
            <a:avLst/>
          </a:prstGeom>
          <a:noFill/>
        </p:spPr>
        <p:txBody>
          <a:bodyPr wrap="square" rtlCol="0">
            <a:spAutoFit/>
          </a:bodyPr>
          <a:lstStyle/>
          <a:p>
            <a:pPr algn="ctr"/>
            <a:r>
              <a:rPr lang="en-GB" sz="6600" dirty="0">
                <a:latin typeface="Comic Sans MS" panose="030F0702030302020204" pitchFamily="66" charset="0"/>
              </a:rPr>
              <a:t>Redwood</a:t>
            </a:r>
          </a:p>
          <a:p>
            <a:pPr algn="ctr"/>
            <a:endParaRPr lang="en-GB" sz="3600" dirty="0">
              <a:latin typeface="CCW Cursive Writing 33" panose="03050602040000000000" pitchFamily="66" charset="0"/>
            </a:endParaRPr>
          </a:p>
          <a:p>
            <a:pPr algn="ctr"/>
            <a:r>
              <a:rPr lang="en-GB" sz="6000" b="1" dirty="0">
                <a:solidFill>
                  <a:srgbClr val="7030A0"/>
                </a:solidFill>
                <a:latin typeface="Gabriola" panose="04040605051002020D02" pitchFamily="82" charset="0"/>
              </a:rPr>
              <a:t>Lily</a:t>
            </a:r>
          </a:p>
          <a:p>
            <a:pPr algn="ctr"/>
            <a:r>
              <a:rPr lang="en-GB" sz="3200" dirty="0">
                <a:latin typeface="Comic Sans MS" panose="030F0702030302020204" pitchFamily="66" charset="0"/>
              </a:rPr>
              <a:t>For being so helpful and always trying her best even when things are difficult. </a:t>
            </a:r>
          </a:p>
          <a:p>
            <a:pPr algn="ctr"/>
            <a:endParaRPr lang="en-GB" sz="2400" dirty="0">
              <a:latin typeface="Comic Sans MS" panose="030F0702030302020204" pitchFamily="66" charset="0"/>
            </a:endParaRPr>
          </a:p>
          <a:p>
            <a:pPr algn="ctr"/>
            <a:endParaRPr lang="en-GB" sz="2400" dirty="0">
              <a:latin typeface="Comic Sans MS" panose="030F0702030302020204" pitchFamily="66" charset="0"/>
            </a:endParaRPr>
          </a:p>
          <a:p>
            <a:pPr algn="ctr"/>
            <a:r>
              <a:rPr lang="en-GB" sz="2400" b="1" dirty="0">
                <a:solidFill>
                  <a:srgbClr val="0070C0"/>
                </a:solidFill>
                <a:latin typeface="Lucida Handwriting" panose="03010101010101010101" pitchFamily="66" charset="0"/>
              </a:rPr>
              <a:t>Mrs Gill &amp; Miss Bennett              06.01.2023</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34135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9154"/>
            <a:ext cx="6853690" cy="12191998"/>
          </a:xfrm>
          <a:prstGeom prst="rect">
            <a:avLst/>
          </a:prstGeom>
        </p:spPr>
      </p:pic>
      <p:sp>
        <p:nvSpPr>
          <p:cNvPr id="3" name="TextBox 2"/>
          <p:cNvSpPr txBox="1"/>
          <p:nvPr/>
        </p:nvSpPr>
        <p:spPr>
          <a:xfrm>
            <a:off x="3064042" y="946484"/>
            <a:ext cx="6513095" cy="1323439"/>
          </a:xfrm>
          <a:prstGeom prst="rect">
            <a:avLst/>
          </a:prstGeom>
          <a:noFill/>
        </p:spPr>
        <p:txBody>
          <a:bodyPr wrap="square" rtlCol="0">
            <a:spAutoFit/>
          </a:bodyPr>
          <a:lstStyle/>
          <a:p>
            <a:pPr algn="ctr"/>
            <a:r>
              <a:rPr lang="en-GB" sz="4800" u="sng" dirty="0">
                <a:solidFill>
                  <a:srgbClr val="FF0066"/>
                </a:solidFill>
                <a:latin typeface="Comic Sans MS" panose="030F0702030302020204" pitchFamily="66" charset="0"/>
              </a:rPr>
              <a:t>Weekly Team Points!</a:t>
            </a:r>
          </a:p>
          <a:p>
            <a:pPr algn="ctr"/>
            <a:endParaRPr lang="en-GB" sz="3200" i="1" dirty="0">
              <a:latin typeface="Comic Sans MS" panose="030F0702030302020204" pitchFamily="66" charset="0"/>
            </a:endParaRPr>
          </a:p>
        </p:txBody>
      </p:sp>
      <p:graphicFrame>
        <p:nvGraphicFramePr>
          <p:cNvPr id="4" name="Table 3"/>
          <p:cNvGraphicFramePr>
            <a:graphicFrameLocks noGrp="1"/>
          </p:cNvGraphicFramePr>
          <p:nvPr>
            <p:extLst>
              <p:ext uri="{D42A27DB-BD31-4B8C-83A1-F6EECF244321}">
                <p14:modId xmlns:p14="http://schemas.microsoft.com/office/powerpoint/2010/main" val="3233050518"/>
              </p:ext>
            </p:extLst>
          </p:nvPr>
        </p:nvGraphicFramePr>
        <p:xfrm>
          <a:off x="1465178" y="2497564"/>
          <a:ext cx="9261644" cy="2630751"/>
        </p:xfrm>
        <a:graphic>
          <a:graphicData uri="http://schemas.openxmlformats.org/drawingml/2006/table">
            <a:tbl>
              <a:tblPr firstRow="1" bandRow="1">
                <a:tableStyleId>{5C22544A-7EE6-4342-B048-85BDC9FD1C3A}</a:tableStyleId>
              </a:tblPr>
              <a:tblGrid>
                <a:gridCol w="2315411">
                  <a:extLst>
                    <a:ext uri="{9D8B030D-6E8A-4147-A177-3AD203B41FA5}">
                      <a16:colId xmlns:a16="http://schemas.microsoft.com/office/drawing/2014/main" val="3299981363"/>
                    </a:ext>
                  </a:extLst>
                </a:gridCol>
                <a:gridCol w="2315411">
                  <a:extLst>
                    <a:ext uri="{9D8B030D-6E8A-4147-A177-3AD203B41FA5}">
                      <a16:colId xmlns:a16="http://schemas.microsoft.com/office/drawing/2014/main" val="3451166365"/>
                    </a:ext>
                  </a:extLst>
                </a:gridCol>
                <a:gridCol w="2315411">
                  <a:extLst>
                    <a:ext uri="{9D8B030D-6E8A-4147-A177-3AD203B41FA5}">
                      <a16:colId xmlns:a16="http://schemas.microsoft.com/office/drawing/2014/main" val="479396576"/>
                    </a:ext>
                  </a:extLst>
                </a:gridCol>
                <a:gridCol w="2315411">
                  <a:extLst>
                    <a:ext uri="{9D8B030D-6E8A-4147-A177-3AD203B41FA5}">
                      <a16:colId xmlns:a16="http://schemas.microsoft.com/office/drawing/2014/main" val="200857127"/>
                    </a:ext>
                  </a:extLst>
                </a:gridCol>
              </a:tblGrid>
              <a:tr h="1398575">
                <a:tc>
                  <a:txBody>
                    <a:bodyPr/>
                    <a:lstStyle/>
                    <a:p>
                      <a:pPr algn="ctr"/>
                      <a:r>
                        <a:rPr lang="en-GB" sz="3200" dirty="0">
                          <a:solidFill>
                            <a:schemeClr val="tx1"/>
                          </a:solidFill>
                          <a:latin typeface="Comic Sans MS" panose="030F0702030302020204" pitchFamily="66" charset="0"/>
                        </a:rPr>
                        <a:t>Peel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algn="ctr"/>
                      <a:r>
                        <a:rPr lang="en-GB" sz="3200" dirty="0" err="1">
                          <a:solidFill>
                            <a:schemeClr val="tx1"/>
                          </a:solidFill>
                          <a:latin typeface="Comic Sans MS" panose="030F0702030302020204" pitchFamily="66" charset="0"/>
                        </a:rPr>
                        <a:t>Ethelfleda</a:t>
                      </a:r>
                      <a:endParaRPr lang="en-GB" sz="3200" dirty="0">
                        <a:solidFill>
                          <a:schemeClr val="tx1"/>
                        </a:solidFill>
                        <a:latin typeface="Comic Sans MS" panose="030F0702030302020204"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en-GB" sz="3200" dirty="0">
                          <a:solidFill>
                            <a:schemeClr val="tx1"/>
                          </a:solidFill>
                          <a:latin typeface="Comic Sans MS" panose="030F0702030302020204" pitchFamily="66" charset="0"/>
                        </a:rPr>
                        <a:t>Grazier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a:r>
                        <a:rPr lang="en-GB" sz="3200" dirty="0">
                          <a:solidFill>
                            <a:schemeClr val="tx1"/>
                          </a:solidFill>
                          <a:latin typeface="Comic Sans MS" panose="030F0702030302020204" pitchFamily="66" charset="0"/>
                        </a:rPr>
                        <a:t>Offa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val="3117705136"/>
                  </a:ext>
                </a:extLst>
              </a:tr>
              <a:tr h="1232176">
                <a:tc>
                  <a:txBody>
                    <a:bodyPr/>
                    <a:lstStyle/>
                    <a:p>
                      <a:pPr algn="ctr"/>
                      <a:r>
                        <a:rPr lang="en-GB" dirty="0">
                          <a:solidFill>
                            <a:schemeClr val="tx1"/>
                          </a:solidFill>
                          <a:latin typeface="Comic Sans MS" panose="030F0702030302020204" pitchFamily="66" charset="0"/>
                        </a:rPr>
                        <a:t>67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dirty="0">
                          <a:solidFill>
                            <a:schemeClr val="tx1"/>
                          </a:solidFill>
                          <a:latin typeface="Comic Sans MS" panose="030F0702030302020204" pitchFamily="66" charset="0"/>
                        </a:rPr>
                        <a:t>70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dirty="0">
                          <a:solidFill>
                            <a:schemeClr val="tx1"/>
                          </a:solidFill>
                          <a:latin typeface="Comic Sans MS" panose="030F0702030302020204" pitchFamily="66" charset="0"/>
                        </a:rPr>
                        <a:t>73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dirty="0">
                          <a:solidFill>
                            <a:schemeClr val="tx1"/>
                          </a:solidFill>
                          <a:latin typeface="Comic Sans MS" panose="030F0702030302020204" pitchFamily="66" charset="0"/>
                        </a:rPr>
                        <a:t>71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17769375"/>
                  </a:ext>
                </a:extLst>
              </a:tr>
            </a:tbl>
          </a:graphicData>
        </a:graphic>
      </p:graphicFrame>
    </p:spTree>
    <p:extLst>
      <p:ext uri="{BB962C8B-B14F-4D97-AF65-F5344CB8AC3E}">
        <p14:creationId xmlns:p14="http://schemas.microsoft.com/office/powerpoint/2010/main" val="40311145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74985" y="-2700651"/>
            <a:ext cx="6853690" cy="12191998"/>
          </a:xfrm>
          <a:prstGeom prst="rect">
            <a:avLst/>
          </a:prstGeom>
        </p:spPr>
      </p:pic>
      <p:sp>
        <p:nvSpPr>
          <p:cNvPr id="3" name="TextBox 2"/>
          <p:cNvSpPr txBox="1"/>
          <p:nvPr/>
        </p:nvSpPr>
        <p:spPr>
          <a:xfrm>
            <a:off x="483175" y="846180"/>
            <a:ext cx="10711493" cy="1938992"/>
          </a:xfrm>
          <a:prstGeom prst="rect">
            <a:avLst/>
          </a:prstGeom>
          <a:noFill/>
        </p:spPr>
        <p:txBody>
          <a:bodyPr wrap="square" rtlCol="0">
            <a:spAutoFit/>
          </a:bodyPr>
          <a:lstStyle/>
          <a:p>
            <a:pPr algn="ctr"/>
            <a:r>
              <a:rPr lang="en-GB" sz="5400" dirty="0">
                <a:solidFill>
                  <a:srgbClr val="00B0F0"/>
                </a:solidFill>
                <a:latin typeface="Comic Sans MS" panose="030F0702030302020204" pitchFamily="66" charset="0"/>
              </a:rPr>
              <a:t>Scientists of the Week!</a:t>
            </a:r>
          </a:p>
          <a:p>
            <a:endParaRPr lang="en-GB" sz="6600" dirty="0">
              <a:latin typeface="Comic Sans MS" panose="030F0702030302020204" pitchFamily="66" charset="0"/>
            </a:endParaRPr>
          </a:p>
        </p:txBody>
      </p:sp>
      <p:sp>
        <p:nvSpPr>
          <p:cNvPr id="5" name="TextBox 4"/>
          <p:cNvSpPr txBox="1"/>
          <p:nvPr/>
        </p:nvSpPr>
        <p:spPr>
          <a:xfrm>
            <a:off x="6623190" y="3583078"/>
            <a:ext cx="3347883" cy="523220"/>
          </a:xfrm>
          <a:prstGeom prst="rect">
            <a:avLst/>
          </a:prstGeom>
          <a:noFill/>
        </p:spPr>
        <p:txBody>
          <a:bodyPr wrap="square" rtlCol="0">
            <a:spAutoFit/>
          </a:bodyPr>
          <a:lstStyle/>
          <a:p>
            <a:r>
              <a:rPr lang="en-GB" sz="2800" dirty="0"/>
              <a:t> </a:t>
            </a:r>
          </a:p>
        </p:txBody>
      </p:sp>
      <p:sp>
        <p:nvSpPr>
          <p:cNvPr id="7" name="Rectangle 6"/>
          <p:cNvSpPr/>
          <p:nvPr/>
        </p:nvSpPr>
        <p:spPr>
          <a:xfrm>
            <a:off x="6599271" y="1680845"/>
            <a:ext cx="4832380" cy="1323439"/>
          </a:xfrm>
          <a:prstGeom prst="rect">
            <a:avLst/>
          </a:prstGeom>
        </p:spPr>
        <p:txBody>
          <a:bodyPr wrap="square">
            <a:spAutoFit/>
          </a:bodyPr>
          <a:lstStyle/>
          <a:p>
            <a:pPr lvl="0"/>
            <a:r>
              <a:rPr lang="en-GB" sz="4000" dirty="0">
                <a:solidFill>
                  <a:prstClr val="black"/>
                </a:solidFill>
                <a:latin typeface="Comic Sans MS" panose="030F0702030302020204" pitchFamily="66" charset="0"/>
              </a:rPr>
              <a:t>Birch – Austin</a:t>
            </a:r>
          </a:p>
          <a:p>
            <a:pPr lvl="0"/>
            <a:r>
              <a:rPr lang="en-GB" sz="4000" dirty="0">
                <a:solidFill>
                  <a:prstClr val="black"/>
                </a:solidFill>
                <a:latin typeface="Comic Sans MS" panose="030F0702030302020204" pitchFamily="66" charset="0"/>
              </a:rPr>
              <a:t>Elm – Brody</a:t>
            </a:r>
            <a:endParaRPr lang="en-GB" sz="4000" dirty="0">
              <a:solidFill>
                <a:prstClr val="black"/>
              </a:solidFill>
            </a:endParaRPr>
          </a:p>
        </p:txBody>
      </p:sp>
      <p:sp>
        <p:nvSpPr>
          <p:cNvPr id="8" name="Rectangle 7"/>
          <p:cNvSpPr/>
          <p:nvPr/>
        </p:nvSpPr>
        <p:spPr>
          <a:xfrm>
            <a:off x="6154389" y="3686097"/>
            <a:ext cx="5277262" cy="1938992"/>
          </a:xfrm>
          <a:prstGeom prst="rect">
            <a:avLst/>
          </a:prstGeom>
        </p:spPr>
        <p:txBody>
          <a:bodyPr wrap="square">
            <a:spAutoFit/>
          </a:bodyPr>
          <a:lstStyle/>
          <a:p>
            <a:pPr lvl="0"/>
            <a:r>
              <a:rPr lang="en-GB" sz="4000" dirty="0">
                <a:solidFill>
                  <a:prstClr val="black"/>
                </a:solidFill>
                <a:latin typeface="Comic Sans MS" panose="030F0702030302020204" pitchFamily="66" charset="0"/>
              </a:rPr>
              <a:t>Redwood – Angel     </a:t>
            </a:r>
            <a:endParaRPr lang="en-GB" sz="4000" dirty="0">
              <a:solidFill>
                <a:srgbClr val="CC0099"/>
              </a:solidFill>
              <a:latin typeface="Comic Sans MS" panose="030F0702030302020204" pitchFamily="66" charset="0"/>
            </a:endParaRPr>
          </a:p>
          <a:p>
            <a:pPr lvl="0"/>
            <a:r>
              <a:rPr lang="en-GB" sz="4000" dirty="0">
                <a:solidFill>
                  <a:prstClr val="black"/>
                </a:solidFill>
                <a:latin typeface="Comic Sans MS" panose="030F0702030302020204" pitchFamily="66" charset="0"/>
              </a:rPr>
              <a:t>Chestnut –  Phoebe</a:t>
            </a:r>
          </a:p>
          <a:p>
            <a:pPr lvl="0"/>
            <a:r>
              <a:rPr lang="en-GB" sz="4000" dirty="0">
                <a:solidFill>
                  <a:prstClr val="black"/>
                </a:solidFill>
                <a:latin typeface="Comic Sans MS" panose="030F0702030302020204" pitchFamily="66" charset="0"/>
              </a:rPr>
              <a:t>Aspen- Abbie</a:t>
            </a:r>
            <a:endParaRPr lang="en-GB" sz="4000" dirty="0">
              <a:solidFill>
                <a:prstClr val="black"/>
              </a:solidFill>
            </a:endParaRPr>
          </a:p>
        </p:txBody>
      </p:sp>
      <p:sp>
        <p:nvSpPr>
          <p:cNvPr id="9" name="Rectangle 8"/>
          <p:cNvSpPr/>
          <p:nvPr/>
        </p:nvSpPr>
        <p:spPr>
          <a:xfrm>
            <a:off x="1211838" y="3395348"/>
            <a:ext cx="4824449" cy="1938992"/>
          </a:xfrm>
          <a:prstGeom prst="rect">
            <a:avLst/>
          </a:prstGeom>
        </p:spPr>
        <p:txBody>
          <a:bodyPr wrap="square">
            <a:spAutoFit/>
          </a:bodyPr>
          <a:lstStyle/>
          <a:p>
            <a:pPr lvl="0"/>
            <a:r>
              <a:rPr lang="en-GB" sz="4000" dirty="0">
                <a:solidFill>
                  <a:prstClr val="black"/>
                </a:solidFill>
                <a:latin typeface="Comic Sans MS" panose="030F0702030302020204" pitchFamily="66" charset="0"/>
              </a:rPr>
              <a:t>Willow – Tymon </a:t>
            </a:r>
          </a:p>
          <a:p>
            <a:pPr lvl="0"/>
            <a:r>
              <a:rPr lang="en-GB" sz="4000" dirty="0">
                <a:solidFill>
                  <a:prstClr val="black"/>
                </a:solidFill>
                <a:latin typeface="Comic Sans MS" panose="030F0702030302020204" pitchFamily="66" charset="0"/>
              </a:rPr>
              <a:t>Spruce – Elizabeth </a:t>
            </a:r>
          </a:p>
          <a:p>
            <a:pPr lvl="0"/>
            <a:r>
              <a:rPr lang="en-GB" sz="4000" dirty="0">
                <a:solidFill>
                  <a:prstClr val="black"/>
                </a:solidFill>
                <a:latin typeface="Comic Sans MS" panose="030F0702030302020204" pitchFamily="66" charset="0"/>
              </a:rPr>
              <a:t>Maple – </a:t>
            </a:r>
          </a:p>
        </p:txBody>
      </p:sp>
    </p:spTree>
    <p:extLst>
      <p:ext uri="{BB962C8B-B14F-4D97-AF65-F5344CB8AC3E}">
        <p14:creationId xmlns:p14="http://schemas.microsoft.com/office/powerpoint/2010/main" val="16483333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2839452" y="811203"/>
            <a:ext cx="6513095" cy="2123658"/>
          </a:xfrm>
          <a:prstGeom prst="rect">
            <a:avLst/>
          </a:prstGeom>
          <a:noFill/>
        </p:spPr>
        <p:txBody>
          <a:bodyPr wrap="square" rtlCol="0">
            <a:spAutoFit/>
          </a:bodyPr>
          <a:lstStyle/>
          <a:p>
            <a:pPr algn="ctr"/>
            <a:r>
              <a:rPr lang="en-GB" sz="6600" dirty="0">
                <a:solidFill>
                  <a:srgbClr val="00B050"/>
                </a:solidFill>
                <a:latin typeface="Comic Sans MS" panose="030F0702030302020204" pitchFamily="66" charset="0"/>
              </a:rPr>
              <a:t>Green Cards!</a:t>
            </a:r>
          </a:p>
          <a:p>
            <a:endParaRPr lang="en-GB" sz="6600" dirty="0">
              <a:latin typeface="Comic Sans MS" panose="030F0702030302020204" pitchFamily="66" charset="0"/>
            </a:endParaRPr>
          </a:p>
        </p:txBody>
      </p:sp>
      <p:sp>
        <p:nvSpPr>
          <p:cNvPr id="4" name="Vertical Scroll 3"/>
          <p:cNvSpPr/>
          <p:nvPr/>
        </p:nvSpPr>
        <p:spPr>
          <a:xfrm rot="10800000" flipV="1">
            <a:off x="1035131" y="1873032"/>
            <a:ext cx="10152158" cy="3923818"/>
          </a:xfrm>
          <a:prstGeom prst="verticalScroll">
            <a:avLst/>
          </a:prstGeom>
          <a:solidFill>
            <a:srgbClr val="99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solidFill>
                <a:schemeClr val="tx1"/>
              </a:solidFill>
            </a:endParaRPr>
          </a:p>
        </p:txBody>
      </p:sp>
      <p:sp>
        <p:nvSpPr>
          <p:cNvPr id="5" name="TextBox 4">
            <a:extLst>
              <a:ext uri="{FF2B5EF4-FFF2-40B4-BE49-F238E27FC236}">
                <a16:creationId xmlns:a16="http://schemas.microsoft.com/office/drawing/2014/main" id="{C050638A-1A48-43FE-BA8A-6A7DE86C7417}"/>
              </a:ext>
            </a:extLst>
          </p:cNvPr>
          <p:cNvSpPr txBox="1"/>
          <p:nvPr/>
        </p:nvSpPr>
        <p:spPr>
          <a:xfrm>
            <a:off x="1657350" y="2557463"/>
            <a:ext cx="8829675" cy="2308324"/>
          </a:xfrm>
          <a:prstGeom prst="rect">
            <a:avLst/>
          </a:prstGeom>
          <a:noFill/>
        </p:spPr>
        <p:txBody>
          <a:bodyPr wrap="square" rtlCol="0">
            <a:spAutoFit/>
          </a:bodyPr>
          <a:lstStyle/>
          <a:p>
            <a:r>
              <a:rPr lang="en-GB" dirty="0"/>
              <a:t>Spruce – </a:t>
            </a:r>
            <a:r>
              <a:rPr lang="en-GB" dirty="0" err="1"/>
              <a:t>Tarron</a:t>
            </a:r>
            <a:endParaRPr lang="en-GB" dirty="0"/>
          </a:p>
          <a:p>
            <a:r>
              <a:rPr lang="en-GB" dirty="0"/>
              <a:t>Spruce – Lilly-Belle</a:t>
            </a:r>
          </a:p>
          <a:p>
            <a:r>
              <a:rPr lang="en-GB" dirty="0"/>
              <a:t>Spruce – Nina</a:t>
            </a:r>
          </a:p>
          <a:p>
            <a:r>
              <a:rPr lang="en-GB" dirty="0"/>
              <a:t>Spruce – </a:t>
            </a:r>
            <a:r>
              <a:rPr lang="en-GB" dirty="0" err="1"/>
              <a:t>Seb</a:t>
            </a:r>
            <a:endParaRPr lang="en-GB" dirty="0"/>
          </a:p>
          <a:p>
            <a:endParaRPr lang="en-GB" dirty="0"/>
          </a:p>
          <a:p>
            <a:r>
              <a:rPr lang="en-GB" dirty="0"/>
              <a:t>Aspen-Charlie</a:t>
            </a:r>
          </a:p>
          <a:p>
            <a:r>
              <a:rPr lang="en-GB" dirty="0"/>
              <a:t>Aspen-Anaya</a:t>
            </a:r>
          </a:p>
          <a:p>
            <a:r>
              <a:rPr lang="en-GB" dirty="0"/>
              <a:t>Aspen-Isabella </a:t>
            </a:r>
          </a:p>
        </p:txBody>
      </p:sp>
    </p:spTree>
    <p:extLst>
      <p:ext uri="{BB962C8B-B14F-4D97-AF65-F5344CB8AC3E}">
        <p14:creationId xmlns:p14="http://schemas.microsoft.com/office/powerpoint/2010/main" val="36099859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708981"/>
          </a:xfrm>
          <a:prstGeom prst="rect">
            <a:avLst/>
          </a:prstGeom>
          <a:noFill/>
        </p:spPr>
        <p:txBody>
          <a:bodyPr wrap="square" rtlCol="0">
            <a:spAutoFit/>
          </a:bodyPr>
          <a:lstStyle/>
          <a:p>
            <a:pPr algn="ctr"/>
            <a:r>
              <a:rPr lang="en-GB" sz="6600" dirty="0">
                <a:latin typeface="Comic Sans MS" panose="030F0702030302020204" pitchFamily="66" charset="0"/>
              </a:rPr>
              <a:t>Ash</a:t>
            </a:r>
          </a:p>
          <a:p>
            <a:pPr algn="ctr"/>
            <a:r>
              <a:rPr lang="en-GB" sz="6600" b="1" dirty="0">
                <a:solidFill>
                  <a:srgbClr val="CC0099"/>
                </a:solidFill>
                <a:latin typeface="Comic Sans MS" panose="030F0702030302020204" pitchFamily="66" charset="0"/>
              </a:rPr>
              <a:t>Jack K</a:t>
            </a:r>
            <a:endParaRPr lang="en-GB" sz="2400" b="1" dirty="0">
              <a:solidFill>
                <a:srgbClr val="CC0099"/>
              </a:solidFill>
              <a:latin typeface="Lucida Handwriting" panose="03010101010101010101" pitchFamily="66" charset="0"/>
            </a:endParaRPr>
          </a:p>
          <a:p>
            <a:pPr algn="ctr"/>
            <a:endParaRPr lang="en-GB" sz="2400" dirty="0">
              <a:latin typeface="Comic Sans MS" panose="030F0702030302020204" pitchFamily="66" charset="0"/>
            </a:endParaRPr>
          </a:p>
          <a:p>
            <a:pPr algn="ctr"/>
            <a:endParaRPr lang="en-GB" sz="2400" dirty="0">
              <a:latin typeface="Comic Sans MS" panose="030F0702030302020204" pitchFamily="66" charset="0"/>
            </a:endParaRPr>
          </a:p>
          <a:p>
            <a:pPr algn="ctr"/>
            <a:r>
              <a:rPr lang="en-GB" sz="2400" dirty="0">
                <a:latin typeface="Comic Sans MS" panose="030F0702030302020204" pitchFamily="66" charset="0"/>
              </a:rPr>
              <a:t>Trying hard to listen to the sounds in his writing to write his news.</a:t>
            </a:r>
          </a:p>
          <a:p>
            <a:pPr algn="ctr"/>
            <a:endParaRPr lang="en-GB" sz="2400" b="1" dirty="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Mrs Laffan                                   6.1.2023</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9919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708981"/>
          </a:xfrm>
          <a:prstGeom prst="rect">
            <a:avLst/>
          </a:prstGeom>
          <a:noFill/>
        </p:spPr>
        <p:txBody>
          <a:bodyPr wrap="square" rtlCol="0">
            <a:spAutoFit/>
          </a:bodyPr>
          <a:lstStyle/>
          <a:p>
            <a:pPr algn="ctr"/>
            <a:r>
              <a:rPr lang="en-GB" sz="6600" dirty="0">
                <a:latin typeface="Comic Sans MS" panose="030F0702030302020204" pitchFamily="66" charset="0"/>
              </a:rPr>
              <a:t>Elm</a:t>
            </a:r>
          </a:p>
          <a:p>
            <a:pPr algn="ctr"/>
            <a:r>
              <a:rPr lang="en-GB" sz="6600" dirty="0">
                <a:solidFill>
                  <a:srgbClr val="CC0099"/>
                </a:solidFill>
                <a:latin typeface="Comic Sans MS" panose="030F0702030302020204" pitchFamily="66" charset="0"/>
              </a:rPr>
              <a:t>Alfie </a:t>
            </a:r>
          </a:p>
          <a:p>
            <a:pPr algn="ctr"/>
            <a:endParaRPr lang="en-GB" sz="2400" dirty="0">
              <a:latin typeface="Comic Sans MS" panose="030F0702030302020204" pitchFamily="66" charset="0"/>
            </a:endParaRPr>
          </a:p>
          <a:p>
            <a:pPr algn="ctr"/>
            <a:r>
              <a:rPr lang="en-GB" sz="2400" dirty="0">
                <a:latin typeface="Comic Sans MS" panose="030F0702030302020204" pitchFamily="66" charset="0"/>
              </a:rPr>
              <a:t>For returning to school with a positive attitude towards learning. Alfie is keen to complete challenges and is concentrating so well within all lessons, keep up this great work! </a:t>
            </a:r>
          </a:p>
          <a:p>
            <a:pPr algn="ctr"/>
            <a:endParaRPr lang="en-GB" sz="2400" dirty="0">
              <a:latin typeface="Comic Sans MS" panose="030F0702030302020204" pitchFamily="66" charset="0"/>
            </a:endParaRPr>
          </a:p>
          <a:p>
            <a:pPr algn="ctr"/>
            <a:r>
              <a:rPr lang="en-GB" sz="2400" b="1" dirty="0">
                <a:solidFill>
                  <a:srgbClr val="0070C0"/>
                </a:solidFill>
                <a:latin typeface="Lucida Handwriting" panose="03010101010101010101" pitchFamily="66" charset="0"/>
              </a:rPr>
              <a:t>Mr Grice                                    06.01.2023</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62453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759333"/>
            <a:ext cx="6853690" cy="12191998"/>
          </a:xfrm>
          <a:prstGeom prst="rect">
            <a:avLst/>
          </a:prstGeom>
        </p:spPr>
      </p:pic>
      <p:sp>
        <p:nvSpPr>
          <p:cNvPr id="3" name="TextBox 2"/>
          <p:cNvSpPr txBox="1"/>
          <p:nvPr/>
        </p:nvSpPr>
        <p:spPr>
          <a:xfrm>
            <a:off x="1183991" y="1120675"/>
            <a:ext cx="9744502" cy="3939540"/>
          </a:xfrm>
          <a:prstGeom prst="rect">
            <a:avLst/>
          </a:prstGeom>
          <a:noFill/>
        </p:spPr>
        <p:txBody>
          <a:bodyPr wrap="square" rtlCol="0">
            <a:spAutoFit/>
          </a:bodyPr>
          <a:lstStyle/>
          <a:p>
            <a:pPr algn="ctr"/>
            <a:r>
              <a:rPr lang="en-GB" sz="6600" dirty="0">
                <a:latin typeface="Comic Sans MS" panose="030F0702030302020204" pitchFamily="66" charset="0"/>
              </a:rPr>
              <a:t>Birch</a:t>
            </a:r>
          </a:p>
          <a:p>
            <a:pPr algn="ctr"/>
            <a:r>
              <a:rPr lang="en-GB" sz="4000" dirty="0">
                <a:solidFill>
                  <a:srgbClr val="CC0099"/>
                </a:solidFill>
                <a:latin typeface="Comic Sans MS" panose="030F0702030302020204" pitchFamily="66" charset="0"/>
              </a:rPr>
              <a:t>Thomas</a:t>
            </a:r>
          </a:p>
          <a:p>
            <a:pPr algn="ctr"/>
            <a:r>
              <a:rPr lang="en-GB" sz="2400" dirty="0">
                <a:latin typeface="Comic Sans MS" panose="030F0702030302020204" pitchFamily="66" charset="0"/>
              </a:rPr>
              <a:t>Thomas has had a great attitude to learning this week. He has tried his best at everything we have done and we are very proud of him. Well done Thomas!</a:t>
            </a:r>
            <a:endParaRPr lang="en-GB" sz="2400" dirty="0">
              <a:latin typeface="Comic Sans MS" panose="030F0702030302020204" pitchFamily="66" charset="0"/>
              <a:sym typeface="Wingdings" panose="05000000000000000000" pitchFamily="2" charset="2"/>
            </a:endParaRP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Miss Smart                                 06.01.2022</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50166" y="875173"/>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24129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132764" y="1011236"/>
            <a:ext cx="10009070" cy="4616648"/>
          </a:xfrm>
          <a:prstGeom prst="rect">
            <a:avLst/>
          </a:prstGeom>
          <a:noFill/>
        </p:spPr>
        <p:txBody>
          <a:bodyPr wrap="square" rtlCol="0">
            <a:spAutoFit/>
          </a:bodyPr>
          <a:lstStyle/>
          <a:p>
            <a:pPr algn="ctr"/>
            <a:r>
              <a:rPr lang="en-GB" sz="6600" dirty="0">
                <a:latin typeface="Comic Sans MS" panose="030F0702030302020204" pitchFamily="66" charset="0"/>
              </a:rPr>
              <a:t>Pine</a:t>
            </a:r>
          </a:p>
          <a:p>
            <a:pPr algn="ctr"/>
            <a:r>
              <a:rPr lang="en-GB" sz="6600" dirty="0">
                <a:solidFill>
                  <a:srgbClr val="CC0099"/>
                </a:solidFill>
                <a:latin typeface="Comic Sans MS" panose="030F0702030302020204" pitchFamily="66" charset="0"/>
              </a:rPr>
              <a:t>Florrie</a:t>
            </a:r>
          </a:p>
          <a:p>
            <a:pPr algn="ctr"/>
            <a:endParaRPr lang="en-GB" sz="2400" dirty="0">
              <a:latin typeface="Comic Sans MS" panose="030F0702030302020204" pitchFamily="66" charset="0"/>
            </a:endParaRPr>
          </a:p>
          <a:p>
            <a:pPr algn="ctr"/>
            <a:r>
              <a:rPr lang="en-GB" sz="2400" dirty="0">
                <a:solidFill>
                  <a:schemeClr val="bg2">
                    <a:lumMod val="10000"/>
                  </a:schemeClr>
                </a:solidFill>
                <a:latin typeface="Comic Sans MS" panose="030F0702030302020204" pitchFamily="66" charset="0"/>
                <a:sym typeface="Wingdings" panose="05000000000000000000" pitchFamily="2" charset="2"/>
              </a:rPr>
              <a:t>Showing great understanding in Maths this week.</a:t>
            </a:r>
          </a:p>
          <a:p>
            <a:pPr algn="ctr"/>
            <a:endParaRPr lang="en-GB" sz="2400" dirty="0">
              <a:solidFill>
                <a:schemeClr val="bg2">
                  <a:lumMod val="10000"/>
                </a:schemeClr>
              </a:solidFill>
              <a:latin typeface="Comic Sans MS" panose="030F0702030302020204" pitchFamily="66" charset="0"/>
              <a:sym typeface="Wingdings" panose="05000000000000000000" pitchFamily="2" charset="2"/>
            </a:endParaRPr>
          </a:p>
          <a:p>
            <a:pPr algn="ctr"/>
            <a:r>
              <a:rPr lang="en-GB" sz="2400" dirty="0">
                <a:solidFill>
                  <a:schemeClr val="bg2">
                    <a:lumMod val="10000"/>
                  </a:schemeClr>
                </a:solidFill>
                <a:latin typeface="Comic Sans MS" panose="030F0702030302020204" pitchFamily="66" charset="0"/>
                <a:sym typeface="Wingdings" panose="05000000000000000000" pitchFamily="2" charset="2"/>
              </a:rPr>
              <a:t>Well done Florrie!</a:t>
            </a:r>
          </a:p>
          <a:p>
            <a:pPr algn="ctr"/>
            <a:endParaRPr lang="en-GB" sz="900" dirty="0">
              <a:latin typeface="Comic Sans MS" panose="030F0702030302020204" pitchFamily="66" charset="0"/>
            </a:endParaRPr>
          </a:p>
          <a:p>
            <a:pPr algn="ctr"/>
            <a:endParaRPr lang="en-GB" sz="900" b="1" dirty="0">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Miss Bailey &amp; Mrs Barley		</a:t>
            </a:r>
            <a:r>
              <a:rPr lang="en-GB" sz="2400" b="1">
                <a:solidFill>
                  <a:srgbClr val="0070C0"/>
                </a:solidFill>
                <a:latin typeface="Lucida Handwriting" panose="03010101010101010101" pitchFamily="66" charset="0"/>
              </a:rPr>
              <a:t>	06.01.2023</a:t>
            </a:r>
            <a:endParaRPr lang="en-GB" sz="2400" b="1" dirty="0">
              <a:solidFill>
                <a:srgbClr val="0070C0"/>
              </a:solidFill>
              <a:latin typeface="Lucida Handwriting" panose="03010101010101010101" pitchFamily="66" charset="0"/>
            </a:endParaRPr>
          </a:p>
          <a:p>
            <a:pPr algn="ctr"/>
            <a:endParaRPr lang="en-GB" sz="2400" dirty="0">
              <a:latin typeface="Comic Sans MS" panose="030F0702030302020204" pitchFamily="66" charset="0"/>
            </a:endParaRPr>
          </a:p>
        </p:txBody>
      </p:sp>
    </p:spTree>
    <p:extLst>
      <p:ext uri="{BB962C8B-B14F-4D97-AF65-F5344CB8AC3E}">
        <p14:creationId xmlns:p14="http://schemas.microsoft.com/office/powerpoint/2010/main" val="12532316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678204"/>
          </a:xfrm>
          <a:prstGeom prst="rect">
            <a:avLst/>
          </a:prstGeom>
          <a:noFill/>
        </p:spPr>
        <p:txBody>
          <a:bodyPr wrap="square" rtlCol="0">
            <a:spAutoFit/>
          </a:bodyPr>
          <a:lstStyle/>
          <a:p>
            <a:pPr algn="ctr"/>
            <a:r>
              <a:rPr lang="en-GB" sz="6600" dirty="0">
                <a:latin typeface="Comic Sans MS" panose="030F0702030302020204" pitchFamily="66" charset="0"/>
              </a:rPr>
              <a:t>Maple</a:t>
            </a:r>
            <a:endParaRPr lang="en-GB" sz="2400" b="1" dirty="0">
              <a:solidFill>
                <a:srgbClr val="0070C0"/>
              </a:solidFill>
              <a:latin typeface="Lucida Handwriting" panose="03010101010101010101" pitchFamily="66" charset="0"/>
            </a:endParaRPr>
          </a:p>
          <a:p>
            <a:pPr algn="ctr"/>
            <a:r>
              <a:rPr lang="en-GB" sz="4400" b="1" dirty="0">
                <a:solidFill>
                  <a:srgbClr val="CC0099"/>
                </a:solidFill>
                <a:latin typeface="Lucida Handwriting" panose="03010101010101010101" pitchFamily="66" charset="0"/>
              </a:rPr>
              <a:t>Lucy G</a:t>
            </a:r>
          </a:p>
          <a:p>
            <a:pPr algn="ctr"/>
            <a:endParaRPr lang="en-GB" sz="4400" b="1" dirty="0">
              <a:solidFill>
                <a:srgbClr val="CC0099"/>
              </a:solidFill>
              <a:latin typeface="Lucida Handwriting" panose="03010101010101010101" pitchFamily="66" charset="0"/>
            </a:endParaRPr>
          </a:p>
          <a:p>
            <a:pPr algn="ctr"/>
            <a:r>
              <a:rPr lang="en-GB" sz="2400" b="1" dirty="0">
                <a:latin typeface="Lucida Handwriting" panose="03010101010101010101" pitchFamily="66" charset="0"/>
              </a:rPr>
              <a:t>For having a positive attitude on her return to school. Lucy has been working extremely hard in all areas of the curriculum. Well done!</a:t>
            </a: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Miss Dawson                                  06.01.2023</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8348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1932</TotalTime>
  <Words>381</Words>
  <Application>Microsoft Office PowerPoint</Application>
  <PresentationFormat>Widescreen</PresentationFormat>
  <Paragraphs>101</Paragraphs>
  <Slides>14</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14</vt:i4>
      </vt:variant>
    </vt:vector>
  </HeadingPairs>
  <TitlesOfParts>
    <vt:vector size="23" baseType="lpstr">
      <vt:lpstr>Arial</vt:lpstr>
      <vt:lpstr>Calibri</vt:lpstr>
      <vt:lpstr>Calibri Light</vt:lpstr>
      <vt:lpstr>CCW Cursive Writing 33</vt:lpstr>
      <vt:lpstr>Comic Sans MS</vt:lpstr>
      <vt:lpstr>Gabriola</vt:lpstr>
      <vt:lpstr>Lucida Handwriting</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Woodlands Primary 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Mrs Maiden</dc:creator>
  <cp:lastModifiedBy>Jon Baker</cp:lastModifiedBy>
  <cp:revision>398</cp:revision>
  <cp:lastPrinted>2022-12-09T08:01:12Z</cp:lastPrinted>
  <dcterms:created xsi:type="dcterms:W3CDTF">2020-05-30T07:30:34Z</dcterms:created>
  <dcterms:modified xsi:type="dcterms:W3CDTF">2023-01-06T13:00:15Z</dcterms:modified>
</cp:coreProperties>
</file>