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61" r:id="rId3"/>
    <p:sldId id="260" r:id="rId4"/>
    <p:sldId id="259" r:id="rId5"/>
    <p:sldId id="303" r:id="rId6"/>
    <p:sldId id="284" r:id="rId7"/>
    <p:sldId id="286" r:id="rId8"/>
    <p:sldId id="288" r:id="rId9"/>
    <p:sldId id="290" r:id="rId10"/>
    <p:sldId id="292" r:id="rId11"/>
    <p:sldId id="294" r:id="rId12"/>
    <p:sldId id="296" r:id="rId13"/>
    <p:sldId id="298" r:id="rId14"/>
    <p:sldId id="300"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CC0099"/>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109" d="100"/>
          <a:sy n="109" d="100"/>
        </p:scale>
        <p:origin x="70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356B63-B5D4-4FFF-8BAB-EE51338E5EEC}" type="datetimeFigureOut">
              <a:rPr lang="en-GB" smtClean="0"/>
              <a:t>06/01/2023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B94A3DF-A81D-4481-96EB-301390592BD7}" type="slidenum">
              <a:rPr lang="en-GB" smtClean="0"/>
              <a:t>‹#›</a:t>
            </a:fld>
            <a:endParaRPr lang="en-GB"/>
          </a:p>
        </p:txBody>
      </p:sp>
    </p:spTree>
    <p:extLst>
      <p:ext uri="{BB962C8B-B14F-4D97-AF65-F5344CB8AC3E}">
        <p14:creationId xmlns:p14="http://schemas.microsoft.com/office/powerpoint/2010/main" val="67927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06/01/2023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06/01/2023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06/01/2023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06/01/2023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06/01/2023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06/01/2023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06/01/2023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06/01/2023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0" y="1043216"/>
            <a:ext cx="7952727"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6</a:t>
            </a:r>
            <a:r>
              <a:rPr lang="en-GB" sz="4800" baseline="30000" dirty="0">
                <a:latin typeface="Comic Sans MS" panose="030F0702030302020204" pitchFamily="66" charset="0"/>
              </a:rPr>
              <a:t>th</a:t>
            </a:r>
            <a:r>
              <a:rPr lang="en-GB" sz="4800" dirty="0">
                <a:latin typeface="Comic Sans MS" panose="030F0702030302020204" pitchFamily="66" charset="0"/>
              </a:rPr>
              <a:t> January</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85871"/>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5400" b="1" dirty="0">
                <a:solidFill>
                  <a:srgbClr val="CC0099"/>
                </a:solidFill>
                <a:latin typeface="Comic Sans MS" panose="030F0702030302020204" pitchFamily="66" charset="0"/>
              </a:rPr>
              <a:t>Evelyn</a:t>
            </a:r>
          </a:p>
          <a:p>
            <a:pPr algn="ctr"/>
            <a:endParaRPr lang="en-GB" sz="2800" dirty="0">
              <a:latin typeface="Comic Sans MS" panose="030F0702030302020204" pitchFamily="66" charset="0"/>
            </a:endParaRPr>
          </a:p>
          <a:p>
            <a:pPr algn="ctr"/>
            <a:r>
              <a:rPr lang="en-GB" sz="2800" dirty="0">
                <a:latin typeface="Comic Sans MS" panose="030F0702030302020204" pitchFamily="66" charset="0"/>
              </a:rPr>
              <a:t>For always demonstrating a super attitude to her learning and looking for the next challenge.</a:t>
            </a: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Shipley                                 		   06.01.2023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223749" y="1074509"/>
            <a:ext cx="9744502" cy="5078313"/>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6600" b="1" dirty="0">
                <a:solidFill>
                  <a:srgbClr val="CC0099"/>
                </a:solidFill>
                <a:latin typeface="Lucida Handwriting" panose="03010101010101010101" pitchFamily="66" charset="0"/>
              </a:rPr>
              <a:t>Kyle</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 amazing effort with his writing, working independently and striving to improve. Keep it up!</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Read &amp; Mrs Davies        6.1.23.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630017" y="824196"/>
            <a:ext cx="8348870" cy="5309146"/>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2800" b="1" dirty="0">
                <a:solidFill>
                  <a:srgbClr val="CC0099"/>
                </a:solidFill>
                <a:latin typeface="Lucida Handwriting" panose="03010101010101010101" pitchFamily="66" charset="0"/>
              </a:rPr>
              <a:t>Cian</a:t>
            </a:r>
            <a:r>
              <a:rPr lang="en-GB" sz="2400" b="1" dirty="0">
                <a:solidFill>
                  <a:srgbClr val="CC0099"/>
                </a:solidFill>
                <a:latin typeface="Lucida Handwriting" panose="03010101010101010101" pitchFamily="66" charset="0"/>
              </a:rPr>
              <a:t> </a:t>
            </a:r>
          </a:p>
          <a:p>
            <a:pPr algn="ctr"/>
            <a:r>
              <a:rPr lang="en-GB" sz="2400" b="1" dirty="0">
                <a:solidFill>
                  <a:srgbClr val="0070C0"/>
                </a:solidFill>
                <a:latin typeface="Lucida Handwriting" panose="03010101010101010101" pitchFamily="66" charset="0"/>
              </a:rPr>
              <a:t>Cian has impressed me with his improved handwriting since coming back to school. I can see a massive improvement with his letter formation and how clear it appears compared to the previous term. This is because of Cian ‘s desire to always try to improve areas of his learning he knows can be improved. </a:t>
            </a:r>
            <a:endParaRPr lang="en-GB" sz="2400" b="1" dirty="0">
              <a:solidFill>
                <a:srgbClr val="CC0099"/>
              </a:solidFill>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6.1.23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5786199"/>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4000" b="1" dirty="0">
                <a:solidFill>
                  <a:srgbClr val="FF0066"/>
                </a:solidFill>
                <a:latin typeface="Lucida Handwriting" panose="03010101010101010101" pitchFamily="66" charset="0"/>
              </a:rPr>
              <a:t>Charlie S </a:t>
            </a:r>
          </a:p>
          <a:p>
            <a:pPr algn="ctr"/>
            <a:endParaRPr lang="en-GB" sz="28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For always having such a positive attitude towards his learning and helping others with their learning.</a:t>
            </a:r>
          </a:p>
          <a:p>
            <a:pPr algn="ctr"/>
            <a:r>
              <a:rPr lang="en-GB" sz="2800" b="1" dirty="0">
                <a:solidFill>
                  <a:srgbClr val="0070C0"/>
                </a:solidFill>
                <a:latin typeface="Lucida Handwriting" panose="03010101010101010101" pitchFamily="66" charset="0"/>
              </a:rPr>
              <a:t>  </a:t>
            </a:r>
          </a:p>
          <a:p>
            <a:pPr algn="ctr"/>
            <a:r>
              <a:rPr lang="en-GB" sz="2800" b="1" dirty="0">
                <a:solidFill>
                  <a:srgbClr val="0070C0"/>
                </a:solidFill>
                <a:latin typeface="Lucida Handwriting" panose="03010101010101010101" pitchFamily="66" charset="0"/>
              </a:rPr>
              <a:t>Miss Bennett and Miss Volante 07.12.22</a:t>
            </a: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5047536"/>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endParaRPr lang="en-GB" sz="3600" dirty="0">
              <a:latin typeface="CCW Cursive Writing 33" panose="03050602040000000000" pitchFamily="66" charset="0"/>
            </a:endParaRPr>
          </a:p>
          <a:p>
            <a:pPr algn="ctr"/>
            <a:r>
              <a:rPr lang="en-GB" sz="6000" b="1" dirty="0">
                <a:solidFill>
                  <a:srgbClr val="7030A0"/>
                </a:solidFill>
                <a:latin typeface="Gabriola" panose="04040605051002020D02" pitchFamily="82" charset="0"/>
              </a:rPr>
              <a:t>Lily</a:t>
            </a:r>
          </a:p>
          <a:p>
            <a:pPr algn="ctr"/>
            <a:r>
              <a:rPr lang="en-GB" sz="3200" dirty="0">
                <a:latin typeface="Comic Sans MS" panose="030F0702030302020204" pitchFamily="66" charset="0"/>
              </a:rPr>
              <a:t>For being so helpful and always trying her best even when things are difficult. </a:t>
            </a: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Mrs Gill &amp; Miss Bennett              06.01.2023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233050518"/>
              </p:ext>
            </p:extLst>
          </p:nvPr>
        </p:nvGraphicFramePr>
        <p:xfrm>
          <a:off x="1465178" y="2497564"/>
          <a:ext cx="9261644" cy="2630751"/>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398575">
                <a:tc>
                  <a:txBody>
                    <a:bodyPr/>
                    <a:lstStyle/>
                    <a:p>
                      <a:pPr algn="ctr"/>
                      <a:r>
                        <a:rPr lang="en-GB" sz="3200" dirty="0">
                          <a:solidFill>
                            <a:schemeClr val="tx1"/>
                          </a:solidFill>
                          <a:latin typeface="Comic Sans MS" panose="030F0702030302020204" pitchFamily="66" charset="0"/>
                        </a:rPr>
                        <a:t>Peel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a:solidFill>
                            <a:schemeClr val="tx1"/>
                          </a:solidFill>
                          <a:latin typeface="Comic Sans MS" panose="030F0702030302020204" pitchFamily="66" charset="0"/>
                        </a:rPr>
                        <a:t>Grazier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a:solidFill>
                            <a:schemeClr val="tx1"/>
                          </a:solidFill>
                          <a:latin typeface="Comic Sans MS" panose="030F0702030302020204" pitchFamily="66" charset="0"/>
                        </a:rPr>
                        <a:t>Offa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r>
                        <a:rPr lang="en-GB" dirty="0">
                          <a:solidFill>
                            <a:schemeClr val="tx1"/>
                          </a:solidFill>
                          <a:latin typeface="Comic Sans MS" panose="030F0702030302020204" pitchFamily="66" charset="0"/>
                        </a:rPr>
                        <a:t>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73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71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Tree>
    <p:extLst>
      <p:ext uri="{BB962C8B-B14F-4D97-AF65-F5344CB8AC3E}">
        <p14:creationId xmlns:p14="http://schemas.microsoft.com/office/powerpoint/2010/main" val="4031114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74985" y="-2700651"/>
            <a:ext cx="6853690" cy="12191998"/>
          </a:xfrm>
          <a:prstGeom prst="rect">
            <a:avLst/>
          </a:prstGeom>
        </p:spPr>
      </p:pic>
      <p:sp>
        <p:nvSpPr>
          <p:cNvPr id="3" name="TextBox 2"/>
          <p:cNvSpPr txBox="1"/>
          <p:nvPr/>
        </p:nvSpPr>
        <p:spPr>
          <a:xfrm>
            <a:off x="483175" y="846180"/>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6623190" y="3583078"/>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6599271" y="1680845"/>
            <a:ext cx="4832380" cy="1323439"/>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Austin</a:t>
            </a:r>
          </a:p>
          <a:p>
            <a:pPr lvl="0"/>
            <a:r>
              <a:rPr lang="en-GB" sz="4000" dirty="0">
                <a:solidFill>
                  <a:prstClr val="black"/>
                </a:solidFill>
                <a:latin typeface="Comic Sans MS" panose="030F0702030302020204" pitchFamily="66" charset="0"/>
              </a:rPr>
              <a:t>Elm – Brody</a:t>
            </a:r>
            <a:endParaRPr lang="en-GB" sz="4000" dirty="0">
              <a:solidFill>
                <a:prstClr val="black"/>
              </a:solidFill>
            </a:endParaRPr>
          </a:p>
        </p:txBody>
      </p:sp>
      <p:sp>
        <p:nvSpPr>
          <p:cNvPr id="8" name="Rectangle 7"/>
          <p:cNvSpPr/>
          <p:nvPr/>
        </p:nvSpPr>
        <p:spPr>
          <a:xfrm>
            <a:off x="6154389" y="3686097"/>
            <a:ext cx="527726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Angel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Chestnut –  Phoebe</a:t>
            </a:r>
          </a:p>
          <a:p>
            <a:pPr lvl="0"/>
            <a:r>
              <a:rPr lang="en-GB" sz="4000" dirty="0">
                <a:solidFill>
                  <a:prstClr val="black"/>
                </a:solidFill>
                <a:latin typeface="Comic Sans MS" panose="030F0702030302020204" pitchFamily="66" charset="0"/>
              </a:rPr>
              <a:t>Aspen- Abbie</a:t>
            </a:r>
            <a:endParaRPr lang="en-GB" sz="4000" dirty="0">
              <a:solidFill>
                <a:prstClr val="black"/>
              </a:solidFill>
            </a:endParaRPr>
          </a:p>
        </p:txBody>
      </p:sp>
      <p:sp>
        <p:nvSpPr>
          <p:cNvPr id="9" name="Rectangle 8"/>
          <p:cNvSpPr/>
          <p:nvPr/>
        </p:nvSpPr>
        <p:spPr>
          <a:xfrm>
            <a:off x="1211838" y="3395348"/>
            <a:ext cx="4824449"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Tymon </a:t>
            </a:r>
          </a:p>
          <a:p>
            <a:pPr lvl="0"/>
            <a:r>
              <a:rPr lang="en-GB" sz="4000" dirty="0">
                <a:solidFill>
                  <a:prstClr val="black"/>
                </a:solidFill>
                <a:latin typeface="Comic Sans MS" panose="030F0702030302020204" pitchFamily="66" charset="0"/>
              </a:rPr>
              <a:t>Spruce – Elizabeth </a:t>
            </a:r>
          </a:p>
          <a:p>
            <a:pPr lvl="0"/>
            <a:r>
              <a:rPr lang="en-GB" sz="4000" dirty="0">
                <a:solidFill>
                  <a:prstClr val="black"/>
                </a:solidFill>
                <a:latin typeface="Comic Sans MS" panose="030F0702030302020204" pitchFamily="66" charset="0"/>
              </a:rPr>
              <a:t>Maple – </a:t>
            </a:r>
          </a:p>
        </p:txBody>
      </p:sp>
    </p:spTree>
    <p:extLst>
      <p:ext uri="{BB962C8B-B14F-4D97-AF65-F5344CB8AC3E}">
        <p14:creationId xmlns:p14="http://schemas.microsoft.com/office/powerpoint/2010/main" val="164833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1035131" y="1873032"/>
            <a:ext cx="10152158" cy="3923818"/>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p:txBody>
      </p:sp>
      <p:sp>
        <p:nvSpPr>
          <p:cNvPr id="5" name="TextBox 4">
            <a:extLst>
              <a:ext uri="{FF2B5EF4-FFF2-40B4-BE49-F238E27FC236}">
                <a16:creationId xmlns:a16="http://schemas.microsoft.com/office/drawing/2014/main" id="{C050638A-1A48-43FE-BA8A-6A7DE86C7417}"/>
              </a:ext>
            </a:extLst>
          </p:cNvPr>
          <p:cNvSpPr txBox="1"/>
          <p:nvPr/>
        </p:nvSpPr>
        <p:spPr>
          <a:xfrm>
            <a:off x="1657350" y="2557463"/>
            <a:ext cx="8829675" cy="2308324"/>
          </a:xfrm>
          <a:prstGeom prst="rect">
            <a:avLst/>
          </a:prstGeom>
          <a:noFill/>
        </p:spPr>
        <p:txBody>
          <a:bodyPr wrap="square" rtlCol="0">
            <a:spAutoFit/>
          </a:bodyPr>
          <a:lstStyle/>
          <a:p>
            <a:r>
              <a:rPr lang="en-GB" dirty="0"/>
              <a:t>Spruce – </a:t>
            </a:r>
            <a:r>
              <a:rPr lang="en-GB" dirty="0" err="1"/>
              <a:t>Tarron</a:t>
            </a:r>
            <a:endParaRPr lang="en-GB" dirty="0"/>
          </a:p>
          <a:p>
            <a:r>
              <a:rPr lang="en-GB" dirty="0"/>
              <a:t>Spruce – Lilly-Belle</a:t>
            </a:r>
          </a:p>
          <a:p>
            <a:r>
              <a:rPr lang="en-GB" dirty="0"/>
              <a:t>Spruce – Nina</a:t>
            </a:r>
          </a:p>
          <a:p>
            <a:r>
              <a:rPr lang="en-GB" dirty="0"/>
              <a:t>Spruce – </a:t>
            </a:r>
            <a:r>
              <a:rPr lang="en-GB" dirty="0" err="1"/>
              <a:t>Seb</a:t>
            </a:r>
            <a:endParaRPr lang="en-GB" dirty="0"/>
          </a:p>
          <a:p>
            <a:endParaRPr lang="en-GB" dirty="0"/>
          </a:p>
          <a:p>
            <a:r>
              <a:rPr lang="en-GB" dirty="0"/>
              <a:t>Aspen-Charlie</a:t>
            </a:r>
          </a:p>
          <a:p>
            <a:r>
              <a:rPr lang="en-GB" dirty="0"/>
              <a:t>Aspen-Anaya</a:t>
            </a:r>
          </a:p>
          <a:p>
            <a:r>
              <a:rPr lang="en-GB" dirty="0"/>
              <a:t>Aspen-Isabella </a:t>
            </a:r>
          </a:p>
        </p:txBody>
      </p:sp>
    </p:spTree>
    <p:extLst>
      <p:ext uri="{BB962C8B-B14F-4D97-AF65-F5344CB8AC3E}">
        <p14:creationId xmlns:p14="http://schemas.microsoft.com/office/powerpoint/2010/main" val="3609985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b="1" dirty="0">
                <a:solidFill>
                  <a:srgbClr val="CC0099"/>
                </a:solidFill>
                <a:latin typeface="Comic Sans MS" panose="030F0702030302020204" pitchFamily="66" charset="0"/>
              </a:rPr>
              <a:t>Jack K</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Trying hard to listen to the sounds in his writing to write his news.</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6.1.2023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Elm</a:t>
            </a:r>
          </a:p>
          <a:p>
            <a:pPr algn="ctr"/>
            <a:r>
              <a:rPr lang="en-GB" sz="6600" dirty="0">
                <a:solidFill>
                  <a:srgbClr val="CC0099"/>
                </a:solidFill>
                <a:latin typeface="Comic Sans MS" panose="030F0702030302020204" pitchFamily="66" charset="0"/>
              </a:rPr>
              <a:t>Alfie </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returning to school with a positive attitude towards learning. Alfie is keen to complete challenges and is concentrating so well within all lessons, keep up this great work! </a:t>
            </a: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 Grice                                    06.01.2023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3939540"/>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r>
              <a:rPr lang="en-GB" sz="4000" dirty="0">
                <a:solidFill>
                  <a:srgbClr val="CC0099"/>
                </a:solidFill>
                <a:latin typeface="Comic Sans MS" panose="030F0702030302020204" pitchFamily="66" charset="0"/>
              </a:rPr>
              <a:t>Thomas</a:t>
            </a:r>
          </a:p>
          <a:p>
            <a:pPr algn="ctr"/>
            <a:r>
              <a:rPr lang="en-GB" sz="2400" dirty="0">
                <a:latin typeface="Comic Sans MS" panose="030F0702030302020204" pitchFamily="66" charset="0"/>
              </a:rPr>
              <a:t>Thomas has had a great attitude to learning this week. He has tried his best at everything we have done and we are very proud of him. Well done Thomas!</a:t>
            </a:r>
            <a:endParaRPr lang="en-GB" sz="2400" dirty="0">
              <a:latin typeface="Comic Sans MS" panose="030F0702030302020204" pitchFamily="66" charset="0"/>
              <a:sym typeface="Wingdings" panose="05000000000000000000" pitchFamily="2" charset="2"/>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Smart                                 06.01.2022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4616648"/>
          </a:xfrm>
          <a:prstGeom prst="rect">
            <a:avLst/>
          </a:prstGeom>
          <a:noFill/>
        </p:spPr>
        <p:txBody>
          <a:bodyPr wrap="square" rtlCol="0">
            <a:spAutoFit/>
          </a:bodyPr>
          <a:lstStyle/>
          <a:p>
            <a:pPr algn="ctr"/>
            <a:r>
              <a:rPr lang="en-GB" sz="6600" dirty="0">
                <a:latin typeface="Comic Sans MS" panose="030F0702030302020204" pitchFamily="66" charset="0"/>
              </a:rPr>
              <a:t>Pine</a:t>
            </a:r>
          </a:p>
          <a:p>
            <a:pPr algn="ctr"/>
            <a:r>
              <a:rPr lang="en-GB" sz="6600" dirty="0">
                <a:solidFill>
                  <a:srgbClr val="CC0099"/>
                </a:solidFill>
                <a:latin typeface="Comic Sans MS" panose="030F0702030302020204" pitchFamily="66" charset="0"/>
              </a:rPr>
              <a:t>Florrie</a:t>
            </a:r>
          </a:p>
          <a:p>
            <a:pPr algn="ctr"/>
            <a:endParaRPr lang="en-GB" sz="2400" dirty="0">
              <a:latin typeface="Comic Sans MS" panose="030F0702030302020204" pitchFamily="66" charset="0"/>
            </a:endParaRPr>
          </a:p>
          <a:p>
            <a:pPr algn="ctr"/>
            <a:r>
              <a:rPr lang="en-GB" sz="2400" dirty="0">
                <a:solidFill>
                  <a:schemeClr val="bg2">
                    <a:lumMod val="10000"/>
                  </a:schemeClr>
                </a:solidFill>
                <a:latin typeface="Comic Sans MS" panose="030F0702030302020204" pitchFamily="66" charset="0"/>
                <a:sym typeface="Wingdings" panose="05000000000000000000" pitchFamily="2" charset="2"/>
              </a:rPr>
              <a:t>Showing great understanding in Maths this week.</a:t>
            </a: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2400" dirty="0">
                <a:solidFill>
                  <a:schemeClr val="bg2">
                    <a:lumMod val="10000"/>
                  </a:schemeClr>
                </a:solidFill>
                <a:latin typeface="Comic Sans MS" panose="030F0702030302020204" pitchFamily="66" charset="0"/>
                <a:sym typeface="Wingdings" panose="05000000000000000000" pitchFamily="2" charset="2"/>
              </a:rPr>
              <a:t>Well done Florrie!</a:t>
            </a:r>
          </a:p>
          <a:p>
            <a:pPr algn="ctr"/>
            <a:endParaRPr lang="en-GB" sz="900" dirty="0">
              <a:latin typeface="Comic Sans MS" panose="030F0702030302020204" pitchFamily="66" charset="0"/>
            </a:endParaRPr>
          </a:p>
          <a:p>
            <a:pPr algn="ctr"/>
            <a:endParaRPr lang="en-GB" sz="9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Mrs Barley		</a:t>
            </a:r>
            <a:r>
              <a:rPr lang="en-GB" sz="2400" b="1">
                <a:solidFill>
                  <a:srgbClr val="0070C0"/>
                </a:solidFill>
                <a:latin typeface="Lucida Handwriting" panose="03010101010101010101" pitchFamily="66" charset="0"/>
              </a:rPr>
              <a:t>	06.01.2023</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678204"/>
          </a:xfrm>
          <a:prstGeom prst="rect">
            <a:avLst/>
          </a:prstGeom>
          <a:noFill/>
        </p:spPr>
        <p:txBody>
          <a:bodyPr wrap="square" rtlCol="0">
            <a:spAutoFit/>
          </a:bodyPr>
          <a:lstStyle/>
          <a:p>
            <a:pPr algn="ctr"/>
            <a:r>
              <a:rPr lang="en-GB" sz="6600" dirty="0">
                <a:latin typeface="Comic Sans MS" panose="030F0702030302020204" pitchFamily="66" charset="0"/>
              </a:rPr>
              <a:t>Maple</a:t>
            </a:r>
            <a:endParaRPr lang="en-GB" sz="2400" b="1" dirty="0">
              <a:solidFill>
                <a:srgbClr val="0070C0"/>
              </a:solidFill>
              <a:latin typeface="Lucida Handwriting" panose="03010101010101010101" pitchFamily="66" charset="0"/>
            </a:endParaRPr>
          </a:p>
          <a:p>
            <a:pPr algn="ctr"/>
            <a:r>
              <a:rPr lang="en-GB" sz="4400" b="1" dirty="0">
                <a:solidFill>
                  <a:srgbClr val="CC0099"/>
                </a:solidFill>
                <a:latin typeface="Lucida Handwriting" panose="03010101010101010101" pitchFamily="66" charset="0"/>
              </a:rPr>
              <a:t>Lucy G</a:t>
            </a:r>
          </a:p>
          <a:p>
            <a:pPr algn="ctr"/>
            <a:endParaRPr lang="en-GB" sz="4400" b="1" dirty="0">
              <a:solidFill>
                <a:srgbClr val="CC0099"/>
              </a:solidFill>
              <a:latin typeface="Lucida Handwriting" panose="03010101010101010101" pitchFamily="66" charset="0"/>
            </a:endParaRPr>
          </a:p>
          <a:p>
            <a:pPr algn="ctr"/>
            <a:r>
              <a:rPr lang="en-GB" sz="2400" b="1" dirty="0">
                <a:latin typeface="Lucida Handwriting" panose="03010101010101010101" pitchFamily="66" charset="0"/>
              </a:rPr>
              <a:t>For having a positive attitude on her return to school. Lucy has been working extremely hard in all areas of the curriculum. Well done!</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Dawson                                  06.01.2023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1932</TotalTime>
  <Words>381</Words>
  <Application>Microsoft Office PowerPoint</Application>
  <PresentationFormat>Widescreen</PresentationFormat>
  <Paragraphs>101</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Calibri Light</vt:lpstr>
      <vt:lpstr>CCW Cursive Writing 33</vt:lpstr>
      <vt:lpstr>Comic Sans MS</vt:lpstr>
      <vt:lpstr>Gabriola</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Jon Baker</cp:lastModifiedBy>
  <cp:revision>398</cp:revision>
  <cp:lastPrinted>2022-12-09T08:01:12Z</cp:lastPrinted>
  <dcterms:created xsi:type="dcterms:W3CDTF">2020-05-30T07:30:34Z</dcterms:created>
  <dcterms:modified xsi:type="dcterms:W3CDTF">2023-01-06T13:00:15Z</dcterms:modified>
</cp:coreProperties>
</file>