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sldIdLst>
    <p:sldId id="258" r:id="rId2"/>
    <p:sldId id="260" r:id="rId3"/>
    <p:sldId id="259" r:id="rId4"/>
    <p:sldId id="303" r:id="rId5"/>
    <p:sldId id="305" r:id="rId6"/>
    <p:sldId id="284" r:id="rId7"/>
    <p:sldId id="286" r:id="rId8"/>
    <p:sldId id="288" r:id="rId9"/>
    <p:sldId id="304" r:id="rId10"/>
    <p:sldId id="292" r:id="rId11"/>
    <p:sldId id="298" r:id="rId12"/>
    <p:sldId id="296" r:id="rId13"/>
    <p:sldId id="300" r:id="rId1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0066"/>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38" autoAdjust="0"/>
    <p:restoredTop sz="94660"/>
  </p:normalViewPr>
  <p:slideViewPr>
    <p:cSldViewPr snapToGrid="0">
      <p:cViewPr varScale="1">
        <p:scale>
          <a:sx n="71" d="100"/>
          <a:sy n="71" d="100"/>
        </p:scale>
        <p:origin x="72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08356B63-B5D4-4FFF-8BAB-EE51338E5EEC}" type="datetimeFigureOut">
              <a:rPr lang="en-GB" smtClean="0"/>
              <a:t>08/03/2024</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B94A3DF-A81D-4481-96EB-301390592BD7}" type="slidenum">
              <a:rPr lang="en-GB" smtClean="0"/>
              <a:t>‹#›</a:t>
            </a:fld>
            <a:endParaRPr lang="en-GB"/>
          </a:p>
        </p:txBody>
      </p:sp>
    </p:spTree>
    <p:extLst>
      <p:ext uri="{BB962C8B-B14F-4D97-AF65-F5344CB8AC3E}">
        <p14:creationId xmlns:p14="http://schemas.microsoft.com/office/powerpoint/2010/main" val="679275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09FAD8C-7506-4994-AFCD-32F2B169A056}" type="datetime1">
              <a:rPr lang="en-GB" smtClean="0"/>
              <a:t>08/03/2024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CA9FD90-FB8F-409E-8501-8F2F00C305EF}" type="datetime1">
              <a:rPr lang="en-GB" smtClean="0"/>
              <a:t>08/03/2024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3DAD19A-779F-427D-8D3F-5CE6D70F2412}" type="datetime1">
              <a:rPr lang="en-GB" smtClean="0"/>
              <a:t>08/03/2024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60EB827-0ACA-4208-B6DA-D2FCC077748D}" type="datetime1">
              <a:rPr lang="en-GB" smtClean="0"/>
              <a:t>08/03/2024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73632EF-5F69-465B-A32B-0890235CE23C}" type="datetime1">
              <a:rPr lang="en-GB" smtClean="0"/>
              <a:t>08/03/2024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9003501-9E97-4DC0-9474-9456F4BDEA61}" type="datetime1">
              <a:rPr lang="en-GB" smtClean="0"/>
              <a:t>08/03/2024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5C2DB61-3B60-4968-B831-BF15A87DC2F3}" type="datetime1">
              <a:rPr lang="en-GB" smtClean="0"/>
              <a:t>08/03/2024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34146F4-788B-4940-8C26-E3BE2045E9F7}" type="datetime1">
              <a:rPr lang="en-GB" smtClean="0"/>
              <a:t>08/03/2024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90DCED-C24A-4EFF-90AE-45B4A4B4492A}" type="datetime1">
              <a:rPr lang="en-GB" smtClean="0"/>
              <a:t>08/03/2024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EB3A289-1A71-42D4-985F-0B0F219814C6}" type="datetime1">
              <a:rPr lang="en-GB" smtClean="0"/>
              <a:t>08/03/2024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B6ECC07-BA93-462E-9725-5FCF4881149C}" type="datetime1">
              <a:rPr lang="en-GB" smtClean="0"/>
              <a:t>08/03/2024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3C5195-78EF-4EBF-9B47-7E132A4F3A1A}" type="datetime1">
              <a:rPr lang="en-GB" smtClean="0"/>
              <a:t>08/03/2024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886820" y="1122465"/>
            <a:ext cx="7952727"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pPr algn="ctr"/>
            <a:r>
              <a:rPr lang="en-GB" sz="4800" dirty="0">
                <a:latin typeface="Comic Sans MS" panose="030F0702030302020204" pitchFamily="66" charset="0"/>
              </a:rPr>
              <a:t>Friday 8</a:t>
            </a:r>
            <a:r>
              <a:rPr lang="en-GB" sz="4800" baseline="30000" dirty="0">
                <a:latin typeface="Comic Sans MS" panose="030F0702030302020204" pitchFamily="66" charset="0"/>
              </a:rPr>
              <a:t>th</a:t>
            </a:r>
            <a:r>
              <a:rPr lang="en-GB" sz="4800" dirty="0">
                <a:latin typeface="Comic Sans MS" panose="030F0702030302020204" pitchFamily="66" charset="0"/>
              </a:rPr>
              <a:t>  March 2024</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539978"/>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endParaRPr lang="en-GB" sz="2400" b="1" dirty="0">
              <a:solidFill>
                <a:srgbClr val="0070C0"/>
              </a:solidFill>
              <a:latin typeface="Lucida Handwriting" panose="03010101010101010101" pitchFamily="66" charset="0"/>
            </a:endParaRPr>
          </a:p>
          <a:p>
            <a:pPr algn="ctr"/>
            <a:r>
              <a:rPr lang="en-GB" sz="3200" dirty="0">
                <a:solidFill>
                  <a:srgbClr val="CC0099"/>
                </a:solidFill>
                <a:latin typeface="Comic Sans MS" panose="030F0702030302020204" pitchFamily="66" charset="0"/>
              </a:rPr>
              <a:t>Izzy Anderson</a:t>
            </a: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working independently in maths and identifying when she needs to challenge herself.  Izzy is completing more of her fluent in five during the first part of the lesson and is becoming more confident when answering questions.</a:t>
            </a: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Well done Izzy. </a:t>
            </a: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Dawson	   		   				08.03.2024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966743"/>
            <a:ext cx="9744502" cy="4370427"/>
          </a:xfrm>
          <a:prstGeom prst="rect">
            <a:avLst/>
          </a:prstGeom>
          <a:noFill/>
        </p:spPr>
        <p:txBody>
          <a:bodyPr wrap="square" rtlCol="0">
            <a:spAutoFit/>
          </a:bodyPr>
          <a:lstStyle/>
          <a:p>
            <a:pPr algn="ctr"/>
            <a:r>
              <a:rPr lang="en-GB" sz="6600" dirty="0">
                <a:latin typeface="Comic Sans MS" panose="030F0702030302020204" pitchFamily="66" charset="0"/>
              </a:rPr>
              <a:t>Aspen </a:t>
            </a:r>
            <a:endParaRPr lang="en-GB" sz="2400" b="1" dirty="0">
              <a:solidFill>
                <a:srgbClr val="0070C0"/>
              </a:solidFill>
              <a:latin typeface="Lucida Handwriting" panose="03010101010101010101" pitchFamily="66" charset="0"/>
            </a:endParaRPr>
          </a:p>
          <a:p>
            <a:pPr algn="ctr"/>
            <a:r>
              <a:rPr lang="en-GB" sz="4000" b="1" dirty="0">
                <a:solidFill>
                  <a:srgbClr val="FF0066"/>
                </a:solidFill>
                <a:latin typeface="Lucida Handwriting" panose="03010101010101010101" pitchFamily="66" charset="0"/>
              </a:rPr>
              <a:t>David</a:t>
            </a:r>
          </a:p>
          <a:p>
            <a:pPr algn="ctr"/>
            <a:r>
              <a:rPr lang="en-GB" sz="2800" dirty="0">
                <a:latin typeface="Lucida Handwriting" panose="03010101010101010101" pitchFamily="66" charset="0"/>
              </a:rPr>
              <a:t>For</a:t>
            </a:r>
          </a:p>
          <a:p>
            <a:pPr algn="ctr"/>
            <a:r>
              <a:rPr lang="en-GB" sz="2800" dirty="0">
                <a:latin typeface="Lucida Handwriting" panose="03010101010101010101" pitchFamily="66" charset="0"/>
              </a:rPr>
              <a:t>Demonstrating a super attitude to his work, creating a fabulous poem for World Book Day.</a:t>
            </a: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Mrs Davies &amp; Mrs Read   08.3.2024.</a:t>
            </a:r>
          </a:p>
          <a:p>
            <a:pPr algn="ctr"/>
            <a:r>
              <a:rPr lang="en-GB" sz="2400" b="1" dirty="0">
                <a:solidFill>
                  <a:srgbClr val="0070C0"/>
                </a:solidFill>
                <a:latin typeface="Lucida Handwriting" panose="03010101010101010101" pitchFamily="66" charset="0"/>
              </a:rPr>
              <a:t> </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4" y="-2664844"/>
            <a:ext cx="6853690" cy="12191998"/>
          </a:xfrm>
          <a:prstGeom prst="rect">
            <a:avLst/>
          </a:prstGeom>
        </p:spPr>
      </p:pic>
      <p:sp>
        <p:nvSpPr>
          <p:cNvPr id="3" name="TextBox 2"/>
          <p:cNvSpPr txBox="1"/>
          <p:nvPr/>
        </p:nvSpPr>
        <p:spPr>
          <a:xfrm>
            <a:off x="1630017" y="824196"/>
            <a:ext cx="8348870" cy="4262705"/>
          </a:xfrm>
          <a:prstGeom prst="rect">
            <a:avLst/>
          </a:prstGeom>
          <a:noFill/>
        </p:spPr>
        <p:txBody>
          <a:bodyPr wrap="square" rtlCol="0">
            <a:spAutoFit/>
          </a:bodyPr>
          <a:lstStyle/>
          <a:p>
            <a:pPr algn="ctr"/>
            <a:r>
              <a:rPr lang="en-GB" sz="6600" dirty="0">
                <a:latin typeface="Comic Sans MS" panose="030F0702030302020204" pitchFamily="66" charset="0"/>
              </a:rPr>
              <a:t>Chestnut</a:t>
            </a:r>
            <a:endParaRPr lang="en-GB" sz="6600" b="1" dirty="0">
              <a:solidFill>
                <a:srgbClr val="CC0099"/>
              </a:solidFill>
              <a:latin typeface="Comic Sans MS" panose="030F0702030302020204" pitchFamily="66" charset="0"/>
            </a:endParaRPr>
          </a:p>
          <a:p>
            <a:pPr algn="ctr"/>
            <a:endParaRPr lang="en-GB" sz="900" b="1" dirty="0">
              <a:solidFill>
                <a:srgbClr val="CC0099"/>
              </a:solidFill>
              <a:latin typeface="Lucida Handwriting" panose="03010101010101010101" pitchFamily="66" charset="0"/>
            </a:endParaRPr>
          </a:p>
          <a:p>
            <a:pPr algn="ctr"/>
            <a:r>
              <a:rPr lang="en-GB" sz="3200" b="1" dirty="0">
                <a:solidFill>
                  <a:srgbClr val="CC0099"/>
                </a:solidFill>
                <a:latin typeface="Lucida Handwriting" panose="03010101010101010101" pitchFamily="66" charset="0"/>
              </a:rPr>
              <a:t>Eleanor</a:t>
            </a:r>
          </a:p>
          <a:p>
            <a:pPr algn="ctr"/>
            <a:endParaRPr lang="en-GB" sz="2400" b="1" dirty="0">
              <a:solidFill>
                <a:srgbClr val="CC0099"/>
              </a:solidFill>
              <a:latin typeface="Lucida Handwriting" panose="03010101010101010101" pitchFamily="66" charset="0"/>
            </a:endParaRPr>
          </a:p>
          <a:p>
            <a:pPr algn="ctr"/>
            <a:r>
              <a:rPr lang="en-US" sz="2400" b="1" dirty="0">
                <a:latin typeface="Lucida Handwriting" panose="03010101010101010101" pitchFamily="66" charset="0"/>
              </a:rPr>
              <a:t>Eleanor has continued to show incredible perseverance and this has been reflected in her assessments this week. </a:t>
            </a:r>
            <a:r>
              <a:rPr lang="en-US" sz="2400" b="1">
                <a:latin typeface="Lucida Handwriting" panose="03010101010101010101" pitchFamily="66" charset="0"/>
              </a:rPr>
              <a:t>Well Done!</a:t>
            </a:r>
            <a:endParaRPr lang="en-US" sz="2400" b="1" dirty="0">
              <a:latin typeface="Lucida Handwriting" panose="03010101010101010101" pitchFamily="66" charset="0"/>
            </a:endParaRPr>
          </a:p>
          <a:p>
            <a:pPr algn="ctr"/>
            <a:endParaRPr lang="en-US" sz="2000" b="1" dirty="0">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Tennuci                                  08.03.24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1161544"/>
            <a:ext cx="9744502" cy="4308872"/>
          </a:xfrm>
          <a:prstGeom prst="rect">
            <a:avLst/>
          </a:prstGeom>
          <a:noFill/>
        </p:spPr>
        <p:txBody>
          <a:bodyPr wrap="square" rtlCol="0">
            <a:spAutoFit/>
          </a:bodyPr>
          <a:lstStyle/>
          <a:p>
            <a:pPr algn="ctr"/>
            <a:r>
              <a:rPr lang="en-GB" sz="6600" dirty="0">
                <a:latin typeface="Comic Sans MS" panose="030F0702030302020204" pitchFamily="66" charset="0"/>
              </a:rPr>
              <a:t>Redwood</a:t>
            </a:r>
          </a:p>
          <a:p>
            <a:pPr algn="ctr"/>
            <a:r>
              <a:rPr lang="en-GB" sz="4400" dirty="0" err="1">
                <a:solidFill>
                  <a:srgbClr val="CC0099"/>
                </a:solidFill>
                <a:latin typeface="Comic Sans MS" panose="030F0702030302020204" pitchFamily="66" charset="0"/>
              </a:rPr>
              <a:t>Oscar.B</a:t>
            </a:r>
            <a:endParaRPr lang="en-GB" sz="4400" dirty="0">
              <a:solidFill>
                <a:srgbClr val="CC0099"/>
              </a:solidFill>
              <a:latin typeface="Comic Sans MS" panose="030F0702030302020204" pitchFamily="66" charset="0"/>
            </a:endParaRPr>
          </a:p>
          <a:p>
            <a:pPr algn="ctr"/>
            <a:endParaRPr lang="en-GB" sz="4400" dirty="0">
              <a:solidFill>
                <a:srgbClr val="CC0099"/>
              </a:solidFill>
              <a:latin typeface="Comic Sans MS" panose="030F0702030302020204" pitchFamily="66" charset="0"/>
            </a:endParaRPr>
          </a:p>
          <a:p>
            <a:pPr algn="ctr"/>
            <a:r>
              <a:rPr lang="en-GB" sz="2400" dirty="0">
                <a:solidFill>
                  <a:srgbClr val="002060"/>
                </a:solidFill>
                <a:latin typeface="Comic Sans MS" panose="030F0702030302020204" pitchFamily="66" charset="0"/>
              </a:rPr>
              <a:t>Oscar worked really hard on his Sow, Grow and Farm double page spread. He researched his ideas and added in extra detail. Well Done!</a:t>
            </a:r>
          </a:p>
          <a:p>
            <a:pPr algn="ctr"/>
            <a:r>
              <a:rPr lang="en-GB" sz="2400" b="1" dirty="0">
                <a:solidFill>
                  <a:srgbClr val="0070C0"/>
                </a:solidFill>
                <a:latin typeface="Lucida Handwriting" panose="03010101010101010101" pitchFamily="66" charset="0"/>
              </a:rPr>
              <a:t>Mrs  Holliday 		                           08.03.2024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4" y="-2669154"/>
            <a:ext cx="6853690" cy="12191998"/>
          </a:xfrm>
          <a:prstGeom prst="rect">
            <a:avLst/>
          </a:prstGeom>
        </p:spPr>
      </p:pic>
      <p:sp>
        <p:nvSpPr>
          <p:cNvPr id="3" name="TextBox 2"/>
          <p:cNvSpPr txBox="1"/>
          <p:nvPr/>
        </p:nvSpPr>
        <p:spPr>
          <a:xfrm>
            <a:off x="483175" y="846180"/>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5" name="TextBox 4"/>
          <p:cNvSpPr txBox="1"/>
          <p:nvPr/>
        </p:nvSpPr>
        <p:spPr>
          <a:xfrm>
            <a:off x="6107600" y="3928795"/>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1263620" y="2251413"/>
            <a:ext cx="4832380" cy="2554545"/>
          </a:xfrm>
          <a:prstGeom prst="rect">
            <a:avLst/>
          </a:prstGeom>
        </p:spPr>
        <p:txBody>
          <a:bodyPr wrap="square">
            <a:spAutoFit/>
          </a:bodyPr>
          <a:lstStyle/>
          <a:p>
            <a:pPr lvl="0"/>
            <a:r>
              <a:rPr lang="en-GB" sz="4000" dirty="0">
                <a:solidFill>
                  <a:prstClr val="black"/>
                </a:solidFill>
                <a:latin typeface="Comic Sans MS" panose="030F0702030302020204" pitchFamily="66" charset="0"/>
              </a:rPr>
              <a:t>Oak –  Lillie-Jan</a:t>
            </a:r>
          </a:p>
          <a:p>
            <a:pPr lvl="0"/>
            <a:r>
              <a:rPr lang="en-GB" sz="4000" dirty="0">
                <a:solidFill>
                  <a:prstClr val="black"/>
                </a:solidFill>
                <a:latin typeface="Comic Sans MS" panose="030F0702030302020204" pitchFamily="66" charset="0"/>
              </a:rPr>
              <a:t>Birch – Clara</a:t>
            </a:r>
          </a:p>
          <a:p>
            <a:pPr lvl="0"/>
            <a:r>
              <a:rPr lang="en-GB" sz="4000" dirty="0">
                <a:solidFill>
                  <a:prstClr val="black"/>
                </a:solidFill>
                <a:latin typeface="Comic Sans MS" panose="030F0702030302020204" pitchFamily="66" charset="0"/>
              </a:rPr>
              <a:t>Elm – Carla</a:t>
            </a:r>
          </a:p>
          <a:p>
            <a:pPr lvl="0"/>
            <a:r>
              <a:rPr lang="en-GB" sz="4000" dirty="0">
                <a:solidFill>
                  <a:prstClr val="black"/>
                </a:solidFill>
                <a:latin typeface="Comic Sans MS" panose="030F0702030302020204" pitchFamily="66" charset="0"/>
              </a:rPr>
              <a:t>Pine –  Leila</a:t>
            </a:r>
            <a:endParaRPr lang="en-GB" sz="4000" dirty="0">
              <a:solidFill>
                <a:prstClr val="black"/>
              </a:solidFill>
            </a:endParaRPr>
          </a:p>
        </p:txBody>
      </p:sp>
      <p:sp>
        <p:nvSpPr>
          <p:cNvPr id="8" name="Rectangle 7"/>
          <p:cNvSpPr/>
          <p:nvPr/>
        </p:nvSpPr>
        <p:spPr>
          <a:xfrm>
            <a:off x="5786919" y="2294217"/>
            <a:ext cx="5277262"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Redwood – Cleo. K</a:t>
            </a:r>
          </a:p>
          <a:p>
            <a:pPr lvl="0"/>
            <a:r>
              <a:rPr lang="en-GB" sz="4000" dirty="0">
                <a:solidFill>
                  <a:prstClr val="black"/>
                </a:solidFill>
                <a:latin typeface="Comic Sans MS" panose="030F0702030302020204" pitchFamily="66" charset="0"/>
              </a:rPr>
              <a:t>Chestnut – Alex L.</a:t>
            </a:r>
          </a:p>
          <a:p>
            <a:pPr lvl="0"/>
            <a:r>
              <a:rPr lang="en-GB" sz="4000" dirty="0">
                <a:solidFill>
                  <a:prstClr val="black"/>
                </a:solidFill>
                <a:latin typeface="Comic Sans MS" panose="030F0702030302020204" pitchFamily="66" charset="0"/>
              </a:rPr>
              <a:t>Aspen – Betsy</a:t>
            </a:r>
            <a:endParaRPr lang="en-GB" sz="4000" dirty="0">
              <a:solidFill>
                <a:prstClr val="black"/>
              </a:solidFill>
            </a:endParaRPr>
          </a:p>
        </p:txBody>
      </p:sp>
      <p:sp>
        <p:nvSpPr>
          <p:cNvPr id="9" name="Rectangle 8"/>
          <p:cNvSpPr/>
          <p:nvPr/>
        </p:nvSpPr>
        <p:spPr>
          <a:xfrm>
            <a:off x="1127819" y="4754943"/>
            <a:ext cx="8099567" cy="1323439"/>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 Stanley</a:t>
            </a:r>
          </a:p>
          <a:p>
            <a:pPr lvl="0"/>
            <a:r>
              <a:rPr lang="en-GB" sz="4000" dirty="0">
                <a:solidFill>
                  <a:prstClr val="black"/>
                </a:solidFill>
                <a:latin typeface="Comic Sans MS" panose="030F0702030302020204" pitchFamily="66" charset="0"/>
              </a:rPr>
              <a:t>Spruce – Alice </a:t>
            </a:r>
          </a:p>
        </p:txBody>
      </p:sp>
      <p:sp>
        <p:nvSpPr>
          <p:cNvPr id="10" name="Rectangle 9">
            <a:extLst>
              <a:ext uri="{FF2B5EF4-FFF2-40B4-BE49-F238E27FC236}">
                <a16:creationId xmlns:a16="http://schemas.microsoft.com/office/drawing/2014/main" id="{3A09BA02-3692-45C7-A8C0-6AE23E2CDAC2}"/>
              </a:ext>
            </a:extLst>
          </p:cNvPr>
          <p:cNvSpPr/>
          <p:nvPr/>
        </p:nvSpPr>
        <p:spPr>
          <a:xfrm>
            <a:off x="1263620" y="1640708"/>
            <a:ext cx="8603150" cy="707886"/>
          </a:xfrm>
          <a:prstGeom prst="rect">
            <a:avLst/>
          </a:prstGeom>
        </p:spPr>
        <p:txBody>
          <a:bodyPr wrap="square">
            <a:spAutoFit/>
          </a:bodyPr>
          <a:lstStyle/>
          <a:p>
            <a:pPr lvl="0"/>
            <a:r>
              <a:rPr lang="en-GB" sz="3600" dirty="0">
                <a:solidFill>
                  <a:prstClr val="black"/>
                </a:solidFill>
                <a:latin typeface="Comic Sans MS" panose="030F0702030302020204" pitchFamily="66" charset="0"/>
              </a:rPr>
              <a:t>Ash-Explorer of the Week</a:t>
            </a:r>
            <a:r>
              <a:rPr lang="en-GB" sz="4000" dirty="0">
                <a:solidFill>
                  <a:prstClr val="black"/>
                </a:solidFill>
                <a:latin typeface="Comic Sans MS" panose="030F0702030302020204" pitchFamily="66" charset="0"/>
              </a:rPr>
              <a:t>:-Olivia</a:t>
            </a:r>
            <a:endParaRPr lang="en-GB" sz="4000" dirty="0">
              <a:solidFill>
                <a:prstClr val="black"/>
              </a:solidFill>
            </a:endParaRPr>
          </a:p>
        </p:txBody>
      </p:sp>
    </p:spTree>
    <p:extLst>
      <p:ext uri="{BB962C8B-B14F-4D97-AF65-F5344CB8AC3E}">
        <p14:creationId xmlns:p14="http://schemas.microsoft.com/office/powerpoint/2010/main" val="1648333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440556" y="-266915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flipV="1">
            <a:off x="1112686" y="1873032"/>
            <a:ext cx="10152158" cy="3956760"/>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r>
              <a:rPr lang="en-GB" dirty="0">
                <a:solidFill>
                  <a:schemeClr val="tx1"/>
                </a:solidFill>
              </a:rPr>
              <a:t>Thea-Ash</a:t>
            </a:r>
          </a:p>
          <a:p>
            <a:r>
              <a:rPr lang="en-GB" dirty="0" err="1">
                <a:solidFill>
                  <a:schemeClr val="tx1"/>
                </a:solidFill>
              </a:rPr>
              <a:t>Poppie</a:t>
            </a:r>
            <a:r>
              <a:rPr lang="en-GB" dirty="0">
                <a:solidFill>
                  <a:schemeClr val="tx1"/>
                </a:solidFill>
              </a:rPr>
              <a:t> – Elm</a:t>
            </a:r>
          </a:p>
          <a:p>
            <a:r>
              <a:rPr lang="en-GB" dirty="0">
                <a:solidFill>
                  <a:schemeClr val="tx1"/>
                </a:solidFill>
              </a:rPr>
              <a:t>Parker – Willow</a:t>
            </a:r>
          </a:p>
          <a:p>
            <a:r>
              <a:rPr lang="en-GB" dirty="0">
                <a:solidFill>
                  <a:schemeClr val="tx1"/>
                </a:solidFill>
              </a:rPr>
              <a:t>Noah – Willow</a:t>
            </a:r>
          </a:p>
          <a:p>
            <a:r>
              <a:rPr lang="en-GB" dirty="0">
                <a:solidFill>
                  <a:schemeClr val="tx1"/>
                </a:solidFill>
              </a:rPr>
              <a:t>Mia – Willow</a:t>
            </a:r>
          </a:p>
          <a:p>
            <a:r>
              <a:rPr lang="en-GB" dirty="0">
                <a:solidFill>
                  <a:schemeClr val="tx1"/>
                </a:solidFill>
              </a:rPr>
              <a:t>Gracie – Willow</a:t>
            </a:r>
          </a:p>
          <a:p>
            <a:r>
              <a:rPr lang="en-GB" dirty="0">
                <a:solidFill>
                  <a:schemeClr val="tx1"/>
                </a:solidFill>
              </a:rPr>
              <a:t>Rocco – Pine</a:t>
            </a:r>
          </a:p>
          <a:p>
            <a:r>
              <a:rPr lang="en-GB" dirty="0">
                <a:solidFill>
                  <a:schemeClr val="tx1"/>
                </a:solidFill>
              </a:rPr>
              <a:t>Sinead – Pine</a:t>
            </a:r>
          </a:p>
          <a:p>
            <a:r>
              <a:rPr lang="en-GB" dirty="0">
                <a:solidFill>
                  <a:schemeClr val="tx1"/>
                </a:solidFill>
              </a:rPr>
              <a:t>Heather – Oak</a:t>
            </a:r>
          </a:p>
          <a:p>
            <a:r>
              <a:rPr lang="en-GB" dirty="0">
                <a:solidFill>
                  <a:schemeClr val="tx1"/>
                </a:solidFill>
              </a:rPr>
              <a:t>Emily – Birch</a:t>
            </a:r>
          </a:p>
          <a:p>
            <a:r>
              <a:rPr lang="en-GB" dirty="0">
                <a:solidFill>
                  <a:schemeClr val="tx1"/>
                </a:solidFill>
              </a:rPr>
              <a:t>Jaeden - Birch</a:t>
            </a: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r>
              <a:rPr lang="en-GB" dirty="0">
                <a:solidFill>
                  <a:schemeClr val="tx1"/>
                </a:solidFill>
              </a:rPr>
              <a:t> </a:t>
            </a: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p:txBody>
      </p:sp>
      <p:sp>
        <p:nvSpPr>
          <p:cNvPr id="6" name="TextBox 5">
            <a:extLst>
              <a:ext uri="{FF2B5EF4-FFF2-40B4-BE49-F238E27FC236}">
                <a16:creationId xmlns:a16="http://schemas.microsoft.com/office/drawing/2014/main" id="{F0D96F15-9471-489C-B732-3E3BC36AB0C3}"/>
              </a:ext>
            </a:extLst>
          </p:cNvPr>
          <p:cNvSpPr txBox="1"/>
          <p:nvPr/>
        </p:nvSpPr>
        <p:spPr>
          <a:xfrm>
            <a:off x="1748118" y="1237129"/>
            <a:ext cx="184731" cy="369332"/>
          </a:xfrm>
          <a:prstGeom prst="rect">
            <a:avLst/>
          </a:prstGeom>
          <a:noFill/>
        </p:spPr>
        <p:txBody>
          <a:bodyPr wrap="none" rtlCol="0">
            <a:spAutoFit/>
          </a:bodyPr>
          <a:lstStyle/>
          <a:p>
            <a:endParaRPr lang="en-GB" dirty="0"/>
          </a:p>
        </p:txBody>
      </p:sp>
    </p:spTree>
    <p:extLst>
      <p:ext uri="{BB962C8B-B14F-4D97-AF65-F5344CB8AC3E}">
        <p14:creationId xmlns:p14="http://schemas.microsoft.com/office/powerpoint/2010/main" val="3609985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708981"/>
          </a:xfrm>
          <a:prstGeom prst="rect">
            <a:avLst/>
          </a:prstGeom>
          <a:noFill/>
        </p:spPr>
        <p:txBody>
          <a:bodyPr wrap="square" rtlCol="0">
            <a:spAutoFit/>
          </a:bodyPr>
          <a:lstStyle/>
          <a:p>
            <a:pPr algn="ctr"/>
            <a:r>
              <a:rPr lang="en-GB" sz="6600" dirty="0">
                <a:latin typeface="Comic Sans MS" panose="030F0702030302020204" pitchFamily="66" charset="0"/>
              </a:rPr>
              <a:t>Ash</a:t>
            </a:r>
          </a:p>
          <a:p>
            <a:pPr algn="ctr"/>
            <a:r>
              <a:rPr lang="en-GB" sz="6600" b="1" dirty="0">
                <a:solidFill>
                  <a:srgbClr val="CC0099"/>
                </a:solidFill>
                <a:latin typeface="Comic Sans MS" panose="030F0702030302020204" pitchFamily="66" charset="0"/>
              </a:rPr>
              <a:t>Elsie</a:t>
            </a:r>
            <a:endParaRPr lang="en-GB" sz="2400" b="1" dirty="0">
              <a:solidFill>
                <a:srgbClr val="CC0099"/>
              </a:solidFill>
              <a:latin typeface="Lucida Handwriting" panose="03010101010101010101" pitchFamily="66" charset="0"/>
            </a:endParaRP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her super learning in phonics and using her phonics to read her reading books.</a:t>
            </a: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Laffan						</a:t>
            </a:r>
            <a:r>
              <a:rPr lang="en-GB" sz="2400" b="1">
                <a:solidFill>
                  <a:srgbClr val="0070C0"/>
                </a:solidFill>
                <a:latin typeface="Lucida Handwriting" panose="03010101010101010101" pitchFamily="66" charset="0"/>
              </a:rPr>
              <a:t>	08.03.2024</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991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708981"/>
          </a:xfrm>
          <a:prstGeom prst="rect">
            <a:avLst/>
          </a:prstGeom>
          <a:noFill/>
        </p:spPr>
        <p:txBody>
          <a:bodyPr wrap="square" rtlCol="0">
            <a:spAutoFit/>
          </a:bodyPr>
          <a:lstStyle/>
          <a:p>
            <a:pPr algn="ctr"/>
            <a:r>
              <a:rPr lang="en-GB" sz="6600" dirty="0">
                <a:latin typeface="Comic Sans MS" panose="030F0702030302020204" pitchFamily="66" charset="0"/>
              </a:rPr>
              <a:t>Oak</a:t>
            </a:r>
          </a:p>
          <a:p>
            <a:pPr algn="ctr"/>
            <a:r>
              <a:rPr lang="en-GB" sz="6600" b="1" dirty="0">
                <a:solidFill>
                  <a:srgbClr val="CC0099"/>
                </a:solidFill>
                <a:latin typeface="Comic Sans MS" panose="030F0702030302020204" pitchFamily="66" charset="0"/>
              </a:rPr>
              <a:t>Amber </a:t>
            </a:r>
            <a:endParaRPr lang="en-GB" sz="2400" b="1" dirty="0">
              <a:solidFill>
                <a:srgbClr val="CC0099"/>
              </a:solidFill>
              <a:latin typeface="Lucida Handwriting" panose="03010101010101010101" pitchFamily="66" charset="0"/>
            </a:endParaRP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showing excellence in her poetry writing about The Tear Thief.</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Bailey &amp; Mrs Salt                                   08.03.2024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5319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33965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6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Elm</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6600" dirty="0">
                <a:solidFill>
                  <a:srgbClr val="7030A0"/>
                </a:solidFill>
                <a:latin typeface="Comic Sans MS" panose="030F0702030302020204" pitchFamily="66" charset="0"/>
              </a:rPr>
              <a:t>Idris</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2400" dirty="0">
                <a:solidFill>
                  <a:srgbClr val="CC0099"/>
                </a:solidFill>
                <a:latin typeface="Comic Sans MS" panose="030F0702030302020204" pitchFamily="66" charset="0"/>
              </a:rPr>
              <a:t> Idris has taken on the role of mentor with another pupil in class this week and it has already shown a super impact.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srgbClr val="CC0099"/>
                </a:solidFill>
                <a:effectLst/>
                <a:uLnTx/>
                <a:uFillTx/>
                <a:latin typeface="Comic Sans MS" panose="030F0702030302020204" pitchFamily="66" charset="0"/>
                <a:ea typeface="+mn-ea"/>
                <a:cs typeface="+mn-cs"/>
              </a:rPr>
              <a:t>I am very proud of the ma</a:t>
            </a:r>
            <a:r>
              <a:rPr lang="en-GB" sz="2400" dirty="0" err="1">
                <a:solidFill>
                  <a:srgbClr val="CC0099"/>
                </a:solidFill>
                <a:latin typeface="Comic Sans MS" panose="030F0702030302020204" pitchFamily="66" charset="0"/>
              </a:rPr>
              <a:t>turity</a:t>
            </a:r>
            <a:r>
              <a:rPr lang="en-GB" sz="2400" dirty="0">
                <a:solidFill>
                  <a:srgbClr val="CC0099"/>
                </a:solidFill>
                <a:latin typeface="Comic Sans MS" panose="030F0702030302020204" pitchFamily="66" charset="0"/>
              </a:rPr>
              <a:t> that he has shown in this role.</a:t>
            </a:r>
            <a:endParaRPr kumimoji="0" lang="en-GB"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70C0"/>
                </a:solidFill>
                <a:effectLst/>
                <a:uLnTx/>
                <a:uFillTx/>
                <a:latin typeface="Lucida Handwriting" panose="03010101010101010101" pitchFamily="66" charset="0"/>
                <a:ea typeface="+mn-ea"/>
                <a:cs typeface="+mn-cs"/>
              </a:rPr>
              <a:t>Mrs </a:t>
            </a:r>
            <a:r>
              <a:rPr kumimoji="0" lang="en-GB" sz="2400" b="1" i="0" u="none" strike="noStrike" kern="1200" cap="none" spc="0" normalizeH="0" baseline="0" noProof="0">
                <a:ln>
                  <a:noFill/>
                </a:ln>
                <a:solidFill>
                  <a:srgbClr val="0070C0"/>
                </a:solidFill>
                <a:effectLst/>
                <a:uLnTx/>
                <a:uFillTx/>
                <a:latin typeface="Lucida Handwriting" panose="03010101010101010101" pitchFamily="66" charset="0"/>
                <a:ea typeface="+mn-ea"/>
                <a:cs typeface="+mn-cs"/>
              </a:rPr>
              <a:t>Gill                                 08.03.2024</a:t>
            </a:r>
            <a:endParaRPr kumimoji="0" lang="en-GB" sz="2400" b="1" i="0" u="none" strike="noStrike" kern="1200" cap="none" spc="0" normalizeH="0" baseline="0" noProof="0" dirty="0">
              <a:ln>
                <a:noFill/>
              </a:ln>
              <a:solidFill>
                <a:srgbClr val="0070C0"/>
              </a:solidFill>
              <a:effectLst/>
              <a:uLnTx/>
              <a:uFillTx/>
              <a:latin typeface="Lucida Handwriting" panose="03010101010101010101"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759333"/>
            <a:ext cx="6853690" cy="12191998"/>
          </a:xfrm>
          <a:prstGeom prst="rect">
            <a:avLst/>
          </a:prstGeom>
        </p:spPr>
      </p:pic>
      <p:sp>
        <p:nvSpPr>
          <p:cNvPr id="3" name="TextBox 2"/>
          <p:cNvSpPr txBox="1"/>
          <p:nvPr/>
        </p:nvSpPr>
        <p:spPr>
          <a:xfrm>
            <a:off x="1183991" y="1120675"/>
            <a:ext cx="9744502" cy="5324535"/>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r>
              <a:rPr lang="en-GB" sz="6600" dirty="0">
                <a:solidFill>
                  <a:srgbClr val="FF0066"/>
                </a:solidFill>
                <a:latin typeface="Comic Sans MS" panose="030F0702030302020204" pitchFamily="66" charset="0"/>
              </a:rPr>
              <a:t>Florrie</a:t>
            </a:r>
          </a:p>
          <a:p>
            <a:pPr algn="ctr"/>
            <a:r>
              <a:rPr lang="en-GB" sz="3200" dirty="0">
                <a:latin typeface="Comic Sans MS" panose="030F0702030302020204" pitchFamily="66" charset="0"/>
                <a:sym typeface="Wingdings" panose="05000000000000000000" pitchFamily="2" charset="2"/>
              </a:rPr>
              <a:t>For showing the most amazing perseverance and teamwork when writing a group poem based on The Tear Thief. Florrie’s ideas were lovely and she performed her part of the poem beautifully.</a:t>
            </a:r>
          </a:p>
          <a:p>
            <a:pPr algn="ctr"/>
            <a:endParaRPr lang="en-GB" sz="3200" dirty="0">
              <a:latin typeface="Comic Sans MS" panose="030F0702030302020204" pitchFamily="66" charset="0"/>
              <a:sym typeface="Wingdings" panose="05000000000000000000" pitchFamily="2" charset="2"/>
            </a:endParaRPr>
          </a:p>
          <a:p>
            <a:pPr algn="ctr"/>
            <a:r>
              <a:rPr lang="en-GB" sz="2400" b="1" dirty="0">
                <a:solidFill>
                  <a:srgbClr val="0070C0"/>
                </a:solidFill>
                <a:latin typeface="Lucida Handwriting" panose="03010101010101010101" pitchFamily="66" charset="0"/>
              </a:rPr>
              <a:t>Miss Taggart                                08.03.2024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0166" y="875173"/>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132764" y="1011236"/>
            <a:ext cx="10009070" cy="5509200"/>
          </a:xfrm>
          <a:prstGeom prst="rect">
            <a:avLst/>
          </a:prstGeom>
          <a:noFill/>
        </p:spPr>
        <p:txBody>
          <a:bodyPr wrap="square" rtlCol="0">
            <a:spAutoFit/>
          </a:bodyPr>
          <a:lstStyle/>
          <a:p>
            <a:pPr algn="ctr"/>
            <a:r>
              <a:rPr lang="en-GB" sz="6600" dirty="0">
                <a:latin typeface="Comic Sans MS" panose="030F0702030302020204" pitchFamily="66" charset="0"/>
              </a:rPr>
              <a:t>Pine</a:t>
            </a:r>
            <a:endParaRPr lang="en-GB" sz="6600" dirty="0">
              <a:solidFill>
                <a:schemeClr val="bg2">
                  <a:lumMod val="10000"/>
                </a:schemeClr>
              </a:solidFill>
              <a:latin typeface="Comic Sans MS" panose="030F0702030302020204" pitchFamily="66" charset="0"/>
              <a:sym typeface="Wingdings" panose="05000000000000000000" pitchFamily="2" charset="2"/>
            </a:endParaRPr>
          </a:p>
          <a:p>
            <a:pPr algn="ctr"/>
            <a:endParaRPr lang="en-GB" sz="2400" dirty="0">
              <a:solidFill>
                <a:schemeClr val="bg2">
                  <a:lumMod val="10000"/>
                </a:schemeClr>
              </a:solidFill>
              <a:latin typeface="Comic Sans MS" panose="030F0702030302020204" pitchFamily="66" charset="0"/>
              <a:sym typeface="Wingdings" panose="05000000000000000000" pitchFamily="2" charset="2"/>
            </a:endParaRPr>
          </a:p>
          <a:p>
            <a:pPr algn="ctr"/>
            <a:r>
              <a:rPr lang="en-GB" sz="5400" dirty="0">
                <a:solidFill>
                  <a:srgbClr val="CC0099"/>
                </a:solidFill>
                <a:latin typeface="Comic Sans MS" panose="030F0702030302020204" pitchFamily="66" charset="0"/>
              </a:rPr>
              <a:t>Felicity </a:t>
            </a:r>
          </a:p>
          <a:p>
            <a:pPr algn="ctr"/>
            <a:endParaRPr lang="en-GB" sz="3200" dirty="0">
              <a:latin typeface="Comic Sans MS" panose="030F0702030302020204" pitchFamily="66" charset="0"/>
            </a:endParaRPr>
          </a:p>
          <a:p>
            <a:pPr algn="ctr"/>
            <a:r>
              <a:rPr lang="en-GB" sz="3200" dirty="0">
                <a:latin typeface="Comic Sans MS" panose="030F0702030302020204" pitchFamily="66" charset="0"/>
              </a:rPr>
              <a:t>For outstanding effort and skill when writing an explanation text. What a super use of language and key features!</a:t>
            </a:r>
          </a:p>
          <a:p>
            <a:pPr algn="ctr"/>
            <a:endParaRPr lang="en-GB" sz="32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Miss Shipley						08.03.2024</a:t>
            </a:r>
          </a:p>
          <a:p>
            <a:pPr algn="ctr"/>
            <a:endParaRPr lang="en-GB" sz="2400" dirty="0">
              <a:latin typeface="Comic Sans MS" panose="030F0702030302020204" pitchFamily="66" charset="0"/>
            </a:endParaRPr>
          </a:p>
        </p:txBody>
      </p:sp>
    </p:spTree>
    <p:extLst>
      <p:ext uri="{BB962C8B-B14F-4D97-AF65-F5344CB8AC3E}">
        <p14:creationId xmlns:p14="http://schemas.microsoft.com/office/powerpoint/2010/main" val="1253231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223749" y="824196"/>
            <a:ext cx="9744502" cy="5293757"/>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endParaRPr lang="en-GB" sz="2400" b="1" dirty="0">
              <a:solidFill>
                <a:srgbClr val="0070C0"/>
              </a:solidFill>
              <a:latin typeface="Lucida Handwriting" panose="03010101010101010101" pitchFamily="66" charset="0"/>
            </a:endParaRPr>
          </a:p>
          <a:p>
            <a:pPr algn="ctr"/>
            <a:r>
              <a:rPr lang="en-GB" sz="4400" b="1">
                <a:solidFill>
                  <a:srgbClr val="FF0066"/>
                </a:solidFill>
                <a:latin typeface="Lucida Handwriting" panose="03010101010101010101" pitchFamily="66" charset="0"/>
              </a:rPr>
              <a:t>Isabelle</a:t>
            </a:r>
            <a:endParaRPr lang="en-GB" sz="4400" b="1" dirty="0">
              <a:solidFill>
                <a:srgbClr val="FF0066"/>
              </a:solidFill>
              <a:latin typeface="Lucida Handwriting" panose="03010101010101010101" pitchFamily="66" charset="0"/>
            </a:endParaRPr>
          </a:p>
          <a:p>
            <a:pPr algn="ctr"/>
            <a:r>
              <a:rPr lang="en-GB" sz="4400" dirty="0">
                <a:latin typeface="Calibri" panose="020F0502020204030204" pitchFamily="34" charset="0"/>
                <a:cs typeface="Calibri" panose="020F0502020204030204" pitchFamily="34" charset="0"/>
              </a:rPr>
              <a:t>For excellent choice of verbs, adverbs and similes in your free verse poetry.</a:t>
            </a:r>
          </a:p>
          <a:p>
            <a:pPr algn="ctr"/>
            <a:endParaRPr lang="en-GB" sz="4400" dirty="0">
              <a:latin typeface="Calibri" panose="020F0502020204030204" pitchFamily="34" charset="0"/>
              <a:cs typeface="Calibri" panose="020F0502020204030204" pitchFamily="34" charset="0"/>
            </a:endParaRPr>
          </a:p>
          <a:p>
            <a:pPr algn="ctr"/>
            <a:r>
              <a:rPr lang="en-GB" sz="2400" b="1" dirty="0">
                <a:solidFill>
                  <a:srgbClr val="0070C0"/>
                </a:solidFill>
                <a:latin typeface="Lucida Handwriting" panose="03010101010101010101" pitchFamily="66" charset="0"/>
              </a:rPr>
              <a:t> </a:t>
            </a:r>
          </a:p>
          <a:p>
            <a:pPr algn="ctr"/>
            <a:r>
              <a:rPr lang="en-GB" sz="2400" b="1" dirty="0">
                <a:solidFill>
                  <a:srgbClr val="0070C0"/>
                </a:solidFill>
                <a:latin typeface="Lucida Handwriting" panose="03010101010101010101" pitchFamily="66" charset="0"/>
              </a:rPr>
              <a:t>Miss Lincoln                     			08.03.2024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94764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3594</TotalTime>
  <Words>422</Words>
  <Application>Microsoft Office PowerPoint</Application>
  <PresentationFormat>Widescreen</PresentationFormat>
  <Paragraphs>133</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Comic Sans MS</vt:lpstr>
      <vt:lpstr>Lucida Handwriting</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Bobbi Taggart</cp:lastModifiedBy>
  <cp:revision>801</cp:revision>
  <cp:lastPrinted>2024-03-08T07:55:29Z</cp:lastPrinted>
  <dcterms:created xsi:type="dcterms:W3CDTF">2020-05-30T07:30:34Z</dcterms:created>
  <dcterms:modified xsi:type="dcterms:W3CDTF">2024-03-08T08:20:42Z</dcterms:modified>
</cp:coreProperties>
</file>