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8" r:id="rId2"/>
    <p:sldId id="261" r:id="rId3"/>
    <p:sldId id="260" r:id="rId4"/>
    <p:sldId id="259" r:id="rId5"/>
    <p:sldId id="303" r:id="rId6"/>
    <p:sldId id="284" r:id="rId7"/>
    <p:sldId id="286" r:id="rId8"/>
    <p:sldId id="288" r:id="rId9"/>
    <p:sldId id="290" r:id="rId10"/>
    <p:sldId id="292" r:id="rId11"/>
    <p:sldId id="294" r:id="rId12"/>
    <p:sldId id="304" r:id="rId13"/>
    <p:sldId id="296" r:id="rId14"/>
    <p:sldId id="298" r:id="rId15"/>
    <p:sldId id="300" r:id="rId1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38" autoAdjust="0"/>
    <p:restoredTop sz="94660"/>
  </p:normalViewPr>
  <p:slideViewPr>
    <p:cSldViewPr snapToGrid="0">
      <p:cViewPr varScale="1">
        <p:scale>
          <a:sx n="65" d="100"/>
          <a:sy n="65" d="100"/>
        </p:scale>
        <p:origin x="84" y="2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8356B63-B5D4-4FFF-8BAB-EE51338E5EEC}" type="datetimeFigureOut">
              <a:rPr lang="en-GB" smtClean="0"/>
              <a:t>24/03/2023</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B94A3DF-A81D-4481-96EB-301390592BD7}" type="slidenum">
              <a:rPr lang="en-GB" smtClean="0"/>
              <a:t>‹#›</a:t>
            </a:fld>
            <a:endParaRPr lang="en-GB"/>
          </a:p>
        </p:txBody>
      </p:sp>
    </p:spTree>
    <p:extLst>
      <p:ext uri="{BB962C8B-B14F-4D97-AF65-F5344CB8AC3E}">
        <p14:creationId xmlns:p14="http://schemas.microsoft.com/office/powerpoint/2010/main" val="679275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24/03/2023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24/03/2023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24/03/2023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24/03/2023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24/03/2023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24/03/2023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24/03/2023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24/03/2023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886820" y="1122465"/>
            <a:ext cx="7952727"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dirty="0">
                <a:latin typeface="Comic Sans MS" panose="030F0702030302020204" pitchFamily="66" charset="0"/>
              </a:rPr>
              <a:t>Friday 24</a:t>
            </a:r>
            <a:r>
              <a:rPr lang="en-GB" sz="4800" baseline="30000" dirty="0">
                <a:latin typeface="Comic Sans MS" panose="030F0702030302020204" pitchFamily="66" charset="0"/>
              </a:rPr>
              <a:t>th</a:t>
            </a:r>
            <a:r>
              <a:rPr lang="en-GB" sz="4800" dirty="0">
                <a:latin typeface="Comic Sans MS" panose="030F0702030302020204" pitchFamily="66" charset="0"/>
              </a:rPr>
              <a:t> March</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447645"/>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5400" b="1" dirty="0">
                <a:solidFill>
                  <a:srgbClr val="CC0099"/>
                </a:solidFill>
                <a:latin typeface="Comic Sans MS" panose="030F0702030302020204" pitchFamily="66" charset="0"/>
              </a:rPr>
              <a:t>Cleopatra </a:t>
            </a:r>
          </a:p>
          <a:p>
            <a:pPr algn="ctr"/>
            <a:endParaRPr lang="en-GB" sz="2800" dirty="0">
              <a:latin typeface="Comic Sans MS" panose="030F0702030302020204" pitchFamily="66" charset="0"/>
            </a:endParaRPr>
          </a:p>
          <a:p>
            <a:pPr algn="ctr"/>
            <a:r>
              <a:rPr lang="en-GB" sz="2800" dirty="0">
                <a:latin typeface="Comic Sans MS" panose="030F0702030302020204" pitchFamily="66" charset="0"/>
              </a:rPr>
              <a:t>For having a wonderful attitude throughout assessment week and using the skills and knowledge she has been taught to help her.</a:t>
            </a:r>
          </a:p>
          <a:p>
            <a:pPr algn="ctr"/>
            <a:endParaRPr lang="en-GB" sz="2800" dirty="0">
              <a:latin typeface="Comic Sans MS" panose="030F0702030302020204"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Shipley                                 		   </a:t>
            </a:r>
            <a:r>
              <a:rPr lang="en-GB" b="1" dirty="0">
                <a:solidFill>
                  <a:srgbClr val="0070C0"/>
                </a:solidFill>
                <a:latin typeface="Lucida Handwriting" panose="03010101010101010101" pitchFamily="66" charset="0"/>
              </a:rPr>
              <a:t>23.03.2023</a:t>
            </a:r>
            <a:endParaRPr lang="en-GB" sz="20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223749" y="1074509"/>
            <a:ext cx="9744502" cy="4678204"/>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4400" b="1" dirty="0">
                <a:solidFill>
                  <a:srgbClr val="FF0066"/>
                </a:solidFill>
                <a:latin typeface="Lucida Handwriting" panose="03010101010101010101" pitchFamily="66" charset="0"/>
              </a:rPr>
              <a:t>Harrison</a:t>
            </a:r>
          </a:p>
          <a:p>
            <a:pPr algn="ctr"/>
            <a:endParaRPr lang="en-GB" sz="4400" b="1" dirty="0">
              <a:solidFill>
                <a:srgbClr val="FF0066"/>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For a superb and respectful understanding of the Muslim prayer.</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Read &amp; Mrs Davies 23.3.23.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98176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223749" y="1074509"/>
            <a:ext cx="9744502" cy="4678204"/>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4400" b="1" dirty="0">
                <a:solidFill>
                  <a:srgbClr val="FF0066"/>
                </a:solidFill>
                <a:latin typeface="Lucida Handwriting" panose="03010101010101010101" pitchFamily="66" charset="0"/>
              </a:rPr>
              <a:t>Daisy</a:t>
            </a:r>
          </a:p>
          <a:p>
            <a:pPr algn="ctr"/>
            <a:endParaRPr lang="en-GB" sz="4400" b="1" dirty="0">
              <a:solidFill>
                <a:srgbClr val="FF0066"/>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For a superb and respectful understanding of the Muslim prayer.</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Read &amp; Mrs Davies 23.3.23.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9476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630017" y="824196"/>
            <a:ext cx="8348870" cy="5463034"/>
          </a:xfrm>
          <a:prstGeom prst="rect">
            <a:avLst/>
          </a:prstGeom>
          <a:noFill/>
        </p:spPr>
        <p:txBody>
          <a:bodyPr wrap="square" rtlCol="0">
            <a:spAutoFit/>
          </a:bodyPr>
          <a:lstStyle/>
          <a:p>
            <a:pPr algn="ctr"/>
            <a:r>
              <a:rPr lang="en-GB" sz="6600" dirty="0">
                <a:latin typeface="Comic Sans MS" panose="030F0702030302020204" pitchFamily="66" charset="0"/>
              </a:rPr>
              <a:t>Chestnut</a:t>
            </a:r>
            <a:endParaRPr lang="en-GB" sz="6600" b="1" dirty="0">
              <a:solidFill>
                <a:srgbClr val="CC0099"/>
              </a:solidFill>
              <a:latin typeface="Comic Sans MS" panose="030F0702030302020204" pitchFamily="66" charset="0"/>
            </a:endParaRPr>
          </a:p>
          <a:p>
            <a:pPr algn="ctr"/>
            <a:endParaRPr lang="en-GB" sz="900" b="1" dirty="0">
              <a:solidFill>
                <a:srgbClr val="CC0099"/>
              </a:solidFill>
              <a:latin typeface="Lucida Handwriting" panose="03010101010101010101" pitchFamily="66" charset="0"/>
            </a:endParaRPr>
          </a:p>
          <a:p>
            <a:pPr algn="ctr"/>
            <a:r>
              <a:rPr lang="en-GB" sz="2400" b="1" dirty="0">
                <a:solidFill>
                  <a:srgbClr val="CC0099"/>
                </a:solidFill>
                <a:latin typeface="Lucida Handwriting" panose="03010101010101010101" pitchFamily="66" charset="0"/>
              </a:rPr>
              <a:t> </a:t>
            </a:r>
          </a:p>
          <a:p>
            <a:pPr algn="ctr"/>
            <a:r>
              <a:rPr lang="en-US" sz="3200" b="1" dirty="0">
                <a:solidFill>
                  <a:srgbClr val="CC0099"/>
                </a:solidFill>
                <a:latin typeface="Lucida Handwriting" panose="03010101010101010101" pitchFamily="66" charset="0"/>
              </a:rPr>
              <a:t>Roxy</a:t>
            </a:r>
          </a:p>
          <a:p>
            <a:pPr algn="ctr"/>
            <a:endParaRPr lang="en-US" sz="3200" b="1" dirty="0">
              <a:solidFill>
                <a:srgbClr val="CC0099"/>
              </a:solidFill>
              <a:latin typeface="Lucida Handwriting" panose="03010101010101010101" pitchFamily="66" charset="0"/>
            </a:endParaRPr>
          </a:p>
          <a:p>
            <a:pPr algn="ctr"/>
            <a:r>
              <a:rPr lang="en-US" sz="2400" b="1" dirty="0">
                <a:solidFill>
                  <a:schemeClr val="accent1">
                    <a:lumMod val="75000"/>
                  </a:schemeClr>
                </a:solidFill>
                <a:latin typeface="Lucida Handwriting" panose="03010101010101010101" pitchFamily="66" charset="0"/>
              </a:rPr>
              <a:t>Roxy has shown a vast amount of resilience and  perseverance over the entire term. She has overcome many barriers facing her and her efforts in this week’s assessment s has shown she has made some great strides in her </a:t>
            </a:r>
            <a:r>
              <a:rPr lang="en-US" sz="2400" b="1">
                <a:solidFill>
                  <a:schemeClr val="accent1">
                    <a:lumMod val="75000"/>
                  </a:schemeClr>
                </a:solidFill>
                <a:latin typeface="Lucida Handwriting" panose="03010101010101010101" pitchFamily="66" charset="0"/>
              </a:rPr>
              <a:t>learning.</a:t>
            </a:r>
          </a:p>
          <a:p>
            <a:pPr algn="ctr"/>
            <a:endParaRPr lang="en-US" b="1" dirty="0">
              <a:solidFill>
                <a:schemeClr val="accent1">
                  <a:lumMod val="75000"/>
                </a:schemeClr>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Tennuci                                  24.3.23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966743"/>
            <a:ext cx="9744502" cy="5539978"/>
          </a:xfrm>
          <a:prstGeom prst="rect">
            <a:avLst/>
          </a:prstGeom>
          <a:noFill/>
        </p:spPr>
        <p:txBody>
          <a:bodyPr wrap="square" rtlCol="0">
            <a:spAutoFit/>
          </a:bodyPr>
          <a:lstStyle/>
          <a:p>
            <a:pPr algn="ctr"/>
            <a:r>
              <a:rPr lang="en-GB" sz="6600" dirty="0">
                <a:latin typeface="Comic Sans MS" panose="030F0702030302020204" pitchFamily="66" charset="0"/>
              </a:rPr>
              <a:t>Aspen</a:t>
            </a:r>
          </a:p>
          <a:p>
            <a:pPr algn="ctr"/>
            <a:endParaRPr lang="en-GB" sz="2400" b="1" dirty="0">
              <a:solidFill>
                <a:srgbClr val="0070C0"/>
              </a:solidFill>
              <a:latin typeface="Lucida Handwriting" panose="03010101010101010101" pitchFamily="66" charset="0"/>
            </a:endParaRPr>
          </a:p>
          <a:p>
            <a:pPr algn="ctr"/>
            <a:r>
              <a:rPr lang="en-GB" sz="4000" b="1" dirty="0">
                <a:solidFill>
                  <a:srgbClr val="FF0066"/>
                </a:solidFill>
                <a:latin typeface="Lucida Handwriting" panose="03010101010101010101" pitchFamily="66" charset="0"/>
              </a:rPr>
              <a:t>Alex P</a:t>
            </a:r>
          </a:p>
          <a:p>
            <a:pPr algn="ctr"/>
            <a:endParaRPr lang="en-GB" sz="4000" b="1" dirty="0">
              <a:solidFill>
                <a:srgbClr val="FF0066"/>
              </a:solidFill>
              <a:latin typeface="Lucida Handwriting" panose="03010101010101010101" pitchFamily="66" charset="0"/>
            </a:endParaRPr>
          </a:p>
          <a:p>
            <a:pPr algn="ctr"/>
            <a:r>
              <a:rPr lang="en-GB" sz="3200" b="1" dirty="0">
                <a:latin typeface="Lucida Handwriting" panose="03010101010101010101" pitchFamily="66" charset="0"/>
              </a:rPr>
              <a:t>For having an improved attitude towards his work which has shown in his results during assessment week!</a:t>
            </a:r>
            <a:endParaRPr lang="en-GB" sz="2000" b="1" dirty="0">
              <a:latin typeface="Lucida Handwriting" panose="03010101010101010101"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Mrs Cox and Miss </a:t>
            </a:r>
            <a:r>
              <a:rPr lang="en-GB" sz="2000" b="1">
                <a:solidFill>
                  <a:srgbClr val="0070C0"/>
                </a:solidFill>
                <a:latin typeface="Lucida Handwriting" panose="03010101010101010101" pitchFamily="66" charset="0"/>
              </a:rPr>
              <a:t>Volante  24.03.23</a:t>
            </a:r>
            <a:endParaRPr lang="en-GB" sz="20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 </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1161544"/>
            <a:ext cx="9744502" cy="4924425"/>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r>
              <a:rPr lang="en-GB" sz="4400" dirty="0">
                <a:solidFill>
                  <a:srgbClr val="CC0099"/>
                </a:solidFill>
                <a:latin typeface="Comic Sans MS" panose="030F0702030302020204" pitchFamily="66" charset="0"/>
              </a:rPr>
              <a:t>Jack</a:t>
            </a:r>
          </a:p>
          <a:p>
            <a:pPr algn="ctr"/>
            <a:endParaRPr lang="en-GB" sz="4400" dirty="0">
              <a:solidFill>
                <a:srgbClr val="CC0099"/>
              </a:solidFill>
              <a:latin typeface="Comic Sans MS" panose="030F0702030302020204" pitchFamily="66" charset="0"/>
            </a:endParaRPr>
          </a:p>
          <a:p>
            <a:pPr algn="ctr"/>
            <a:r>
              <a:rPr lang="en-GB" sz="4400" dirty="0">
                <a:solidFill>
                  <a:srgbClr val="002060"/>
                </a:solidFill>
                <a:latin typeface="Comic Sans MS" panose="030F0702030302020204" pitchFamily="66" charset="0"/>
              </a:rPr>
              <a:t>Attitude and enjoyment of </a:t>
            </a:r>
          </a:p>
          <a:p>
            <a:pPr algn="ctr"/>
            <a:r>
              <a:rPr lang="en-GB" sz="4400" dirty="0">
                <a:solidFill>
                  <a:srgbClr val="002060"/>
                </a:solidFill>
                <a:latin typeface="Comic Sans MS" panose="030F0702030302020204" pitchFamily="66" charset="0"/>
              </a:rPr>
              <a:t>reading.</a:t>
            </a:r>
          </a:p>
          <a:p>
            <a:pPr algn="ctr"/>
            <a:endParaRPr lang="en-GB" sz="2400" dirty="0">
              <a:latin typeface="Comic Sans MS" panose="030F0702030302020204" pitchFamily="66" charset="0"/>
            </a:endParaRPr>
          </a:p>
          <a:p>
            <a:r>
              <a:rPr lang="en-GB" sz="2400" b="1" dirty="0">
                <a:solidFill>
                  <a:srgbClr val="0070C0"/>
                </a:solidFill>
                <a:latin typeface="Lucida Handwriting" panose="03010101010101010101" pitchFamily="66" charset="0"/>
              </a:rPr>
              <a:t>Mrs Gill 							24.03.2023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9154"/>
            <a:ext cx="6853690" cy="12191998"/>
          </a:xfrm>
          <a:prstGeom prst="rect">
            <a:avLst/>
          </a:prstGeom>
        </p:spPr>
      </p:pic>
      <p:sp>
        <p:nvSpPr>
          <p:cNvPr id="3" name="TextBox 2"/>
          <p:cNvSpPr txBox="1"/>
          <p:nvPr/>
        </p:nvSpPr>
        <p:spPr>
          <a:xfrm>
            <a:off x="3064042" y="946484"/>
            <a:ext cx="6513095" cy="1323439"/>
          </a:xfrm>
          <a:prstGeom prst="rect">
            <a:avLst/>
          </a:prstGeom>
          <a:noFill/>
        </p:spPr>
        <p:txBody>
          <a:bodyPr wrap="square" rtlCol="0">
            <a:spAutoFit/>
          </a:bodyPr>
          <a:lstStyle/>
          <a:p>
            <a:pPr algn="ctr"/>
            <a:r>
              <a:rPr lang="en-GB" sz="4800" u="sng" dirty="0">
                <a:solidFill>
                  <a:srgbClr val="FF0066"/>
                </a:solidFill>
                <a:latin typeface="Comic Sans MS" panose="030F0702030302020204" pitchFamily="66" charset="0"/>
              </a:rPr>
              <a:t>Weekly Team Points!</a:t>
            </a:r>
          </a:p>
          <a:p>
            <a:pPr algn="ctr"/>
            <a:endParaRPr lang="en-GB" sz="3200" i="1" dirty="0">
              <a:latin typeface="Comic Sans MS" panose="030F0702030302020204" pitchFamily="66"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81251705"/>
              </p:ext>
            </p:extLst>
          </p:nvPr>
        </p:nvGraphicFramePr>
        <p:xfrm>
          <a:off x="1465178" y="2497564"/>
          <a:ext cx="9261644" cy="2736769"/>
        </p:xfrm>
        <a:graphic>
          <a:graphicData uri="http://schemas.openxmlformats.org/drawingml/2006/table">
            <a:tbl>
              <a:tblPr firstRow="1" bandRow="1">
                <a:tableStyleId>{5C22544A-7EE6-4342-B048-85BDC9FD1C3A}</a:tableStyleId>
              </a:tblPr>
              <a:tblGrid>
                <a:gridCol w="2315411">
                  <a:extLst>
                    <a:ext uri="{9D8B030D-6E8A-4147-A177-3AD203B41FA5}">
                      <a16:colId xmlns:a16="http://schemas.microsoft.com/office/drawing/2014/main" val="3299981363"/>
                    </a:ext>
                  </a:extLst>
                </a:gridCol>
                <a:gridCol w="2315411">
                  <a:extLst>
                    <a:ext uri="{9D8B030D-6E8A-4147-A177-3AD203B41FA5}">
                      <a16:colId xmlns:a16="http://schemas.microsoft.com/office/drawing/2014/main" val="3451166365"/>
                    </a:ext>
                  </a:extLst>
                </a:gridCol>
                <a:gridCol w="2315411">
                  <a:extLst>
                    <a:ext uri="{9D8B030D-6E8A-4147-A177-3AD203B41FA5}">
                      <a16:colId xmlns:a16="http://schemas.microsoft.com/office/drawing/2014/main" val="479396576"/>
                    </a:ext>
                  </a:extLst>
                </a:gridCol>
                <a:gridCol w="2315411">
                  <a:extLst>
                    <a:ext uri="{9D8B030D-6E8A-4147-A177-3AD203B41FA5}">
                      <a16:colId xmlns:a16="http://schemas.microsoft.com/office/drawing/2014/main" val="200857127"/>
                    </a:ext>
                  </a:extLst>
                </a:gridCol>
              </a:tblGrid>
              <a:tr h="1504593">
                <a:tc>
                  <a:txBody>
                    <a:bodyPr/>
                    <a:lstStyle/>
                    <a:p>
                      <a:pPr algn="ctr"/>
                      <a:r>
                        <a:rPr lang="en-GB" sz="3200" dirty="0">
                          <a:solidFill>
                            <a:schemeClr val="tx1"/>
                          </a:solidFill>
                          <a:latin typeface="Comic Sans MS" panose="030F0702030302020204" pitchFamily="66" charset="0"/>
                        </a:rPr>
                        <a:t>Peel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GB" sz="3200" dirty="0" err="1">
                          <a:solidFill>
                            <a:schemeClr val="tx1"/>
                          </a:solidFill>
                          <a:latin typeface="Comic Sans MS" panose="030F0702030302020204" pitchFamily="66" charset="0"/>
                        </a:rPr>
                        <a:t>Ethelfleda</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GB" sz="3200" dirty="0">
                          <a:solidFill>
                            <a:schemeClr val="tx1"/>
                          </a:solidFill>
                          <a:latin typeface="Comic Sans MS" panose="030F0702030302020204" pitchFamily="66" charset="0"/>
                        </a:rPr>
                        <a:t>Grazier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GB" sz="3200" dirty="0">
                          <a:solidFill>
                            <a:schemeClr val="tx1"/>
                          </a:solidFill>
                          <a:latin typeface="Comic Sans MS" panose="030F0702030302020204" pitchFamily="66" charset="0"/>
                        </a:rPr>
                        <a:t>Offa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3117705136"/>
                  </a:ext>
                </a:extLst>
              </a:tr>
              <a:tr h="1232176">
                <a:tc>
                  <a:txBody>
                    <a:bodyPr/>
                    <a:lstStyle/>
                    <a:p>
                      <a:pPr algn="ctr"/>
                      <a:endParaRPr lang="en-GB" dirty="0">
                        <a:solidFill>
                          <a:schemeClr val="tx1"/>
                        </a:solidFill>
                        <a:latin typeface="Comic Sans MS" panose="030F0702030302020204" pitchFamily="66" charset="0"/>
                      </a:endParaRPr>
                    </a:p>
                    <a:p>
                      <a:pPr algn="ctr"/>
                      <a:r>
                        <a:rPr lang="en-GB" dirty="0">
                          <a:solidFill>
                            <a:schemeClr val="tx1"/>
                          </a:solidFill>
                          <a:latin typeface="Comic Sans MS" panose="030F0702030302020204" pitchFamily="66" charset="0"/>
                        </a:rPr>
                        <a:t>345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dirty="0">
                        <a:solidFill>
                          <a:schemeClr val="tx1"/>
                        </a:solidFill>
                        <a:latin typeface="Comic Sans MS" panose="030F0702030302020204" pitchFamily="66" charset="0"/>
                      </a:endParaRPr>
                    </a:p>
                    <a:p>
                      <a:pPr algn="ctr"/>
                      <a:r>
                        <a:rPr lang="en-GB" dirty="0">
                          <a:solidFill>
                            <a:schemeClr val="tx1"/>
                          </a:solidFill>
                          <a:latin typeface="Comic Sans MS" panose="030F0702030302020204" pitchFamily="66" charset="0"/>
                        </a:rPr>
                        <a:t>351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dirty="0">
                        <a:solidFill>
                          <a:schemeClr val="tx1"/>
                        </a:solidFill>
                        <a:latin typeface="Comic Sans MS" panose="030F0702030302020204" pitchFamily="66" charset="0"/>
                      </a:endParaRPr>
                    </a:p>
                    <a:p>
                      <a:pPr algn="ctr"/>
                      <a:r>
                        <a:rPr lang="en-GB" dirty="0">
                          <a:solidFill>
                            <a:schemeClr val="tx1"/>
                          </a:solidFill>
                          <a:latin typeface="Comic Sans MS" panose="030F0702030302020204" pitchFamily="66" charset="0"/>
                        </a:rPr>
                        <a:t>335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dirty="0">
                        <a:solidFill>
                          <a:schemeClr val="tx1"/>
                        </a:solidFill>
                        <a:latin typeface="Comic Sans MS" panose="030F0702030302020204" pitchFamily="66" charset="0"/>
                      </a:endParaRPr>
                    </a:p>
                    <a:p>
                      <a:pPr algn="ctr"/>
                      <a:r>
                        <a:rPr lang="en-GB" dirty="0">
                          <a:solidFill>
                            <a:schemeClr val="tx1"/>
                          </a:solidFill>
                          <a:latin typeface="Comic Sans MS" panose="030F0702030302020204" pitchFamily="66" charset="0"/>
                        </a:rPr>
                        <a:t>369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7769375"/>
                  </a:ext>
                </a:extLst>
              </a:tr>
            </a:tbl>
          </a:graphicData>
        </a:graphic>
      </p:graphicFrame>
    </p:spTree>
    <p:extLst>
      <p:ext uri="{BB962C8B-B14F-4D97-AF65-F5344CB8AC3E}">
        <p14:creationId xmlns:p14="http://schemas.microsoft.com/office/powerpoint/2010/main" val="4031114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483175" y="846180"/>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5" name="TextBox 4"/>
          <p:cNvSpPr txBox="1"/>
          <p:nvPr/>
        </p:nvSpPr>
        <p:spPr>
          <a:xfrm>
            <a:off x="7440864" y="3935735"/>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1263620" y="2251413"/>
            <a:ext cx="4832380"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Birch – Lyla</a:t>
            </a:r>
          </a:p>
          <a:p>
            <a:pPr lvl="0"/>
            <a:r>
              <a:rPr lang="en-GB" sz="4000" dirty="0">
                <a:solidFill>
                  <a:prstClr val="black"/>
                </a:solidFill>
                <a:latin typeface="Comic Sans MS" panose="030F0702030302020204" pitchFamily="66" charset="0"/>
              </a:rPr>
              <a:t>Elm – Finley</a:t>
            </a:r>
          </a:p>
          <a:p>
            <a:pPr lvl="0"/>
            <a:r>
              <a:rPr lang="en-GB" sz="4000" dirty="0">
                <a:solidFill>
                  <a:prstClr val="black"/>
                </a:solidFill>
                <a:latin typeface="Comic Sans MS" panose="030F0702030302020204" pitchFamily="66" charset="0"/>
              </a:rPr>
              <a:t>Pine – </a:t>
            </a:r>
            <a:endParaRPr lang="en-GB" sz="4000" dirty="0">
              <a:solidFill>
                <a:prstClr val="black"/>
              </a:solidFill>
            </a:endParaRPr>
          </a:p>
        </p:txBody>
      </p:sp>
      <p:sp>
        <p:nvSpPr>
          <p:cNvPr id="8" name="Rectangle 7"/>
          <p:cNvSpPr/>
          <p:nvPr/>
        </p:nvSpPr>
        <p:spPr>
          <a:xfrm>
            <a:off x="5786919" y="2294217"/>
            <a:ext cx="5277262"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a:t>
            </a:r>
          </a:p>
          <a:p>
            <a:pPr lvl="0"/>
            <a:r>
              <a:rPr lang="en-GB" sz="4000">
                <a:solidFill>
                  <a:prstClr val="black"/>
                </a:solidFill>
                <a:latin typeface="Comic Sans MS" panose="030F0702030302020204" pitchFamily="66" charset="0"/>
              </a:rPr>
              <a:t>Chestnut – Tobias</a:t>
            </a:r>
            <a:endParaRPr lang="en-GB" sz="4000" dirty="0">
              <a:solidFill>
                <a:prstClr val="black"/>
              </a:solidFill>
              <a:latin typeface="Comic Sans MS" panose="030F0702030302020204" pitchFamily="66" charset="0"/>
            </a:endParaRPr>
          </a:p>
          <a:p>
            <a:pPr lvl="0"/>
            <a:r>
              <a:rPr lang="en-GB" sz="4000" dirty="0">
                <a:solidFill>
                  <a:prstClr val="black"/>
                </a:solidFill>
                <a:latin typeface="Comic Sans MS" panose="030F0702030302020204" pitchFamily="66" charset="0"/>
              </a:rPr>
              <a:t>Aspen-</a:t>
            </a:r>
            <a:endParaRPr lang="en-GB" sz="4000" dirty="0">
              <a:solidFill>
                <a:prstClr val="black"/>
              </a:solidFill>
            </a:endParaRPr>
          </a:p>
        </p:txBody>
      </p:sp>
      <p:sp>
        <p:nvSpPr>
          <p:cNvPr id="9" name="Rectangle 8"/>
          <p:cNvSpPr/>
          <p:nvPr/>
        </p:nvSpPr>
        <p:spPr>
          <a:xfrm>
            <a:off x="1203459" y="4072828"/>
            <a:ext cx="4824449"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Ruby A. </a:t>
            </a:r>
          </a:p>
          <a:p>
            <a:pPr lvl="0"/>
            <a:r>
              <a:rPr lang="en-GB" sz="4000" dirty="0">
                <a:solidFill>
                  <a:prstClr val="black"/>
                </a:solidFill>
                <a:latin typeface="Comic Sans MS" panose="030F0702030302020204" pitchFamily="66" charset="0"/>
              </a:rPr>
              <a:t>Spruce –  </a:t>
            </a:r>
          </a:p>
          <a:p>
            <a:pPr lvl="0"/>
            <a:r>
              <a:rPr lang="en-GB" sz="4000" dirty="0">
                <a:solidFill>
                  <a:prstClr val="black"/>
                </a:solidFill>
                <a:latin typeface="Comic Sans MS" panose="030F0702030302020204" pitchFamily="66" charset="0"/>
              </a:rPr>
              <a:t>Maple –  </a:t>
            </a:r>
          </a:p>
        </p:txBody>
      </p:sp>
      <p:sp>
        <p:nvSpPr>
          <p:cNvPr id="10" name="Rectangle 9">
            <a:extLst>
              <a:ext uri="{FF2B5EF4-FFF2-40B4-BE49-F238E27FC236}">
                <a16:creationId xmlns:a16="http://schemas.microsoft.com/office/drawing/2014/main" id="{3A09BA02-3692-45C7-A8C0-6AE23E2CDAC2}"/>
              </a:ext>
            </a:extLst>
          </p:cNvPr>
          <p:cNvSpPr/>
          <p:nvPr/>
        </p:nvSpPr>
        <p:spPr>
          <a:xfrm>
            <a:off x="1263620" y="1640708"/>
            <a:ext cx="8603150" cy="707886"/>
          </a:xfrm>
          <a:prstGeom prst="rect">
            <a:avLst/>
          </a:prstGeom>
        </p:spPr>
        <p:txBody>
          <a:bodyPr wrap="square">
            <a:spAutoFit/>
          </a:bodyPr>
          <a:lstStyle/>
          <a:p>
            <a:pPr lvl="0"/>
            <a:r>
              <a:rPr lang="en-GB" sz="3600" dirty="0">
                <a:solidFill>
                  <a:prstClr val="black"/>
                </a:solidFill>
                <a:latin typeface="Comic Sans MS" panose="030F0702030302020204" pitchFamily="66" charset="0"/>
              </a:rPr>
              <a:t>Ash-Explorer of the Week</a:t>
            </a:r>
            <a:r>
              <a:rPr lang="en-GB" sz="4000" dirty="0">
                <a:solidFill>
                  <a:prstClr val="black"/>
                </a:solidFill>
                <a:latin typeface="Comic Sans MS" panose="030F0702030302020204" pitchFamily="66" charset="0"/>
              </a:rPr>
              <a:t>:-Mina</a:t>
            </a:r>
            <a:endParaRPr lang="en-GB" sz="4000" dirty="0">
              <a:solidFill>
                <a:prstClr val="black"/>
              </a:solidFill>
            </a:endParaRPr>
          </a:p>
        </p:txBody>
      </p:sp>
    </p:spTree>
    <p:extLst>
      <p:ext uri="{BB962C8B-B14F-4D97-AF65-F5344CB8AC3E}">
        <p14:creationId xmlns:p14="http://schemas.microsoft.com/office/powerpoint/2010/main" val="1648333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flipV="1">
            <a:off x="1035131" y="1873032"/>
            <a:ext cx="10152158" cy="3923818"/>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solidFill>
                <a:schemeClr val="tx1"/>
              </a:solidFill>
            </a:endParaRPr>
          </a:p>
          <a:p>
            <a:endParaRPr lang="en-GB" dirty="0">
              <a:solidFill>
                <a:schemeClr val="tx1"/>
              </a:solidFill>
            </a:endParaRPr>
          </a:p>
          <a:p>
            <a:endParaRPr lang="en-GB">
              <a:solidFill>
                <a:schemeClr val="tx1"/>
              </a:solidFill>
            </a:endParaRPr>
          </a:p>
          <a:p>
            <a:r>
              <a:rPr lang="en-GB">
                <a:solidFill>
                  <a:schemeClr val="tx1"/>
                </a:solidFill>
              </a:rPr>
              <a:t>Amber </a:t>
            </a:r>
            <a:r>
              <a:rPr lang="en-GB" dirty="0">
                <a:solidFill>
                  <a:schemeClr val="tx1"/>
                </a:solidFill>
              </a:rPr>
              <a:t>– ASPEN</a:t>
            </a:r>
          </a:p>
          <a:p>
            <a:r>
              <a:rPr lang="en-GB" dirty="0">
                <a:solidFill>
                  <a:schemeClr val="tx1"/>
                </a:solidFill>
              </a:rPr>
              <a:t>Alex P – ASPEN</a:t>
            </a:r>
          </a:p>
          <a:p>
            <a:r>
              <a:rPr lang="en-GB" dirty="0" err="1">
                <a:solidFill>
                  <a:schemeClr val="tx1"/>
                </a:solidFill>
              </a:rPr>
              <a:t>Seyi</a:t>
            </a:r>
            <a:r>
              <a:rPr lang="en-GB" dirty="0">
                <a:solidFill>
                  <a:schemeClr val="tx1"/>
                </a:solidFill>
              </a:rPr>
              <a:t> – Spruce</a:t>
            </a:r>
          </a:p>
          <a:p>
            <a:r>
              <a:rPr lang="en-GB" dirty="0">
                <a:solidFill>
                  <a:schemeClr val="tx1"/>
                </a:solidFill>
              </a:rPr>
              <a:t>Emily – Spruce</a:t>
            </a:r>
          </a:p>
          <a:p>
            <a:r>
              <a:rPr lang="en-GB" dirty="0">
                <a:solidFill>
                  <a:schemeClr val="tx1"/>
                </a:solidFill>
              </a:rPr>
              <a:t>Bella T - Redwood</a:t>
            </a: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p:txBody>
      </p:sp>
    </p:spTree>
    <p:extLst>
      <p:ext uri="{BB962C8B-B14F-4D97-AF65-F5344CB8AC3E}">
        <p14:creationId xmlns:p14="http://schemas.microsoft.com/office/powerpoint/2010/main" val="3609985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447645"/>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r>
              <a:rPr lang="en-GB" sz="6600" b="1" dirty="0">
                <a:solidFill>
                  <a:srgbClr val="CC0099"/>
                </a:solidFill>
                <a:latin typeface="Comic Sans MS" panose="030F0702030302020204" pitchFamily="66" charset="0"/>
              </a:rPr>
              <a:t>Rose</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Selecting and using the creative resources to create a troll mask for the Three Billy Goats Gruff story..</a:t>
            </a:r>
            <a:r>
              <a:rPr lang="en-GB" sz="2400" dirty="0">
                <a:latin typeface="Comic Sans MS" panose="030F0702030302020204" pitchFamily="66" charset="0"/>
                <a:sym typeface="Wingdings" panose="05000000000000000000" pitchFamily="2" charset="2"/>
              </a:rPr>
              <a:t></a:t>
            </a: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Laffan                                   24.3.2023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991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08981"/>
          </a:xfrm>
          <a:prstGeom prst="rect">
            <a:avLst/>
          </a:prstGeom>
          <a:noFill/>
        </p:spPr>
        <p:txBody>
          <a:bodyPr wrap="square" rtlCol="0">
            <a:spAutoFit/>
          </a:bodyPr>
          <a:lstStyle/>
          <a:p>
            <a:pPr algn="ctr"/>
            <a:r>
              <a:rPr lang="en-GB" sz="6600" dirty="0">
                <a:latin typeface="Comic Sans MS" panose="030F0702030302020204" pitchFamily="66" charset="0"/>
              </a:rPr>
              <a:t>Elm</a:t>
            </a:r>
          </a:p>
          <a:p>
            <a:pPr algn="ctr"/>
            <a:r>
              <a:rPr lang="en-GB" sz="6600" dirty="0">
                <a:solidFill>
                  <a:srgbClr val="CC0099"/>
                </a:solidFill>
                <a:latin typeface="Comic Sans MS" panose="030F0702030302020204" pitchFamily="66" charset="0"/>
              </a:rPr>
              <a:t>Toby</a:t>
            </a: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great work in Science. Toby looked closely at his bean and recorded his observations with great detail, showing the root emerging from the bean.</a:t>
            </a:r>
          </a:p>
          <a:p>
            <a:pPr algn="ctr"/>
            <a:endParaRPr lang="en-GB" sz="24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 Grice                                    24.03.2023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759333"/>
            <a:ext cx="6853690" cy="12191998"/>
          </a:xfrm>
          <a:prstGeom prst="rect">
            <a:avLst/>
          </a:prstGeom>
        </p:spPr>
      </p:pic>
      <p:sp>
        <p:nvSpPr>
          <p:cNvPr id="3" name="TextBox 2"/>
          <p:cNvSpPr txBox="1"/>
          <p:nvPr/>
        </p:nvSpPr>
        <p:spPr>
          <a:xfrm>
            <a:off x="1183991" y="1120675"/>
            <a:ext cx="9744502" cy="4616648"/>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r>
              <a:rPr lang="en-GB" sz="6000" dirty="0">
                <a:solidFill>
                  <a:srgbClr val="CC0099"/>
                </a:solidFill>
                <a:latin typeface="Comic Sans MS" panose="030F0702030302020204" pitchFamily="66" charset="0"/>
              </a:rPr>
              <a:t>Louie</a:t>
            </a:r>
          </a:p>
          <a:p>
            <a:pPr algn="ctr"/>
            <a:r>
              <a:rPr lang="en-GB" sz="2400" dirty="0">
                <a:latin typeface="Comic Sans MS" panose="030F0702030302020204" pitchFamily="66" charset="0"/>
                <a:sym typeface="Wingdings" panose="05000000000000000000" pitchFamily="2" charset="2"/>
              </a:rPr>
              <a:t>Louie has been an amazing member of Birch and has always been enthusiastic about the work we have done. It has been great to see him grow and flourish, especially in his Maths work. Good Luck in your new school, Louie!</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Smart                                 23.03.2022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0166" y="875173"/>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32764" y="1011236"/>
            <a:ext cx="10009070" cy="3877985"/>
          </a:xfrm>
          <a:prstGeom prst="rect">
            <a:avLst/>
          </a:prstGeom>
          <a:noFill/>
        </p:spPr>
        <p:txBody>
          <a:bodyPr wrap="square" rtlCol="0">
            <a:spAutoFit/>
          </a:bodyPr>
          <a:lstStyle/>
          <a:p>
            <a:pPr algn="ctr"/>
            <a:r>
              <a:rPr lang="en-GB" sz="6600" dirty="0">
                <a:latin typeface="Comic Sans MS" panose="030F0702030302020204" pitchFamily="66" charset="0"/>
              </a:rPr>
              <a:t>Pine</a:t>
            </a:r>
          </a:p>
          <a:p>
            <a:pPr algn="ctr"/>
            <a:r>
              <a:rPr lang="en-GB" sz="6600" dirty="0">
                <a:solidFill>
                  <a:srgbClr val="CC0099"/>
                </a:solidFill>
                <a:latin typeface="Comic Sans MS" panose="030F0702030302020204" pitchFamily="66" charset="0"/>
                <a:sym typeface="Wingdings" panose="05000000000000000000" pitchFamily="2" charset="2"/>
              </a:rPr>
              <a:t>Stanley</a:t>
            </a: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r>
              <a:rPr lang="en-GB" sz="2400" dirty="0">
                <a:solidFill>
                  <a:schemeClr val="bg2">
                    <a:lumMod val="10000"/>
                  </a:schemeClr>
                </a:solidFill>
                <a:latin typeface="Comic Sans MS" panose="030F0702030302020204" pitchFamily="66" charset="0"/>
                <a:sym typeface="Wingdings" panose="05000000000000000000" pitchFamily="2" charset="2"/>
              </a:rPr>
              <a:t>For always working hard and trying </a:t>
            </a:r>
            <a:r>
              <a:rPr lang="en-GB" sz="2400">
                <a:solidFill>
                  <a:schemeClr val="bg2">
                    <a:lumMod val="10000"/>
                  </a:schemeClr>
                </a:solidFill>
                <a:latin typeface="Comic Sans MS" panose="030F0702030302020204" pitchFamily="66" charset="0"/>
                <a:sym typeface="Wingdings" panose="05000000000000000000" pitchFamily="2" charset="2"/>
              </a:rPr>
              <a:t>his best.</a:t>
            </a: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r>
              <a:rPr lang="en-GB" sz="2400" dirty="0">
                <a:solidFill>
                  <a:schemeClr val="bg2">
                    <a:lumMod val="10000"/>
                  </a:schemeClr>
                </a:solidFill>
                <a:latin typeface="Comic Sans MS" panose="030F0702030302020204" pitchFamily="66" charset="0"/>
                <a:sym typeface="Wingdings" panose="05000000000000000000" pitchFamily="2" charset="2"/>
              </a:rPr>
              <a:t>Well done!</a:t>
            </a:r>
          </a:p>
          <a:p>
            <a:pPr algn="ctr"/>
            <a:endParaRPr lang="en-GB" sz="900" dirty="0">
              <a:latin typeface="Comic Sans MS" panose="030F0702030302020204" pitchFamily="66" charset="0"/>
            </a:endParaRPr>
          </a:p>
          <a:p>
            <a:pPr algn="ctr"/>
            <a:endParaRPr lang="en-GB" sz="9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&amp; Mrs Barley			24.03.2023</a:t>
            </a:r>
          </a:p>
          <a:p>
            <a:pPr algn="ctr"/>
            <a:endParaRPr lang="en-GB" sz="2400" dirty="0">
              <a:latin typeface="Comic Sans MS" panose="030F0702030302020204" pitchFamily="66" charset="0"/>
            </a:endParaRPr>
          </a:p>
        </p:txBody>
      </p:sp>
    </p:spTree>
    <p:extLst>
      <p:ext uri="{BB962C8B-B14F-4D97-AF65-F5344CB8AC3E}">
        <p14:creationId xmlns:p14="http://schemas.microsoft.com/office/powerpoint/2010/main" val="1253231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616648"/>
          </a:xfrm>
          <a:prstGeom prst="rect">
            <a:avLst/>
          </a:prstGeom>
          <a:noFill/>
        </p:spPr>
        <p:txBody>
          <a:bodyPr wrap="square" rtlCol="0">
            <a:spAutoFit/>
          </a:bodyPr>
          <a:lstStyle/>
          <a:p>
            <a:pPr algn="ctr"/>
            <a:r>
              <a:rPr lang="en-GB" sz="6600" dirty="0">
                <a:latin typeface="Comic Sans MS" panose="030F0702030302020204" pitchFamily="66" charset="0"/>
              </a:rPr>
              <a:t>Maple</a:t>
            </a:r>
            <a:endParaRPr lang="en-GB" sz="2400" b="1" dirty="0">
              <a:solidFill>
                <a:srgbClr val="0070C0"/>
              </a:solidFill>
              <a:latin typeface="Lucida Handwriting" panose="03010101010101010101" pitchFamily="66" charset="0"/>
            </a:endParaRPr>
          </a:p>
          <a:p>
            <a:pPr algn="ctr"/>
            <a:r>
              <a:rPr lang="en-GB" sz="4400" b="1" dirty="0">
                <a:solidFill>
                  <a:srgbClr val="CC0099"/>
                </a:solidFill>
                <a:latin typeface="Lucida Handwriting" panose="03010101010101010101" pitchFamily="66" charset="0"/>
              </a:rPr>
              <a:t>Vinny S.</a:t>
            </a:r>
          </a:p>
          <a:p>
            <a:pPr algn="ctr"/>
            <a:endParaRPr lang="en-GB" sz="4400" b="1" dirty="0">
              <a:solidFill>
                <a:srgbClr val="CC0099"/>
              </a:solidFill>
              <a:latin typeface="Lucida Handwriting" panose="03010101010101010101" pitchFamily="66" charset="0"/>
            </a:endParaRPr>
          </a:p>
          <a:p>
            <a:pPr algn="ctr"/>
            <a:r>
              <a:rPr lang="en-GB" sz="2400" b="1" dirty="0">
                <a:latin typeface="Lucida Handwriting" panose="03010101010101010101" pitchFamily="66" charset="0"/>
              </a:rPr>
              <a:t>For independent writing.  Vinny has used his phonic knowledge to write his own sentences about Rock, Paper and Scissors.</a:t>
            </a:r>
          </a:p>
          <a:p>
            <a:pPr algn="ctr"/>
            <a:endParaRPr lang="en-GB" sz="24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Dawson  				24.03.2023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34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2535</TotalTime>
  <Words>402</Words>
  <Application>Microsoft Office PowerPoint</Application>
  <PresentationFormat>Widescreen</PresentationFormat>
  <Paragraphs>120</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Calibri Light</vt:lpstr>
      <vt:lpstr>Comic Sans MS</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Mr Grice</cp:lastModifiedBy>
  <cp:revision>505</cp:revision>
  <cp:lastPrinted>2023-03-24T08:18:39Z</cp:lastPrinted>
  <dcterms:created xsi:type="dcterms:W3CDTF">2020-05-30T07:30:34Z</dcterms:created>
  <dcterms:modified xsi:type="dcterms:W3CDTF">2023-03-24T08:22:31Z</dcterms:modified>
</cp:coreProperties>
</file>