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8" r:id="rId6"/>
    <p:sldId id="290" r:id="rId7"/>
    <p:sldId id="274" r:id="rId8"/>
    <p:sldId id="275" r:id="rId9"/>
    <p:sldId id="289" r:id="rId10"/>
    <p:sldId id="269" r:id="rId11"/>
    <p:sldId id="277" r:id="rId12"/>
    <p:sldId id="280" r:id="rId13"/>
    <p:sldId id="282" r:id="rId14"/>
    <p:sldId id="283" r:id="rId15"/>
    <p:sldId id="265" r:id="rId16"/>
    <p:sldId id="285" r:id="rId17"/>
    <p:sldId id="286" r:id="rId18"/>
    <p:sldId id="291" r:id="rId19"/>
    <p:sldId id="261" r:id="rId20"/>
    <p:sldId id="268" r:id="rId21"/>
    <p:sldId id="272" r:id="rId22"/>
    <p:sldId id="270" r:id="rId23"/>
    <p:sldId id="262" r:id="rId24"/>
    <p:sldId id="263" r:id="rId25"/>
    <p:sldId id="28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12" autoAdjust="0"/>
  </p:normalViewPr>
  <p:slideViewPr>
    <p:cSldViewPr snapToGrid="0">
      <p:cViewPr varScale="1">
        <p:scale>
          <a:sx n="65" d="100"/>
          <a:sy n="65" d="100"/>
        </p:scale>
        <p:origin x="48" y="2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7/10/2020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+mj-lt"/>
              </a:rPr>
              <a:t>September</a:t>
            </a:r>
          </a:p>
          <a:p>
            <a:r>
              <a:rPr lang="en-US" sz="1800" dirty="0" smtClean="0">
                <a:latin typeface="+mj-lt"/>
              </a:rPr>
              <a:t>2020</a:t>
            </a:r>
            <a:endParaRPr lang="ru-RU" sz="1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Welcome </a:t>
            </a:r>
            <a:br>
              <a:rPr lang="en-US" dirty="0" smtClean="0"/>
            </a:br>
            <a:r>
              <a:rPr lang="en-US" dirty="0" smtClean="0"/>
              <a:t>to Willow!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4400" dirty="0" smtClean="0">
                <a:latin typeface="+mj-lt"/>
              </a:rPr>
              <a:t>Mrs J. Maiden</a:t>
            </a:r>
          </a:p>
          <a:p>
            <a:r>
              <a:rPr lang="en-US" sz="4400" dirty="0" smtClean="0">
                <a:latin typeface="+mj-lt"/>
              </a:rPr>
              <a:t>Miss S. Higgins </a:t>
            </a:r>
            <a:endParaRPr lang="ru-RU" sz="4400" dirty="0">
              <a:latin typeface="+mj-lt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6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Willow!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>
          <a:xfrm>
            <a:off x="3356811" y="771359"/>
            <a:ext cx="8835189" cy="6064783"/>
          </a:xfr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577588" y="5630243"/>
            <a:ext cx="2978387" cy="996285"/>
          </a:xfrm>
          <a:prstGeom prst="rect">
            <a:avLst/>
          </a:prstGeom>
          <a:solidFill>
            <a:srgbClr val="FFFF00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80808"/>
                </a:solidFill>
              </a:rPr>
              <a:t>Come into your classroom through this entrance:</a:t>
            </a:r>
            <a:endParaRPr lang="en-US" sz="20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Willow!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41" y="1096211"/>
            <a:ext cx="8205112" cy="5623687"/>
          </a:xfr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476092" y="5630243"/>
            <a:ext cx="2978387" cy="996285"/>
          </a:xfrm>
          <a:prstGeom prst="rect">
            <a:avLst/>
          </a:prstGeom>
          <a:solidFill>
            <a:srgbClr val="FFFF00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rgbClr val="080808"/>
                </a:solidFill>
              </a:rPr>
              <a:t>Come on in !</a:t>
            </a:r>
            <a:endParaRPr lang="en-US" sz="32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play on the KS2 playground at breaks and lunchtimes: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463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Our KS2 playground includes the </a:t>
            </a:r>
            <a:r>
              <a:rPr lang="en-US" sz="2000" dirty="0" err="1" smtClean="0">
                <a:solidFill>
                  <a:srgbClr val="080808"/>
                </a:solidFill>
              </a:rPr>
              <a:t>tyre</a:t>
            </a:r>
            <a:r>
              <a:rPr lang="en-US" sz="2000" dirty="0" smtClean="0">
                <a:solidFill>
                  <a:srgbClr val="080808"/>
                </a:solidFill>
              </a:rPr>
              <a:t> park!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11" y="793217"/>
            <a:ext cx="8835189" cy="6064783"/>
          </a:xfrm>
        </p:spPr>
      </p:pic>
    </p:spTree>
    <p:extLst>
      <p:ext uri="{BB962C8B-B14F-4D97-AF65-F5344CB8AC3E}">
        <p14:creationId xmlns:p14="http://schemas.microsoft.com/office/powerpoint/2010/main" val="51967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Our KS2 playground includes the MUGA!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79" y="771359"/>
            <a:ext cx="8847221" cy="6064783"/>
          </a:xfrm>
        </p:spPr>
      </p:pic>
    </p:spTree>
    <p:extLst>
      <p:ext uri="{BB962C8B-B14F-4D97-AF65-F5344CB8AC3E}">
        <p14:creationId xmlns:p14="http://schemas.microsoft.com/office/powerpoint/2010/main" val="344314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Here is an overview of what we will be learning during the first half term!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945824"/>
            <a:ext cx="5679378" cy="63239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learning  overview each half term.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4699" y="1077259"/>
            <a:ext cx="459929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i="1" dirty="0" smtClean="0">
                <a:latin typeface="+mj-lt"/>
              </a:rPr>
              <a:t>(Insert picture of parent overview, adapted from </a:t>
            </a:r>
            <a:r>
              <a:rPr lang="en-GB" sz="3200" i="1" dirty="0" err="1" smtClean="0">
                <a:latin typeface="+mj-lt"/>
              </a:rPr>
              <a:t>Aut</a:t>
            </a:r>
            <a:r>
              <a:rPr lang="en-GB" sz="3200" i="1" dirty="0" smtClean="0">
                <a:latin typeface="+mj-lt"/>
              </a:rPr>
              <a:t> 1 MTP)</a:t>
            </a:r>
            <a:endParaRPr lang="en-GB" sz="3200" i="1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7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Timetable: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Our timetable will look like this! We have Guided Reading, English and </a:t>
            </a:r>
            <a:r>
              <a:rPr lang="en-US" sz="2400" dirty="0" err="1" smtClean="0">
                <a:latin typeface="+mj-lt"/>
              </a:rPr>
              <a:t>Maths</a:t>
            </a:r>
            <a:r>
              <a:rPr lang="en-US" sz="2400" dirty="0" smtClean="0">
                <a:latin typeface="+mj-lt"/>
              </a:rPr>
              <a:t> every morning and our other subjects in the afternoons.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let you know your PE days on your first day back in September, so you know which day to bring your kit into school!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725" y="753968"/>
            <a:ext cx="677227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Houses: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+mj-lt"/>
              </a:rPr>
              <a:t>Here are our school houses, named after important people from Tamworth’s history.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You will still be in the same house as last year – when you win team points, they all contribute to your team effort!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We will be voting for our new Year 6 House Leaders in September.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r>
              <a:rPr lang="en-US" sz="2800" dirty="0" smtClean="0">
                <a:solidFill>
                  <a:srgbClr val="080808"/>
                </a:solidFill>
              </a:rPr>
              <a:t>Which house are you in? 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" b="3543"/>
          <a:stretch>
            <a:fillRect/>
          </a:stretch>
        </p:blipFill>
        <p:spPr>
          <a:xfrm>
            <a:off x="3875803" y="0"/>
            <a:ext cx="8245228" cy="5518484"/>
          </a:xfrm>
        </p:spPr>
      </p:pic>
    </p:spTree>
    <p:extLst>
      <p:ext uri="{BB962C8B-B14F-4D97-AF65-F5344CB8AC3E}">
        <p14:creationId xmlns:p14="http://schemas.microsoft.com/office/powerpoint/2010/main" val="255226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Uniform: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full school uniform every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uniform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sensible school shoes – no trainers please.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080808"/>
                </a:solidFill>
              </a:rPr>
              <a:t>Grey skirts and pinafores are also part of the school uniform.  You can wear red jumpers and cardigans without the school logo.  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 rot="21324563">
            <a:off x="4049098" y="408574"/>
            <a:ext cx="6661868" cy="4597472"/>
            <a:chOff x="0" y="58994"/>
            <a:chExt cx="7648464" cy="62542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7" t="8774" r="7741" b="5702"/>
            <a:stretch/>
          </p:blipFill>
          <p:spPr>
            <a:xfrm rot="5400000">
              <a:off x="2481124" y="489254"/>
              <a:ext cx="3000457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7041" r="5706" b="11668"/>
            <a:stretch/>
          </p:blipFill>
          <p:spPr>
            <a:xfrm rot="5400000">
              <a:off x="-230139" y="301443"/>
              <a:ext cx="3000457" cy="251555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7" t="11437" b="10659"/>
            <a:stretch/>
          </p:blipFill>
          <p:spPr>
            <a:xfrm rot="5400000">
              <a:off x="2531224" y="3778434"/>
              <a:ext cx="2900256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0" t="11263" r="4555" b="8683"/>
            <a:stretch/>
          </p:blipFill>
          <p:spPr>
            <a:xfrm rot="5400000">
              <a:off x="-204660" y="3617680"/>
              <a:ext cx="2900257" cy="249093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9" t="12457" b="11734"/>
            <a:stretch/>
          </p:blipFill>
          <p:spPr>
            <a:xfrm rot="5400000">
              <a:off x="5031655" y="553426"/>
              <a:ext cx="3000458" cy="2187047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6" t="17904" r="12681" b="12419"/>
            <a:stretch/>
          </p:blipFill>
          <p:spPr>
            <a:xfrm>
              <a:off x="5461417" y="3413022"/>
              <a:ext cx="2187047" cy="2900256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3201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 Kit: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0377" y="2157313"/>
            <a:ext cx="3476530" cy="448963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you have your PE kit in school on the days you have 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kit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don’t wear earrings on PE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If you have long hair, please tie it back on PE days.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2251" y="5945824"/>
            <a:ext cx="5186148" cy="64604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find out the days when you have PE on your first day back!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9"/>
          <a:stretch>
            <a:fillRect/>
          </a:stretch>
        </p:blipFill>
        <p:spPr bwMode="auto">
          <a:xfrm rot="21171081">
            <a:off x="5137441" y="-106852"/>
            <a:ext cx="1599121" cy="45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r="30000" b="19908"/>
          <a:stretch>
            <a:fillRect/>
          </a:stretch>
        </p:blipFill>
        <p:spPr bwMode="auto">
          <a:xfrm rot="21112488">
            <a:off x="8184276" y="-159347"/>
            <a:ext cx="1859391" cy="44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3521">
            <a:off x="5089554" y="3931231"/>
            <a:ext cx="2421202" cy="111974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Indoor </a:t>
            </a:r>
            <a:r>
              <a:rPr lang="en-GB" dirty="0" smtClean="0">
                <a:solidFill>
                  <a:schemeClr val="bg1"/>
                </a:solidFill>
              </a:rPr>
              <a:t>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Black/Navy </a:t>
            </a:r>
            <a:r>
              <a:rPr lang="en-GB" sz="1000" dirty="0" smtClean="0">
                <a:solidFill>
                  <a:schemeClr val="bg1"/>
                </a:solidFill>
              </a:rPr>
              <a:t>shorts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0359">
            <a:off x="8107650" y="3520157"/>
            <a:ext cx="2853721" cy="112266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 smtClean="0">
                <a:solidFill>
                  <a:schemeClr val="bg1"/>
                </a:solidFill>
              </a:rPr>
              <a:t>Outdoor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jumper/tracksuit top. (No hood)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Tracksuit bottoms /Joggers.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Trainers</a:t>
            </a:r>
            <a:endParaRPr lang="en-GB" sz="1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333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Teacher Profile:</a:t>
            </a:r>
            <a:endParaRPr lang="en-US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4307" y="1912873"/>
            <a:ext cx="1845045" cy="478241"/>
          </a:xfrm>
          <a:solidFill>
            <a:srgbClr val="CC66FF"/>
          </a:solidFill>
        </p:spPr>
        <p:txBody>
          <a:bodyPr/>
          <a:lstStyle/>
          <a:p>
            <a:pPr algn="ctr"/>
            <a:r>
              <a:rPr lang="en-US" dirty="0" smtClean="0">
                <a:latin typeface="+mj-lt"/>
              </a:rPr>
              <a:t>Mrs Maiden</a:t>
            </a:r>
            <a:endParaRPr lang="en-US" dirty="0"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535" y="2391114"/>
            <a:ext cx="5705026" cy="3919835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en-US" sz="2500" b="1" u="sng" dirty="0" smtClean="0">
              <a:solidFill>
                <a:srgbClr val="080808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8000" b="1" u="sng" dirty="0" smtClean="0">
                <a:solidFill>
                  <a:srgbClr val="080808"/>
                </a:solidFill>
                <a:latin typeface="+mj-lt"/>
              </a:rPr>
              <a:t>Welcome to Willow!</a:t>
            </a:r>
          </a:p>
          <a:p>
            <a:pPr marL="0" indent="0" algn="ctr">
              <a:buNone/>
            </a:pPr>
            <a:r>
              <a:rPr lang="en-US" sz="8000" dirty="0" smtClean="0">
                <a:solidFill>
                  <a:srgbClr val="080808"/>
                </a:solidFill>
                <a:latin typeface="+mj-lt"/>
              </a:rPr>
              <a:t>I am really looking forward to being your teacher next year! </a:t>
            </a:r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 </a:t>
            </a:r>
          </a:p>
          <a:p>
            <a:pPr marL="0" indent="0" algn="ctr">
              <a:buNone/>
            </a:pPr>
            <a:endParaRPr lang="en-US" sz="8000" u="sng" dirty="0" smtClean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sz="8000" b="1" u="sng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Facts about me: </a:t>
            </a:r>
          </a:p>
          <a:p>
            <a:pPr algn="ctr"/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I’m the Deputy at Woodlands.</a:t>
            </a:r>
          </a:p>
          <a:p>
            <a:pPr algn="ctr"/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I’m from London.</a:t>
            </a:r>
          </a:p>
          <a:p>
            <a:pPr algn="ctr"/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 like to write stories and illustrate them with my doodles!</a:t>
            </a:r>
          </a:p>
          <a:p>
            <a:pPr algn="ctr"/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My </a:t>
            </a:r>
            <a:r>
              <a:rPr lang="en-US" sz="8000" dirty="0" err="1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favourite</a:t>
            </a:r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 subject is </a:t>
            </a:r>
            <a:r>
              <a:rPr lang="en-US" sz="8000" dirty="0" err="1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Maths</a:t>
            </a:r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. </a:t>
            </a:r>
          </a:p>
          <a:p>
            <a:pPr algn="ctr"/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My </a:t>
            </a:r>
            <a:r>
              <a:rPr lang="en-US" sz="8000" dirty="0" err="1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favourite</a:t>
            </a:r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8000" dirty="0" err="1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colour</a:t>
            </a:r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 is blue.</a:t>
            </a:r>
          </a:p>
          <a:p>
            <a:pPr algn="ctr"/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My </a:t>
            </a:r>
            <a:r>
              <a:rPr lang="en-US" sz="8000" dirty="0" err="1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favourite</a:t>
            </a:r>
            <a:r>
              <a:rPr lang="en-US" sz="80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sweets are Jelly Tots. </a:t>
            </a:r>
          </a:p>
          <a:p>
            <a:pPr algn="ctr"/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 have a large, fluffy cat called </a:t>
            </a:r>
            <a:r>
              <a:rPr lang="en-US" sz="8000" dirty="0" err="1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Mr</a:t>
            </a:r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 Cuddles.</a:t>
            </a:r>
          </a:p>
          <a:p>
            <a:pPr algn="ctr"/>
            <a:endParaRPr lang="en-US" sz="3200" b="1" dirty="0" smtClean="0">
              <a:latin typeface="+mj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sz="2800" dirty="0" smtClean="0">
              <a:latin typeface="+mj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sz="2800" dirty="0">
              <a:latin typeface="+mj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dirty="0" smtClean="0">
              <a:latin typeface="+mj-lt"/>
            </a:endParaRPr>
          </a:p>
          <a:p>
            <a:pPr marL="0" indent="0" algn="ctr">
              <a:buNone/>
            </a:pPr>
            <a:endParaRPr lang="en-US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742" y="6432884"/>
            <a:ext cx="9694573" cy="403504"/>
          </a:xfrm>
          <a:solidFill>
            <a:srgbClr val="FFFF00"/>
          </a:solidFill>
        </p:spPr>
        <p:txBody>
          <a:bodyPr/>
          <a:lstStyle/>
          <a:p>
            <a:r>
              <a:rPr lang="en-US" sz="2400" b="0" dirty="0" smtClean="0">
                <a:solidFill>
                  <a:srgbClr val="080808"/>
                </a:solidFill>
              </a:rPr>
              <a:t>I’m looking forward to reading your ‘All About Me’ profiles soon! </a:t>
            </a:r>
            <a:endParaRPr lang="en-US" sz="2400" b="0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1" b="22951"/>
          <a:stretch>
            <a:fillRect/>
          </a:stretch>
        </p:blipFill>
        <p:spPr>
          <a:xfrm rot="720000">
            <a:off x="6318169" y="233882"/>
            <a:ext cx="4664479" cy="5469362"/>
          </a:xfr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u="sng" dirty="0" smtClean="0"/>
              <a:t>Every day</a:t>
            </a:r>
            <a:r>
              <a:rPr lang="en-US" sz="3600" dirty="0" smtClean="0"/>
              <a:t>, please bring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</a:t>
            </a:r>
            <a:r>
              <a:rPr lang="en-US" dirty="0" smtClean="0">
                <a:latin typeface="+mj-lt"/>
              </a:rPr>
              <a:t> water bottle with your name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coat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diary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A school bag to hold all your belongings </a:t>
            </a:r>
            <a:endParaRPr lang="en-US" dirty="0">
              <a:latin typeface="+mj-lt"/>
            </a:endParaRPr>
          </a:p>
        </p:txBody>
      </p:sp>
      <p:pic>
        <p:nvPicPr>
          <p:cNvPr id="9" name="Picture Placeholder 8" descr="Painting and Drawing Tools Set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 rotWithShape="1">
          <a:blip r:embed="rId2"/>
          <a:srcRect l="205" r="205"/>
          <a:stretch/>
        </p:blipFill>
        <p:spPr>
          <a:xfrm>
            <a:off x="3696986" y="0"/>
            <a:ext cx="8495014" cy="5685664"/>
          </a:xfrm>
          <a:solidFill>
            <a:srgbClr val="FF0000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392" y="5588893"/>
            <a:ext cx="6240202" cy="1069978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pencil case and all the stationery you need, so please don’t bring these into school.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944493" y="5227093"/>
            <a:ext cx="134982" cy="361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8728" cy="148760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+mj-lt"/>
              </a:rPr>
              <a:t>Please send us your 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‘All About Me’ profiles !</a:t>
            </a:r>
            <a:endParaRPr lang="en-US" sz="3200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D2A0C-51B7-4C46-8FCB-2E66B094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2534" y="4294445"/>
            <a:ext cx="3947378" cy="1651379"/>
          </a:xfrm>
          <a:solidFill>
            <a:srgbClr val="FFFF00"/>
          </a:solidFill>
        </p:spPr>
        <p:txBody>
          <a:bodyPr/>
          <a:lstStyle/>
          <a:p>
            <a:r>
              <a:rPr lang="en-US" sz="3600" dirty="0" smtClean="0">
                <a:solidFill>
                  <a:srgbClr val="080808"/>
                </a:solidFill>
              </a:rPr>
              <a:t>We can’t wait to hear all about you!</a:t>
            </a:r>
            <a:endParaRPr lang="en-US" sz="3600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28" y="182379"/>
            <a:ext cx="4698713" cy="654205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124" y="163774"/>
            <a:ext cx="9126152" cy="1091159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+mj-lt"/>
              </a:rPr>
              <a:t>Have a lovely summer! 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See you soon!</a:t>
            </a:r>
            <a:endParaRPr lang="en-US" sz="32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22</a:t>
            </a:fld>
            <a:endParaRPr lang="en-US" dirty="0"/>
          </a:p>
        </p:txBody>
      </p:sp>
      <p:pic>
        <p:nvPicPr>
          <p:cNvPr id="3" name="Welcome to Wil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6397" y="1356670"/>
            <a:ext cx="8807607" cy="495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4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Teacher Profile:</a:t>
            </a:r>
            <a:endParaRPr lang="en-US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4307" y="1912873"/>
            <a:ext cx="1845045" cy="478241"/>
          </a:xfrm>
          <a:solidFill>
            <a:srgbClr val="CC66FF"/>
          </a:solidFill>
        </p:spPr>
        <p:txBody>
          <a:bodyPr/>
          <a:lstStyle/>
          <a:p>
            <a:pPr algn="ctr"/>
            <a:r>
              <a:rPr lang="en-US" dirty="0" smtClean="0">
                <a:latin typeface="+mj-lt"/>
              </a:rPr>
              <a:t>Miss Higgins</a:t>
            </a:r>
            <a:endParaRPr lang="en-US" dirty="0"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742" y="2452081"/>
            <a:ext cx="5705026" cy="3919835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n-US" sz="2500" b="1" u="sng" dirty="0" smtClean="0">
              <a:solidFill>
                <a:srgbClr val="080808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3200" b="1" u="sng" dirty="0">
                <a:solidFill>
                  <a:srgbClr val="080808"/>
                </a:solidFill>
                <a:latin typeface="+mj-lt"/>
              </a:rPr>
              <a:t>Welcome to Willow!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080808"/>
                </a:solidFill>
                <a:latin typeface="+mj-lt"/>
              </a:rPr>
              <a:t>I </a:t>
            </a:r>
            <a:r>
              <a:rPr lang="en-US" sz="3200" dirty="0" smtClean="0">
                <a:solidFill>
                  <a:srgbClr val="080808"/>
                </a:solidFill>
                <a:latin typeface="+mj-lt"/>
              </a:rPr>
              <a:t>am super excited to be teaching you next </a:t>
            </a:r>
            <a:r>
              <a:rPr lang="en-US" sz="3200" dirty="0">
                <a:solidFill>
                  <a:srgbClr val="080808"/>
                </a:solidFill>
                <a:latin typeface="+mj-lt"/>
              </a:rPr>
              <a:t>year! </a:t>
            </a:r>
            <a:r>
              <a:rPr lang="en-US" sz="32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 </a:t>
            </a:r>
          </a:p>
          <a:p>
            <a:pPr marL="0" indent="0" algn="ctr">
              <a:buNone/>
            </a:pPr>
            <a:endParaRPr lang="en-US" sz="3200" u="sng" dirty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sz="3200" b="1" u="sng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Facts about me: </a:t>
            </a:r>
          </a:p>
          <a:p>
            <a:pPr algn="ctr"/>
            <a:r>
              <a:rPr lang="en-US" sz="32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I’m a HLTA at Woodlands.</a:t>
            </a:r>
            <a:endParaRPr lang="en-US" sz="3200" dirty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en-US" sz="32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I’m from </a:t>
            </a:r>
            <a:r>
              <a:rPr lang="en-US" sz="32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Birmingham originally but now live in Tamworth.</a:t>
            </a:r>
            <a:endParaRPr lang="en-US" sz="3200" dirty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en-US" sz="32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 </a:t>
            </a:r>
            <a:r>
              <a:rPr lang="en-US" sz="32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love to explore new places, camping is my </a:t>
            </a:r>
            <a:r>
              <a:rPr lang="en-US" sz="3200" dirty="0" err="1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favourite</a:t>
            </a:r>
            <a:r>
              <a:rPr lang="en-US" sz="32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!</a:t>
            </a:r>
            <a:endParaRPr lang="en-US" sz="3200" dirty="0" smtClean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en-US" sz="32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My </a:t>
            </a:r>
            <a:r>
              <a:rPr lang="en-US" sz="3200" dirty="0" err="1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favourite</a:t>
            </a:r>
            <a:r>
              <a:rPr lang="en-US" sz="32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subjects are </a:t>
            </a:r>
            <a:r>
              <a:rPr lang="en-US" sz="3200" dirty="0" err="1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Maths</a:t>
            </a:r>
            <a:r>
              <a:rPr lang="en-US" sz="32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 and Art. </a:t>
            </a:r>
            <a:endParaRPr lang="en-US" sz="3200" dirty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en-US" sz="32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My </a:t>
            </a:r>
            <a:r>
              <a:rPr lang="en-US" sz="3200" dirty="0" err="1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favourite</a:t>
            </a:r>
            <a:r>
              <a:rPr lang="en-US" sz="32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colour</a:t>
            </a:r>
            <a:r>
              <a:rPr lang="en-US" sz="32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 is </a:t>
            </a:r>
            <a:r>
              <a:rPr lang="en-US" sz="32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yellow.</a:t>
            </a:r>
          </a:p>
          <a:p>
            <a:pPr algn="ctr"/>
            <a:r>
              <a:rPr lang="en-US" sz="32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 have two older sisters and a brother.</a:t>
            </a:r>
            <a:endParaRPr lang="en-US" sz="3200" dirty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en-US" sz="32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 have a </a:t>
            </a:r>
            <a:r>
              <a:rPr lang="en-US" sz="32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little dog called Frankie.</a:t>
            </a:r>
            <a:endParaRPr lang="en-US" sz="3200" dirty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sz="3200" b="1" dirty="0" smtClean="0">
              <a:latin typeface="+mj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sz="2800" dirty="0" smtClean="0">
              <a:latin typeface="+mj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sz="2800" dirty="0">
              <a:latin typeface="+mj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dirty="0" smtClean="0">
              <a:latin typeface="+mj-lt"/>
            </a:endParaRPr>
          </a:p>
          <a:p>
            <a:pPr marL="0" indent="0" algn="ctr">
              <a:buNone/>
            </a:pPr>
            <a:endParaRPr lang="en-US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742" y="6432884"/>
            <a:ext cx="9694573" cy="403504"/>
          </a:xfrm>
          <a:solidFill>
            <a:srgbClr val="FFFF00"/>
          </a:solidFill>
        </p:spPr>
        <p:txBody>
          <a:bodyPr/>
          <a:lstStyle/>
          <a:p>
            <a:r>
              <a:rPr lang="en-US" sz="2400" b="0" dirty="0" smtClean="0">
                <a:solidFill>
                  <a:srgbClr val="080808"/>
                </a:solidFill>
              </a:rPr>
              <a:t>I’m looking forward to reading your ‘All About Me’ profiles soon! </a:t>
            </a:r>
            <a:endParaRPr lang="en-US" sz="2400" b="0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Placeholder 9"/>
          <p:cNvPicPr>
            <a:picLocks noGrp="1"/>
          </p:cNvPicPr>
          <p:nvPr>
            <p:ph type="pic" sz="quarter" idx="14"/>
          </p:nvPr>
        </p:nvPicPr>
        <p:blipFill rotWithShape="1">
          <a:blip r:embed="rId2"/>
          <a:srcRect l="64365" t="27357" r="23740" b="50963"/>
          <a:stretch/>
        </p:blipFill>
        <p:spPr bwMode="auto">
          <a:xfrm rot="720000">
            <a:off x="6582267" y="385782"/>
            <a:ext cx="4220076" cy="48434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693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Placeholder 2"/>
          <p:cNvPicPr>
            <a:picLocks noChangeAspect="1"/>
          </p:cNvPicPr>
          <p:nvPr/>
        </p:nvPicPr>
        <p:blipFill>
          <a:blip r:embed="rId2"/>
          <a:srcRect t="8" b="8"/>
          <a:stretch>
            <a:fillRect/>
          </a:stretch>
        </p:blipFill>
        <p:spPr>
          <a:xfrm>
            <a:off x="1729265" y="450377"/>
            <a:ext cx="9138214" cy="6242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060812" cy="450377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School Map</a:t>
            </a:r>
            <a:endParaRPr lang="en-US" dirty="0">
              <a:latin typeface="+mj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73474" y="5447681"/>
            <a:ext cx="2978387" cy="99628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80808"/>
                </a:solidFill>
              </a:rPr>
              <a:t>Here is the map of our school site: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 rot="17087434">
            <a:off x="10022292" y="1437984"/>
            <a:ext cx="395785" cy="2258740"/>
          </a:xfrm>
          <a:prstGeom prst="upArrow">
            <a:avLst>
              <a:gd name="adj1" fmla="val 50000"/>
              <a:gd name="adj2" fmla="val 46078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902566" y="2918507"/>
            <a:ext cx="1164609" cy="73866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80808"/>
                </a:solidFill>
                <a:latin typeface="+mj-lt"/>
              </a:rPr>
              <a:t>Your classroom is here!</a:t>
            </a:r>
            <a:endParaRPr lang="en-GB" sz="1400" b="1" dirty="0">
              <a:solidFill>
                <a:srgbClr val="08080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3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Willow!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" b="4553"/>
          <a:stretch>
            <a:fillRect/>
          </a:stretch>
        </p:blipFill>
        <p:spPr/>
      </p:pic>
      <p:sp>
        <p:nvSpPr>
          <p:cNvPr id="3" name="Up Arrow 2"/>
          <p:cNvSpPr/>
          <p:nvPr/>
        </p:nvSpPr>
        <p:spPr>
          <a:xfrm rot="18369760" flipV="1">
            <a:off x="3761778" y="3396388"/>
            <a:ext cx="552430" cy="1720036"/>
          </a:xfrm>
          <a:prstGeom prst="upArrow">
            <a:avLst>
              <a:gd name="adj1" fmla="val 32251"/>
              <a:gd name="adj2" fmla="val 41588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2306872"/>
            <a:ext cx="3698543" cy="1771616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1800" dirty="0" smtClean="0">
                <a:solidFill>
                  <a:srgbClr val="080808"/>
                </a:solidFill>
              </a:rPr>
              <a:t>Come into school through the KS2 gate, walk towards the office and but turn left through this gate</a:t>
            </a:r>
            <a:r>
              <a:rPr lang="en-US" sz="2400" dirty="0" smtClean="0">
                <a:solidFill>
                  <a:srgbClr val="080808"/>
                </a:solidFill>
              </a:rPr>
              <a:t>:</a:t>
            </a:r>
            <a:endParaRPr lang="en-US" sz="24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3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Willow!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546" y="5630243"/>
            <a:ext cx="3387900" cy="99628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80808"/>
                </a:solidFill>
              </a:rPr>
              <a:t>Come through </a:t>
            </a:r>
          </a:p>
          <a:p>
            <a:pPr algn="ctr"/>
            <a:r>
              <a:rPr lang="en-US" sz="2800" dirty="0" smtClean="0">
                <a:solidFill>
                  <a:srgbClr val="080808"/>
                </a:solidFill>
              </a:rPr>
              <a:t>this gate!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628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Willow!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can leave your bike or scooter here: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714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Willow!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Follow this path to enter the school building: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812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Willow!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Keep going down this path to the second set of mobile classrooms.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90" y="925565"/>
            <a:ext cx="8569078" cy="6064783"/>
          </a:xfrm>
        </p:spPr>
      </p:pic>
    </p:spTree>
    <p:extLst>
      <p:ext uri="{BB962C8B-B14F-4D97-AF65-F5344CB8AC3E}">
        <p14:creationId xmlns:p14="http://schemas.microsoft.com/office/powerpoint/2010/main" val="167303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F6C8FF-3D90-457B-9108-406F928CD7CB}">
  <ds:schemaRefs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772</Words>
  <Application>Microsoft Office PowerPoint</Application>
  <PresentationFormat>Widescreen</PresentationFormat>
  <Paragraphs>129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Comic Sans MS</vt:lpstr>
      <vt:lpstr>Franklin Gothic Book</vt:lpstr>
      <vt:lpstr>Times New Roman</vt:lpstr>
      <vt:lpstr>Wingdings</vt:lpstr>
      <vt:lpstr>Office Theme</vt:lpstr>
      <vt:lpstr>Welcome  to Willow!</vt:lpstr>
      <vt:lpstr>Teacher Profile:</vt:lpstr>
      <vt:lpstr>Teacher Profile:</vt:lpstr>
      <vt:lpstr>School Map</vt:lpstr>
      <vt:lpstr>Welcome to Willow!</vt:lpstr>
      <vt:lpstr>Welcome to Willow!</vt:lpstr>
      <vt:lpstr>Welcome to Willow!</vt:lpstr>
      <vt:lpstr>Welcome to Willow!</vt:lpstr>
      <vt:lpstr>Welcome to Willow!</vt:lpstr>
      <vt:lpstr>Welcome to Willow!</vt:lpstr>
      <vt:lpstr>Welcome to Willow!</vt:lpstr>
      <vt:lpstr>Play time!</vt:lpstr>
      <vt:lpstr>Play time!</vt:lpstr>
      <vt:lpstr>Play time!</vt:lpstr>
      <vt:lpstr>PowerPoint Presentation</vt:lpstr>
      <vt:lpstr>Timetable:</vt:lpstr>
      <vt:lpstr>Houses:</vt:lpstr>
      <vt:lpstr>Uniform:</vt:lpstr>
      <vt:lpstr>PE Kit:</vt:lpstr>
      <vt:lpstr>Every day, please bring:</vt:lpstr>
      <vt:lpstr>Please send us your  ‘All About Me’ profiles !</vt:lpstr>
      <vt:lpstr>Have a lovely summer!  See you soon!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2020-06-17T16:12:36Z</dcterms:created>
  <dcterms:modified xsi:type="dcterms:W3CDTF">2020-07-10T06:35:13Z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