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84" r:id="rId4"/>
    <p:sldId id="286" r:id="rId5"/>
    <p:sldId id="288" r:id="rId6"/>
    <p:sldId id="290" r:id="rId7"/>
    <p:sldId id="292" r:id="rId8"/>
    <p:sldId id="294" r:id="rId9"/>
    <p:sldId id="296" r:id="rId10"/>
    <p:sldId id="298" r:id="rId11"/>
    <p:sldId id="300" r:id="rId1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0099"/>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11/09/2022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11/09/2022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11/09/2022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11/09/2022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11/09/2022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11/09/2022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11/09/2022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11/09/2022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11/09/2022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9</a:t>
            </a:r>
            <a:r>
              <a:rPr lang="en-GB" sz="4800" baseline="30000" dirty="0">
                <a:latin typeface="Comic Sans MS" panose="030F0702030302020204" pitchFamily="66" charset="0"/>
              </a:rPr>
              <a:t>th</a:t>
            </a:r>
            <a:r>
              <a:rPr lang="en-GB" sz="4800" dirty="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Anaya</a:t>
            </a:r>
          </a:p>
          <a:p>
            <a:pPr algn="ctr"/>
            <a:r>
              <a:rPr lang="en-GB" sz="2800" b="1" dirty="0">
                <a:latin typeface="Lucida Handwriting" panose="03010101010101010101" pitchFamily="66" charset="0"/>
              </a:rPr>
              <a:t>For using self-awareness to support and help out around the classroom this week. Thank you </a:t>
            </a:r>
            <a:r>
              <a:rPr lang="en-GB" sz="2800" b="1" dirty="0">
                <a:latin typeface="Lucida Handwriting" panose="03010101010101010101" pitchFamily="66" charset="0"/>
                <a:sym typeface="Wingdings" panose="05000000000000000000" pitchFamily="2" charset="2"/>
              </a:rPr>
              <a:t> </a:t>
            </a:r>
            <a:endParaRPr lang="en-GB" sz="2800" b="1" dirty="0">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Miss Volante and Mrs Leedham-Hawkes			09.09.22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800" b="1" dirty="0">
                <a:solidFill>
                  <a:srgbClr val="7030A0"/>
                </a:solidFill>
                <a:latin typeface="Lucida Calligraphy" panose="03010101010101010101" pitchFamily="66" charset="0"/>
              </a:rPr>
              <a:t>Evelyn </a:t>
            </a:r>
          </a:p>
          <a:p>
            <a:pPr algn="ctr"/>
            <a:endParaRPr lang="en-GB" sz="2800" dirty="0">
              <a:latin typeface="Lucida Calligraphy" panose="03010101010101010101" pitchFamily="66" charset="0"/>
            </a:endParaRPr>
          </a:p>
          <a:p>
            <a:pPr algn="ctr"/>
            <a:r>
              <a:rPr lang="en-GB" sz="2800" dirty="0">
                <a:latin typeface="Lucida Calligraphy" panose="03010101010101010101" pitchFamily="66" charset="0"/>
              </a:rPr>
              <a:t>For settling back into school brilliantly, displaying Woodlands values through and through.</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09.09.22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464336034"/>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Elm </a:t>
            </a:r>
          </a:p>
          <a:p>
            <a:pPr algn="ctr"/>
            <a:r>
              <a:rPr lang="en-GB" sz="6600" dirty="0">
                <a:solidFill>
                  <a:srgbClr val="FF0066"/>
                </a:solidFill>
                <a:latin typeface="Comic Sans MS" panose="030F0702030302020204" pitchFamily="66" charset="0"/>
              </a:rPr>
              <a:t>Leila</a:t>
            </a:r>
          </a:p>
          <a:p>
            <a:pPr algn="ctr"/>
            <a:endParaRPr lang="en-GB" sz="2400" dirty="0">
              <a:latin typeface="Lucida Handwriting" panose="03010101010101010101" pitchFamily="66" charset="0"/>
            </a:endParaRPr>
          </a:p>
          <a:p>
            <a:pPr algn="ctr"/>
            <a:r>
              <a:rPr lang="en-GB" sz="2400" dirty="0">
                <a:latin typeface="Comic Sans MS" panose="030F0702030302020204" pitchFamily="66" charset="0"/>
              </a:rPr>
              <a:t>For excellent teamwork during Commando Jo. Leila has joined our school this year and has settled in really well, using her great communication skills to work well as part of the Elm team. Well done and a warm welcome to our school </a:t>
            </a:r>
            <a:r>
              <a:rPr lang="en-GB" sz="2400" dirty="0">
                <a:latin typeface="Comic Sans MS" panose="030F0702030302020204" pitchFamily="66" charset="0"/>
                <a:sym typeface="Wingdings" panose="05000000000000000000" pitchFamily="2" charset="2"/>
              </a:rPr>
              <a:t></a:t>
            </a:r>
            <a:r>
              <a:rPr lang="en-GB" sz="2400" dirty="0">
                <a:latin typeface="Comic Sans MS" panose="030F0702030302020204" pitchFamily="66" charset="0"/>
              </a:rPr>
              <a:t> </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09.09.2022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83991" y="1120675"/>
            <a:ext cx="9744502" cy="4062651"/>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Pye                                  09.09.22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52D7E507-06E0-4E8E-8F5B-8A868AF296FB}"/>
              </a:ext>
            </a:extLst>
          </p:cNvPr>
          <p:cNvSpPr/>
          <p:nvPr/>
        </p:nvSpPr>
        <p:spPr>
          <a:xfrm>
            <a:off x="1656521" y="2136339"/>
            <a:ext cx="8799443" cy="2031325"/>
          </a:xfrm>
          <a:prstGeom prst="rect">
            <a:avLst/>
          </a:prstGeom>
        </p:spPr>
        <p:txBody>
          <a:bodyPr wrap="square">
            <a:spAutoFit/>
          </a:bodyPr>
          <a:lstStyle/>
          <a:p>
            <a:pPr algn="ctr"/>
            <a:r>
              <a:rPr lang="en-GB" sz="5400" dirty="0">
                <a:solidFill>
                  <a:srgbClr val="FF0066"/>
                </a:solidFill>
                <a:latin typeface="Comic Sans MS" panose="030F0702030302020204" pitchFamily="66" charset="0"/>
              </a:rPr>
              <a:t>Jensen</a:t>
            </a:r>
          </a:p>
          <a:p>
            <a:pPr algn="ctr"/>
            <a:endParaRPr lang="en-GB" dirty="0">
              <a:latin typeface="Lucida Handwriting" panose="03010101010101010101" pitchFamily="66" charset="0"/>
            </a:endParaRPr>
          </a:p>
          <a:p>
            <a:pPr algn="ctr"/>
            <a:r>
              <a:rPr lang="en-GB" dirty="0">
                <a:latin typeface="Comic Sans MS" panose="030F0702030302020204" pitchFamily="66" charset="0"/>
              </a:rPr>
              <a:t>For having wonderful empathy for his new Birch classmates where he has been helping others to ensure they are happy and settled. Not only that, but Jensen has settled in and has shared great contributions and listened well. </a:t>
            </a:r>
            <a:endParaRPr lang="en-GB" b="1" dirty="0">
              <a:solidFill>
                <a:srgbClr val="0070C0"/>
              </a:solidFill>
              <a:latin typeface="Lucida Handwriting" panose="03010101010101010101" pitchFamily="66" charset="0"/>
            </a:endParaRPr>
          </a:p>
        </p:txBody>
      </p:sp>
    </p:spTree>
    <p:extLst>
      <p:ext uri="{BB962C8B-B14F-4D97-AF65-F5344CB8AC3E}">
        <p14:creationId xmlns:p14="http://schemas.microsoft.com/office/powerpoint/2010/main" val="2992412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 Florrie and Sinead</a:t>
            </a:r>
          </a:p>
          <a:p>
            <a:pPr algn="ctr"/>
            <a:r>
              <a:rPr lang="en-GB" sz="2400" dirty="0">
                <a:latin typeface="Comic Sans MS" panose="030F0702030302020204" pitchFamily="66" charset="0"/>
              </a:rPr>
              <a:t> </a:t>
            </a:r>
          </a:p>
          <a:p>
            <a:pPr algn="ctr"/>
            <a:r>
              <a:rPr lang="en-GB" sz="2400" dirty="0">
                <a:latin typeface="Comic Sans MS" panose="030F0702030302020204" pitchFamily="66" charset="0"/>
              </a:rPr>
              <a:t>For your positive attitudes and adaptability. We are so lucky to have you in our class girls. You have settled in so well and made a fantastic start to your new learning journey. </a:t>
            </a:r>
          </a:p>
          <a:p>
            <a:pPr algn="ctr"/>
            <a:r>
              <a:rPr lang="en-GB" sz="2400" dirty="0">
                <a:latin typeface="Comic Sans MS" panose="030F0702030302020204" pitchFamily="66" charset="0"/>
              </a:rPr>
              <a:t>Thank you for an amazing first week.</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Miss Higgins                                 09.09.22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Finley and Fin</a:t>
            </a:r>
            <a:r>
              <a:rPr lang="en-GB" sz="4400" b="1" dirty="0">
                <a:solidFill>
                  <a:srgbClr val="0070C0"/>
                </a:solidFill>
                <a:latin typeface="Lucida Handwriting" panose="03010101010101010101" pitchFamily="66" charset="0"/>
              </a:rPr>
              <a:t> </a:t>
            </a:r>
          </a:p>
          <a:p>
            <a:pPr algn="ctr"/>
            <a:endParaRPr lang="en-GB" sz="2400" b="1" dirty="0">
              <a:solidFill>
                <a:srgbClr val="0070C0"/>
              </a:solidFill>
              <a:latin typeface="Lucida Handwriting" panose="03010101010101010101" pitchFamily="66" charset="0"/>
            </a:endParaRPr>
          </a:p>
          <a:p>
            <a:pPr algn="ctr"/>
            <a:r>
              <a:rPr lang="en-GB" sz="2400" b="1" dirty="0">
                <a:latin typeface="Lucida Handwriting" panose="03010101010101010101" pitchFamily="66" charset="0"/>
              </a:rPr>
              <a:t>For a great start to a new year.  You have worked together as a team and persevered to complete some very difficult maths problems.  Well done!</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09.09.2022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6000" b="1" dirty="0">
                <a:solidFill>
                  <a:srgbClr val="CC0099"/>
                </a:solidFill>
                <a:latin typeface="Comic Sans MS" panose="030F0702030302020204" pitchFamily="66" charset="0"/>
              </a:rPr>
              <a:t>Ella</a:t>
            </a:r>
            <a:r>
              <a:rPr lang="en-GB" sz="2400" b="1" dirty="0">
                <a:solidFill>
                  <a:srgbClr val="0070C0"/>
                </a:solidFill>
                <a:latin typeface="Lucida Handwriting" panose="03010101010101010101" pitchFamily="66" charset="0"/>
              </a:rPr>
              <a:t> </a:t>
            </a:r>
          </a:p>
          <a:p>
            <a:pPr algn="ctr"/>
            <a:endParaRPr lang="en-GB" sz="2400"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demonstrating outstanding commitment to improving her handwriting and setting herself the challenge of getting a pen licence – what a super start!</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09.09.22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924425"/>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3200" b="1" dirty="0">
                <a:solidFill>
                  <a:srgbClr val="CC0099"/>
                </a:solidFill>
                <a:latin typeface="Calibri" panose="020F0502020204030204" pitchFamily="34" charset="0"/>
                <a:cs typeface="Calibri" panose="020F0502020204030204" pitchFamily="34" charset="0"/>
              </a:rPr>
              <a:t>Whole class and new Woodlanders</a:t>
            </a:r>
          </a:p>
          <a:p>
            <a:pPr algn="ctr"/>
            <a:r>
              <a:rPr lang="en-GB" sz="2400" b="1" dirty="0">
                <a:latin typeface="Lucida Handwriting" panose="03010101010101010101" pitchFamily="66" charset="0"/>
              </a:rPr>
              <a:t>For </a:t>
            </a:r>
          </a:p>
          <a:p>
            <a:pPr algn="ctr"/>
            <a:r>
              <a:rPr lang="en-GB" sz="2400" b="1" dirty="0">
                <a:latin typeface="Lucida Handwriting" panose="03010101010101010101" pitchFamily="66" charset="0"/>
              </a:rPr>
              <a:t>Welcoming and looking after new children to our class.</a:t>
            </a:r>
          </a:p>
          <a:p>
            <a:pPr algn="ctr"/>
            <a:r>
              <a:rPr lang="en-GB" sz="2400" b="1" dirty="0">
                <a:latin typeface="Lucida Handwriting" panose="03010101010101010101" pitchFamily="66" charset="0"/>
              </a:rPr>
              <a:t>Seth and </a:t>
            </a:r>
            <a:r>
              <a:rPr lang="en-GB" sz="2400" b="1" dirty="0" err="1">
                <a:latin typeface="Lucida Handwriting" panose="03010101010101010101" pitchFamily="66" charset="0"/>
              </a:rPr>
              <a:t>Seyi</a:t>
            </a:r>
            <a:r>
              <a:rPr lang="en-GB" sz="2400" b="1" dirty="0">
                <a:latin typeface="Lucida Handwriting" panose="03010101010101010101" pitchFamily="66" charset="0"/>
              </a:rPr>
              <a:t>, you have settled in amazingly and shown a great start to your learning at Woodlands.</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8.9.22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539978"/>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endParaRPr lang="en-GB" sz="3600" b="1" dirty="0">
              <a:solidFill>
                <a:srgbClr val="FF0066"/>
              </a:solidFill>
              <a:latin typeface="Lucida Handwriting" panose="03010101010101010101" pitchFamily="66" charset="0"/>
            </a:endParaRPr>
          </a:p>
          <a:p>
            <a:pPr algn="ctr"/>
            <a:r>
              <a:rPr lang="en-GB" sz="3600" b="1" dirty="0">
                <a:solidFill>
                  <a:srgbClr val="FF0066"/>
                </a:solidFill>
                <a:latin typeface="Lucida Handwriting" panose="03010101010101010101" pitchFamily="66" charset="0"/>
              </a:rPr>
              <a:t>Ayla</a:t>
            </a:r>
            <a:endParaRPr lang="en-GB" sz="2400" b="1" dirty="0">
              <a:solidFill>
                <a:srgbClr val="FF0066"/>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starting the year with a positive attitude and being open and honest about school life and the year ahead, demonstrating a excellent, mature start to the year.</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9.09.22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1075</TotalTime>
  <Words>363</Words>
  <Application>Microsoft Office PowerPoint</Application>
  <PresentationFormat>Widescreen</PresentationFormat>
  <Paragraphs>86</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Comic Sans MS</vt:lpstr>
      <vt:lpstr>Lucida Calligraphy</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193</cp:revision>
  <cp:lastPrinted>2022-09-09T07:30:30Z</cp:lastPrinted>
  <dcterms:created xsi:type="dcterms:W3CDTF">2020-05-30T07:30:34Z</dcterms:created>
  <dcterms:modified xsi:type="dcterms:W3CDTF">2022-09-11T19:07:10Z</dcterms:modified>
</cp:coreProperties>
</file>