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8" r:id="rId2"/>
    <p:sldId id="277" r:id="rId3"/>
    <p:sldId id="259" r:id="rId4"/>
    <p:sldId id="260" r:id="rId5"/>
    <p:sldId id="261" r:id="rId6"/>
    <p:sldId id="301" r:id="rId7"/>
    <p:sldId id="303" r:id="rId8"/>
    <p:sldId id="282" r:id="rId9"/>
    <p:sldId id="302" r:id="rId10"/>
    <p:sldId id="284" r:id="rId11"/>
    <p:sldId id="286" r:id="rId12"/>
    <p:sldId id="288" r:id="rId13"/>
    <p:sldId id="290" r:id="rId14"/>
    <p:sldId id="292" r:id="rId15"/>
    <p:sldId id="294" r:id="rId16"/>
    <p:sldId id="296" r:id="rId17"/>
    <p:sldId id="298" r:id="rId18"/>
    <p:sldId id="300" r:id="rId19"/>
    <p:sldId id="278"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66"/>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72" d="100"/>
          <a:sy n="72" d="100"/>
        </p:scale>
        <p:origin x="6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D380508-E503-408A-922F-A5B095F53627}" type="datetimeFigureOut">
              <a:rPr lang="en-GB" smtClean="0"/>
              <a:t>11/02/2022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A75E118-4410-4981-BE75-59B329067522}" type="slidenum">
              <a:rPr lang="en-GB" smtClean="0"/>
              <a:t>‹#›</a:t>
            </a:fld>
            <a:endParaRPr lang="en-GB"/>
          </a:p>
        </p:txBody>
      </p:sp>
    </p:spTree>
    <p:extLst>
      <p:ext uri="{BB962C8B-B14F-4D97-AF65-F5344CB8AC3E}">
        <p14:creationId xmlns:p14="http://schemas.microsoft.com/office/powerpoint/2010/main" val="35989001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11/02/2022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11/02/2022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11/02/2022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11/02/2022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1043216"/>
            <a:ext cx="6645032" cy="2862322"/>
          </a:xfrm>
          <a:prstGeom prst="rect">
            <a:avLst/>
          </a:prstGeom>
          <a:noFill/>
        </p:spPr>
        <p:txBody>
          <a:bodyPr wrap="square" rtlCol="0">
            <a:spAutoFit/>
          </a:bodyPr>
          <a:lstStyle/>
          <a:p>
            <a:pPr algn="ctr"/>
            <a:r>
              <a:rPr lang="en-GB" sz="6600" dirty="0">
                <a:solidFill>
                  <a:srgbClr val="FF0000"/>
                </a:solidFill>
                <a:latin typeface="Comic Sans MS" panose="030F0702030302020204" pitchFamily="66" charset="0"/>
              </a:rPr>
              <a:t>Wow Assembly:</a:t>
            </a:r>
          </a:p>
          <a:p>
            <a:r>
              <a:rPr lang="en-GB" sz="4800" dirty="0">
                <a:latin typeface="Comic Sans MS" panose="030F0702030302020204" pitchFamily="66" charset="0"/>
              </a:rPr>
              <a:t>  Friday 11</a:t>
            </a:r>
            <a:r>
              <a:rPr lang="en-GB" sz="4800" baseline="30000" dirty="0">
                <a:latin typeface="Comic Sans MS" panose="030F0702030302020204" pitchFamily="66" charset="0"/>
              </a:rPr>
              <a:t>th</a:t>
            </a:r>
            <a:r>
              <a:rPr lang="en-GB" sz="4800" dirty="0">
                <a:latin typeface="Comic Sans MS" panose="030F0702030302020204" pitchFamily="66" charset="0"/>
              </a:rPr>
              <a:t> February</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033462" y="951444"/>
            <a:ext cx="9744502" cy="5078313"/>
          </a:xfrm>
          <a:prstGeom prst="rect">
            <a:avLst/>
          </a:prstGeom>
          <a:noFill/>
        </p:spPr>
        <p:txBody>
          <a:bodyPr wrap="square" rtlCol="0">
            <a:spAutoFit/>
          </a:bodyPr>
          <a:lstStyle/>
          <a:p>
            <a:pPr algn="ctr"/>
            <a:r>
              <a:rPr lang="en-GB" sz="6600" dirty="0">
                <a:latin typeface="Comic Sans MS" panose="030F0702030302020204" pitchFamily="66" charset="0"/>
              </a:rPr>
              <a:t>Elm</a:t>
            </a:r>
          </a:p>
          <a:p>
            <a:pPr algn="ctr"/>
            <a:r>
              <a:rPr lang="en-GB" sz="6600" b="1" dirty="0">
                <a:solidFill>
                  <a:srgbClr val="CC0099"/>
                </a:solidFill>
                <a:latin typeface="Comic Sans MS" panose="030F0702030302020204" pitchFamily="66" charset="0"/>
              </a:rPr>
              <a:t>Codi-Lee</a:t>
            </a:r>
          </a:p>
          <a:p>
            <a:pPr algn="ctr"/>
            <a:endParaRPr lang="en-GB" sz="2400" b="1" dirty="0">
              <a:solidFill>
                <a:srgbClr val="0070C0"/>
              </a:solidFill>
              <a:latin typeface="Lucida Handwriting" panose="03010101010101010101" pitchFamily="66" charset="0"/>
            </a:endParaRPr>
          </a:p>
          <a:p>
            <a:pPr algn="ctr"/>
            <a:r>
              <a:rPr lang="en-GB" sz="2400" dirty="0">
                <a:latin typeface="Comic Sans MS" panose="030F0702030302020204" pitchFamily="66" charset="0"/>
              </a:rPr>
              <a:t>Codi-Lee has worked especially hard to apply his work on a bullet point list into his Rio information booklet this week! Great work Codi-Lee!  </a:t>
            </a:r>
          </a:p>
          <a:p>
            <a:pPr algn="ctr"/>
            <a:endParaRPr lang="en-GB" sz="2400" b="1" dirty="0">
              <a:latin typeface="Comic Sans MS" panose="030F0702030302020204" pitchFamily="66" charset="0"/>
            </a:endParaRPr>
          </a:p>
          <a:p>
            <a:pPr algn="ctr"/>
            <a:r>
              <a:rPr lang="en-GB" sz="2400" b="1" dirty="0">
                <a:solidFill>
                  <a:srgbClr val="0070C0"/>
                </a:solidFill>
                <a:latin typeface="Lucida Handwriting" panose="03010101010101010101" pitchFamily="66" charset="0"/>
              </a:rPr>
              <a:t>Mr Grice                                    11.02.22</a:t>
            </a:r>
          </a:p>
          <a:p>
            <a:pPr algn="ct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006337" y="1029894"/>
            <a:ext cx="9744502" cy="4462760"/>
          </a:xfrm>
          <a:prstGeom prst="rect">
            <a:avLst/>
          </a:prstGeom>
          <a:noFill/>
        </p:spPr>
        <p:txBody>
          <a:bodyPr wrap="square" rtlCol="0">
            <a:spAutoFit/>
          </a:bodyPr>
          <a:lstStyle/>
          <a:p>
            <a:pPr algn="ctr"/>
            <a:r>
              <a:rPr lang="en-GB" sz="6600" dirty="0">
                <a:latin typeface="Comic Sans MS" panose="030F0702030302020204" pitchFamily="66" charset="0"/>
              </a:rPr>
              <a:t>Birch</a:t>
            </a:r>
          </a:p>
          <a:p>
            <a:pPr algn="ctr"/>
            <a:r>
              <a:rPr lang="en-GB" sz="6600" dirty="0">
                <a:solidFill>
                  <a:srgbClr val="CC0099"/>
                </a:solidFill>
                <a:latin typeface="Comic Sans MS" panose="030F0702030302020204" pitchFamily="66" charset="0"/>
              </a:rPr>
              <a:t>Robyn</a:t>
            </a:r>
          </a:p>
          <a:p>
            <a:pPr algn="ctr"/>
            <a:r>
              <a:rPr lang="en-GB" sz="2000" dirty="0">
                <a:latin typeface="Comic Sans MS" panose="030F0702030302020204" pitchFamily="66" charset="0"/>
              </a:rPr>
              <a:t>Robyn has made a fantastic start to her carnival mask. He has thought really carefully about the colours she wanted to use. She showed passion and excellence and I can’t wait to see the finished article! Well done Robyn. Keep shining bright!</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Hewitt                                  11.02.22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078313"/>
          </a:xfrm>
          <a:prstGeom prst="rect">
            <a:avLst/>
          </a:prstGeom>
          <a:noFill/>
        </p:spPr>
        <p:txBody>
          <a:bodyPr wrap="square" rtlCol="0">
            <a:spAutoFit/>
          </a:bodyPr>
          <a:lstStyle/>
          <a:p>
            <a:pPr algn="ctr"/>
            <a:r>
              <a:rPr lang="en-GB" sz="6600" dirty="0">
                <a:latin typeface="Comic Sans MS" panose="030F0702030302020204" pitchFamily="66" charset="0"/>
              </a:rPr>
              <a:t>Pine</a:t>
            </a:r>
          </a:p>
          <a:p>
            <a:pPr algn="ctr"/>
            <a:r>
              <a:rPr lang="en-GB" sz="2400" dirty="0">
                <a:latin typeface="Comic Sans MS" panose="030F0702030302020204" pitchFamily="66" charset="0"/>
                <a:sym typeface="Wingdings" panose="05000000000000000000" pitchFamily="2" charset="2"/>
              </a:rPr>
              <a:t> </a:t>
            </a:r>
            <a:endParaRPr lang="en-GB" sz="2400" dirty="0">
              <a:latin typeface="Comic Sans MS" panose="030F0702030302020204" pitchFamily="66" charset="0"/>
            </a:endParaRPr>
          </a:p>
          <a:p>
            <a:pPr algn="ctr"/>
            <a:r>
              <a:rPr lang="en-GB" sz="6600" b="1" dirty="0" err="1">
                <a:solidFill>
                  <a:srgbClr val="CC0099"/>
                </a:solidFill>
                <a:latin typeface="Comic Sans MS" panose="030F0702030302020204" pitchFamily="66" charset="0"/>
              </a:rPr>
              <a:t>Carterose</a:t>
            </a:r>
            <a:endParaRPr lang="en-GB" sz="6600" b="1" dirty="0">
              <a:solidFill>
                <a:srgbClr val="CC0099"/>
              </a:solidFill>
              <a:latin typeface="Comic Sans MS" panose="030F0702030302020204" pitchFamily="66" charset="0"/>
            </a:endParaRPr>
          </a:p>
          <a:p>
            <a:pPr algn="ctr"/>
            <a:endParaRPr lang="en-GB" sz="2400" b="1" dirty="0">
              <a:solidFill>
                <a:srgbClr val="0070C0"/>
              </a:solidFill>
              <a:latin typeface="Lucida Handwriting" panose="03010101010101010101" pitchFamily="66" charset="0"/>
            </a:endParaRPr>
          </a:p>
          <a:p>
            <a:pPr algn="ctr"/>
            <a:r>
              <a:rPr lang="en-GB" sz="2400" dirty="0">
                <a:latin typeface="Comic Sans MS" panose="030F0702030302020204" pitchFamily="66" charset="0"/>
              </a:rPr>
              <a:t>For using empathy to support our new pupil in Pine. </a:t>
            </a:r>
            <a:r>
              <a:rPr lang="en-GB" sz="2400" dirty="0" err="1">
                <a:latin typeface="Comic Sans MS" panose="030F0702030302020204" pitchFamily="66" charset="0"/>
              </a:rPr>
              <a:t>Carterose</a:t>
            </a:r>
            <a:r>
              <a:rPr lang="en-GB" sz="2400" dirty="0">
                <a:latin typeface="Comic Sans MS" panose="030F0702030302020204" pitchFamily="66" charset="0"/>
              </a:rPr>
              <a:t> helped Jaycee to show her areas of the classroom and played with her outside. Such kindness. </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Leedham-Hawkes                          11.02.22</a:t>
            </a:r>
          </a:p>
          <a:p>
            <a:pPr algn="ctr"/>
            <a:endParaRPr lang="en-GB" sz="2400" dirty="0">
              <a:solidFill>
                <a:srgbClr val="0070C0"/>
              </a:solidFill>
              <a:latin typeface="Lucida Handwriting" panose="03010101010101010101"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3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678204"/>
          </a:xfrm>
          <a:prstGeom prst="rect">
            <a:avLst/>
          </a:prstGeom>
          <a:noFill/>
        </p:spPr>
        <p:txBody>
          <a:bodyPr wrap="square" rtlCol="0">
            <a:spAutoFit/>
          </a:bodyPr>
          <a:lstStyle/>
          <a:p>
            <a:pPr algn="ctr"/>
            <a:r>
              <a:rPr lang="en-GB" sz="6600" dirty="0">
                <a:latin typeface="Comic Sans MS" panose="030F0702030302020204" pitchFamily="66" charset="0"/>
              </a:rPr>
              <a:t>Maple</a:t>
            </a:r>
          </a:p>
          <a:p>
            <a:pPr algn="ctr"/>
            <a:endParaRPr lang="en-GB" sz="2400" b="1" dirty="0">
              <a:solidFill>
                <a:srgbClr val="0070C0"/>
              </a:solidFill>
              <a:latin typeface="Lucida Handwriting" panose="03010101010101010101" pitchFamily="66" charset="0"/>
            </a:endParaRPr>
          </a:p>
          <a:p>
            <a:pPr algn="ctr"/>
            <a:r>
              <a:rPr lang="en-GB" sz="2800" b="1" dirty="0">
                <a:solidFill>
                  <a:srgbClr val="CC0099"/>
                </a:solidFill>
                <a:latin typeface="Lucida Handwriting" panose="03010101010101010101" pitchFamily="66" charset="0"/>
              </a:rPr>
              <a:t>Harvey</a:t>
            </a:r>
            <a:endParaRPr lang="en-GB" sz="2800" b="1" dirty="0">
              <a:solidFill>
                <a:srgbClr val="0070C0"/>
              </a:solidFill>
              <a:latin typeface="Lucida Handwriting" panose="03010101010101010101" pitchFamily="66" charset="0"/>
            </a:endParaRPr>
          </a:p>
          <a:p>
            <a:pPr algn="ctr"/>
            <a:endParaRPr lang="en-GB" sz="2800" b="1" dirty="0">
              <a:solidFill>
                <a:srgbClr val="0070C0"/>
              </a:solidFill>
              <a:latin typeface="Lucida Handwriting" panose="03010101010101010101" pitchFamily="66" charset="0"/>
            </a:endParaRPr>
          </a:p>
          <a:p>
            <a:pPr algn="ctr"/>
            <a:r>
              <a:rPr lang="en-GB" sz="2800" b="1" dirty="0">
                <a:solidFill>
                  <a:srgbClr val="0070C0"/>
                </a:solidFill>
                <a:latin typeface="Lucida Handwriting" panose="03010101010101010101" pitchFamily="66" charset="0"/>
              </a:rPr>
              <a:t>For working independently to solve addition and subtraction calculations.</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Dawson                                  11.02.22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70293"/>
            <a:ext cx="9744502" cy="5047536"/>
          </a:xfrm>
          <a:prstGeom prst="rect">
            <a:avLst/>
          </a:prstGeom>
          <a:noFill/>
        </p:spPr>
        <p:txBody>
          <a:bodyPr wrap="square" rtlCol="0">
            <a:spAutoFit/>
          </a:bodyPr>
          <a:lstStyle/>
          <a:p>
            <a:pPr algn="ctr"/>
            <a:r>
              <a:rPr lang="en-GB" sz="6600" dirty="0">
                <a:latin typeface="Comic Sans MS" panose="030F0702030302020204" pitchFamily="66" charset="0"/>
              </a:rPr>
              <a:t>Willow</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Betsy</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showing resilience when faced with different challenges in Maths. Betsy has worked hard when finding equivalent fractions and has persevered when things got challenging. Well done Betsy. Keep up the great work.</a:t>
            </a:r>
          </a:p>
          <a:p>
            <a:pPr algn="ctr"/>
            <a:endParaRPr lang="en-GB" sz="24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Miss Fisher  		11.02.22</a:t>
            </a:r>
          </a:p>
          <a:p>
            <a:pPr algn="ctr"/>
            <a:endParaRPr lang="en-GB" sz="2000" b="1" dirty="0">
              <a:solidFill>
                <a:srgbClr val="0070C0"/>
              </a:solidFill>
              <a:latin typeface="Lucida Handwriting" panose="03010101010101010101"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50993"/>
            <a:ext cx="9744502" cy="4431983"/>
          </a:xfrm>
          <a:prstGeom prst="rect">
            <a:avLst/>
          </a:prstGeom>
          <a:noFill/>
        </p:spPr>
        <p:txBody>
          <a:bodyPr wrap="square" rtlCol="0">
            <a:spAutoFit/>
          </a:bodyPr>
          <a:lstStyle/>
          <a:p>
            <a:pPr algn="ctr"/>
            <a:r>
              <a:rPr lang="en-GB" sz="6600" dirty="0">
                <a:latin typeface="Comic Sans MS" panose="030F0702030302020204" pitchFamily="66" charset="0"/>
              </a:rPr>
              <a:t>Spruce</a:t>
            </a:r>
          </a:p>
          <a:p>
            <a:pPr algn="ctr"/>
            <a:endParaRPr lang="en-GB" sz="2400" b="1" dirty="0">
              <a:solidFill>
                <a:srgbClr val="0070C0"/>
              </a:solidFill>
              <a:latin typeface="Lucida Handwriting" panose="03010101010101010101" pitchFamily="66" charset="0"/>
            </a:endParaRPr>
          </a:p>
          <a:p>
            <a:pPr algn="ctr"/>
            <a:r>
              <a:rPr lang="en-GB" sz="2400" b="1">
                <a:solidFill>
                  <a:srgbClr val="0070C0"/>
                </a:solidFill>
                <a:latin typeface="Lucida Handwriting" panose="03010101010101010101" pitchFamily="66" charset="0"/>
              </a:rPr>
              <a:t>Oliver J</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dirty="0">
                <a:solidFill>
                  <a:srgbClr val="0070C0"/>
                </a:solidFill>
                <a:latin typeface="Lucida Handwriting" panose="03010101010101010101" pitchFamily="66" charset="0"/>
              </a:rPr>
              <a:t>For persevering in being the best that he can be within maths. Oliver is willing to ask adults for help when he gets stuck, but only after exploring other avenues of support.</a:t>
            </a:r>
          </a:p>
          <a:p>
            <a:pPr algn="ctr"/>
            <a:r>
              <a:rPr lang="en-GB" sz="2400" b="1" dirty="0">
                <a:solidFill>
                  <a:srgbClr val="0070C0"/>
                </a:solidFill>
                <a:latin typeface="Lucida Handwriting" panose="03010101010101010101" pitchFamily="66" charset="0"/>
              </a:rPr>
              <a:t>Mr Draper                                            11.02.22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7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678204"/>
          </a:xfrm>
          <a:prstGeom prst="rect">
            <a:avLst/>
          </a:prstGeom>
          <a:noFill/>
        </p:spPr>
        <p:txBody>
          <a:bodyPr wrap="square" rtlCol="0">
            <a:spAutoFit/>
          </a:bodyPr>
          <a:lstStyle/>
          <a:p>
            <a:pPr algn="ctr"/>
            <a:r>
              <a:rPr lang="en-GB" sz="6600" dirty="0">
                <a:latin typeface="Comic Sans MS" panose="030F0702030302020204" pitchFamily="66" charset="0"/>
              </a:rPr>
              <a:t>Chestnut</a:t>
            </a:r>
          </a:p>
          <a:p>
            <a:pPr algn="ctr"/>
            <a:endParaRPr lang="en-GB" sz="2400" b="1" dirty="0">
              <a:solidFill>
                <a:srgbClr val="0070C0"/>
              </a:solidFill>
              <a:latin typeface="Lucida Handwriting" panose="03010101010101010101" pitchFamily="66" charset="0"/>
            </a:endParaRPr>
          </a:p>
          <a:p>
            <a:pPr algn="ctr"/>
            <a:r>
              <a:rPr lang="en-GB" sz="4000" b="1" dirty="0">
                <a:solidFill>
                  <a:srgbClr val="CC0099"/>
                </a:solidFill>
                <a:latin typeface="Lucida Handwriting" panose="03010101010101010101" pitchFamily="66" charset="0"/>
              </a:rPr>
              <a:t>Aimee J.</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continuing to show a positive attitude towards her maths this week and continuing to persevere with new and unfamiliar learning including algebra.</a:t>
            </a:r>
          </a:p>
          <a:p>
            <a:pPr algn="ctr"/>
            <a:endParaRPr lang="en-GB" sz="2400" b="1" dirty="0">
              <a:solidFill>
                <a:srgbClr val="0070C0"/>
              </a:solidFill>
              <a:latin typeface="Lucida Handwriting" panose="03010101010101010101" pitchFamily="66" charset="0"/>
            </a:endParaRPr>
          </a:p>
          <a:p>
            <a:pPr algn="ctr"/>
            <a:r>
              <a:rPr lang="en-GB" sz="2400" b="1">
                <a:solidFill>
                  <a:srgbClr val="0070C0"/>
                </a:solidFill>
                <a:latin typeface="Lucida Handwriting" panose="03010101010101010101" pitchFamily="66" charset="0"/>
              </a:rPr>
              <a:t>Mr Tennuci                                   11.02.22</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109091"/>
          </a:xfrm>
          <a:prstGeom prst="rect">
            <a:avLst/>
          </a:prstGeom>
          <a:noFill/>
        </p:spPr>
        <p:txBody>
          <a:bodyPr wrap="square" rtlCol="0">
            <a:spAutoFit/>
          </a:bodyPr>
          <a:lstStyle/>
          <a:p>
            <a:pPr algn="ctr"/>
            <a:r>
              <a:rPr lang="en-GB" sz="6600" dirty="0">
                <a:latin typeface="Comic Sans MS" panose="030F0702030302020204" pitchFamily="66" charset="0"/>
              </a:rPr>
              <a:t>Aspen</a:t>
            </a:r>
          </a:p>
          <a:p>
            <a:pPr algn="ctr"/>
            <a:r>
              <a:rPr lang="en-GB" sz="4800" b="1" dirty="0">
                <a:solidFill>
                  <a:srgbClr val="CC0099"/>
                </a:solidFill>
                <a:latin typeface="Lucida Handwriting" panose="03010101010101010101" pitchFamily="66" charset="0"/>
              </a:rPr>
              <a:t>Alfie</a:t>
            </a:r>
          </a:p>
          <a:p>
            <a:pPr algn="ctr"/>
            <a:endParaRPr lang="en-GB" sz="4800" b="1" dirty="0">
              <a:solidFill>
                <a:srgbClr val="CC0099"/>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persevering with his handwriting and now enjoying amazing results! A Beautiful attitude to learning, well done.</a:t>
            </a:r>
          </a:p>
          <a:p>
            <a:pPr algn="ctr"/>
            <a:endParaRPr lang="en-GB" sz="20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a:t>
            </a:r>
            <a:r>
              <a:rPr lang="en-GB" sz="2400" b="1">
                <a:solidFill>
                  <a:srgbClr val="0070C0"/>
                </a:solidFill>
                <a:latin typeface="Lucida Handwriting" panose="03010101010101010101" pitchFamily="66" charset="0"/>
              </a:rPr>
              <a:t>Read </a:t>
            </a:r>
            <a:r>
              <a:rPr lang="en-GB" sz="2400" b="1" dirty="0">
                <a:solidFill>
                  <a:srgbClr val="0070C0"/>
                </a:solidFill>
                <a:latin typeface="Lucida Handwriting" panose="03010101010101010101" pitchFamily="66" charset="0"/>
              </a:rPr>
              <a:t>		</a:t>
            </a:r>
            <a:r>
              <a:rPr lang="en-GB" sz="2400" b="1">
                <a:solidFill>
                  <a:srgbClr val="0070C0"/>
                </a:solidFill>
                <a:latin typeface="Lucida Handwriting" panose="03010101010101010101" pitchFamily="66" charset="0"/>
              </a:rPr>
              <a:t>	08.02.22</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223749" y="966743"/>
            <a:ext cx="9744502" cy="5755422"/>
          </a:xfrm>
          <a:prstGeom prst="rect">
            <a:avLst/>
          </a:prstGeom>
          <a:noFill/>
        </p:spPr>
        <p:txBody>
          <a:bodyPr wrap="square" rtlCol="0">
            <a:spAutoFit/>
          </a:bodyPr>
          <a:lstStyle/>
          <a:p>
            <a:pPr algn="ctr"/>
            <a:r>
              <a:rPr lang="en-GB" sz="6600" dirty="0">
                <a:latin typeface="Comic Sans MS" panose="030F0702030302020204" pitchFamily="66" charset="0"/>
              </a:rPr>
              <a:t>Redwood</a:t>
            </a: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7200" b="1" dirty="0">
                <a:solidFill>
                  <a:srgbClr val="FF0066"/>
                </a:solidFill>
                <a:latin typeface="Comic Sans MS" panose="030F0702030302020204" pitchFamily="66" charset="0"/>
              </a:rPr>
              <a:t>Ruby C</a:t>
            </a:r>
          </a:p>
          <a:p>
            <a:pPr algn="ctr"/>
            <a:endParaRPr lang="en-GB" sz="1400" dirty="0">
              <a:latin typeface="Comic Sans MS" panose="030F0702030302020204" pitchFamily="66" charset="0"/>
            </a:endParaRPr>
          </a:p>
          <a:p>
            <a:pPr algn="ctr"/>
            <a:r>
              <a:rPr lang="en-GB" sz="2400" dirty="0">
                <a:latin typeface="Comic Sans MS" panose="030F0702030302020204" pitchFamily="66" charset="0"/>
              </a:rPr>
              <a:t>For demonstrating amazing self-awareness in Maths this week and taking on the tricky task of mastering algebra – I am so proud of how hard you have worked</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a:t>
            </a:r>
            <a:r>
              <a:rPr lang="en-GB" sz="2400" b="1">
                <a:solidFill>
                  <a:srgbClr val="0070C0"/>
                </a:solidFill>
                <a:latin typeface="Lucida Handwriting" panose="03010101010101010101" pitchFamily="66" charset="0"/>
              </a:rPr>
              <a:t>Shipley                                   11.02.22</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9154"/>
            <a:ext cx="6853690" cy="12191998"/>
          </a:xfrm>
          <a:prstGeom prst="rect">
            <a:avLst/>
          </a:prstGeom>
        </p:spPr>
      </p:pic>
      <p:sp>
        <p:nvSpPr>
          <p:cNvPr id="5" name="Rectangle 4"/>
          <p:cNvSpPr/>
          <p:nvPr/>
        </p:nvSpPr>
        <p:spPr>
          <a:xfrm>
            <a:off x="2210937" y="1248982"/>
            <a:ext cx="8311487" cy="4391459"/>
          </a:xfrm>
          <a:prstGeom prst="rect">
            <a:avLst/>
          </a:prstGeom>
        </p:spPr>
        <p:txBody>
          <a:bodyPr wrap="square">
            <a:spAutoFit/>
          </a:bodyPr>
          <a:lstStyle/>
          <a:p>
            <a:pPr algn="ctr">
              <a:lnSpc>
                <a:spcPct val="115000"/>
              </a:lnSpc>
              <a:spcAft>
                <a:spcPts val="0"/>
              </a:spcAft>
            </a:pP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Next Week’s</a:t>
            </a:r>
          </a:p>
          <a:p>
            <a:pPr algn="ctr">
              <a:lnSpc>
                <a:spcPct val="150000"/>
              </a:lnSpc>
              <a:spcAft>
                <a:spcPts val="0"/>
              </a:spcAft>
            </a:pP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Phrase of the Week</a:t>
            </a: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p>
          <a:p>
            <a:pPr algn="ctr">
              <a:lnSpc>
                <a:spcPct val="150000"/>
              </a:lnSpc>
              <a:spcAft>
                <a:spcPts val="0"/>
              </a:spcAft>
            </a:pP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Without challenge, there is no achievement.</a:t>
            </a:r>
          </a:p>
          <a:p>
            <a:pPr algn="ctr">
              <a:lnSpc>
                <a:spcPct val="150000"/>
              </a:lnSpc>
              <a:spcAft>
                <a:spcPts val="0"/>
              </a:spcAft>
            </a:pPr>
            <a:r>
              <a:rPr lang="en-GB" sz="4000" dirty="0">
                <a:latin typeface="Comic Sans MS" panose="030F0702030302020204" pitchFamily="66" charset="0"/>
                <a:ea typeface="Calibri" panose="020F0502020204030204" pitchFamily="34" charset="0"/>
                <a:cs typeface="Times New Roman" panose="02020603050405020304" pitchFamily="18" charset="0"/>
              </a:rPr>
              <a:t>.</a:t>
            </a:r>
          </a:p>
        </p:txBody>
      </p:sp>
      <p:sp>
        <p:nvSpPr>
          <p:cNvPr id="6" name="Rounded Rectangular Callout 5"/>
          <p:cNvSpPr/>
          <p:nvPr/>
        </p:nvSpPr>
        <p:spPr>
          <a:xfrm>
            <a:off x="2047164" y="1132764"/>
            <a:ext cx="8270543" cy="3664723"/>
          </a:xfrm>
          <a:prstGeom prst="wedgeRoundRectCallout">
            <a:avLst>
              <a:gd name="adj1" fmla="val -41281"/>
              <a:gd name="adj2" fmla="val 7033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99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5" name="Rectangle 4"/>
          <p:cNvSpPr/>
          <p:nvPr/>
        </p:nvSpPr>
        <p:spPr>
          <a:xfrm>
            <a:off x="2210938" y="1248982"/>
            <a:ext cx="8106770" cy="2167773"/>
          </a:xfrm>
          <a:prstGeom prst="rect">
            <a:avLst/>
          </a:prstGeom>
        </p:spPr>
        <p:txBody>
          <a:bodyPr wrap="square">
            <a:spAutoFit/>
          </a:bodyPr>
          <a:lstStyle/>
          <a:p>
            <a:pPr algn="ctr">
              <a:lnSpc>
                <a:spcPct val="115000"/>
              </a:lnSpc>
              <a:spcAft>
                <a:spcPts val="0"/>
              </a:spcAft>
            </a:pP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Phrase of the Week</a:t>
            </a: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p>
          <a:p>
            <a:pPr algn="ctr">
              <a:lnSpc>
                <a:spcPct val="115000"/>
              </a:lnSpc>
              <a:spcAft>
                <a:spcPts val="0"/>
              </a:spcAft>
            </a:pPr>
            <a:endPar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endParaRPr lang="en-GB" sz="40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ounded Rectangular Callout 5"/>
          <p:cNvSpPr/>
          <p:nvPr/>
        </p:nvSpPr>
        <p:spPr>
          <a:xfrm>
            <a:off x="2047164" y="1132764"/>
            <a:ext cx="8270543" cy="3664723"/>
          </a:xfrm>
          <a:prstGeom prst="wedgeRoundRectCallout">
            <a:avLst>
              <a:gd name="adj1" fmla="val -41281"/>
              <a:gd name="adj2" fmla="val 7033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A41207D-D6C6-4F80-9D64-B60BBB08AA5F}"/>
              </a:ext>
            </a:extLst>
          </p:cNvPr>
          <p:cNvSpPr/>
          <p:nvPr/>
        </p:nvSpPr>
        <p:spPr>
          <a:xfrm>
            <a:off x="2390774" y="2148572"/>
            <a:ext cx="7590287" cy="2123658"/>
          </a:xfrm>
          <a:prstGeom prst="rect">
            <a:avLst/>
          </a:prstGeom>
        </p:spPr>
        <p:txBody>
          <a:bodyPr wrap="square">
            <a:spAutoFit/>
          </a:bodyPr>
          <a:lstStyle/>
          <a:p>
            <a:pPr algn="ctr"/>
            <a:r>
              <a:rPr lang="en-GB" sz="4400" dirty="0">
                <a:latin typeface="Comic Sans MS" panose="030F0702030302020204" pitchFamily="66" charset="0"/>
                <a:ea typeface="Calibri" panose="020F0502020204030204" pitchFamily="34" charset="0"/>
                <a:cs typeface="Times New Roman" panose="02020603050405020304" pitchFamily="18" charset="0"/>
              </a:rPr>
              <a:t>The way you treat yourself sets the standards </a:t>
            </a:r>
            <a:r>
              <a:rPr lang="en-GB" sz="4400">
                <a:latin typeface="Comic Sans MS" panose="030F0702030302020204" pitchFamily="66" charset="0"/>
                <a:ea typeface="Calibri" panose="020F0502020204030204" pitchFamily="34" charset="0"/>
                <a:cs typeface="Times New Roman" panose="02020603050405020304" pitchFamily="18" charset="0"/>
              </a:rPr>
              <a:t>for others.</a:t>
            </a:r>
            <a:endParaRPr lang="en-GB" sz="4400" dirty="0"/>
          </a:p>
        </p:txBody>
      </p:sp>
    </p:spTree>
    <p:extLst>
      <p:ext uri="{BB962C8B-B14F-4D97-AF65-F5344CB8AC3E}">
        <p14:creationId xmlns:p14="http://schemas.microsoft.com/office/powerpoint/2010/main" val="47762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811203"/>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4" name="Vertical Scroll 3"/>
          <p:cNvSpPr/>
          <p:nvPr/>
        </p:nvSpPr>
        <p:spPr>
          <a:xfrm>
            <a:off x="1111317" y="2002250"/>
            <a:ext cx="9703558" cy="3744042"/>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Finley – Elm</a:t>
            </a:r>
          </a:p>
          <a:p>
            <a:r>
              <a:rPr lang="en-GB" sz="2800" dirty="0">
                <a:solidFill>
                  <a:schemeClr val="tx1"/>
                </a:solidFill>
              </a:rPr>
              <a:t>Harvey – Maple</a:t>
            </a:r>
          </a:p>
          <a:p>
            <a:r>
              <a:rPr lang="en-GB" sz="2800" dirty="0">
                <a:solidFill>
                  <a:schemeClr val="tx1"/>
                </a:solidFill>
              </a:rPr>
              <a:t>Mollie – Maple</a:t>
            </a:r>
          </a:p>
          <a:p>
            <a:r>
              <a:rPr lang="en-GB" sz="2800" dirty="0">
                <a:solidFill>
                  <a:schemeClr val="tx1"/>
                </a:solidFill>
              </a:rPr>
              <a:t>Joe – Redwood</a:t>
            </a:r>
          </a:p>
          <a:p>
            <a:r>
              <a:rPr lang="en-GB" sz="2800" dirty="0">
                <a:solidFill>
                  <a:schemeClr val="tx1"/>
                </a:solidFill>
              </a:rPr>
              <a:t>Lily-Rose – Redwood</a:t>
            </a:r>
          </a:p>
          <a:p>
            <a:r>
              <a:rPr lang="en-GB" sz="2800" dirty="0">
                <a:solidFill>
                  <a:schemeClr val="tx1"/>
                </a:solidFill>
              </a:rPr>
              <a:t>Charley W - Redwood</a:t>
            </a:r>
          </a:p>
        </p:txBody>
      </p:sp>
    </p:spTree>
    <p:extLst>
      <p:ext uri="{BB962C8B-B14F-4D97-AF65-F5344CB8AC3E}">
        <p14:creationId xmlns:p14="http://schemas.microsoft.com/office/powerpoint/2010/main" val="360998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300620" y="-2754289"/>
            <a:ext cx="6853690" cy="12191998"/>
          </a:xfrm>
          <a:prstGeom prst="rect">
            <a:avLst/>
          </a:prstGeom>
        </p:spPr>
      </p:pic>
      <p:sp>
        <p:nvSpPr>
          <p:cNvPr id="3" name="TextBox 2"/>
          <p:cNvSpPr txBox="1"/>
          <p:nvPr/>
        </p:nvSpPr>
        <p:spPr>
          <a:xfrm>
            <a:off x="740251" y="886789"/>
            <a:ext cx="10711493" cy="1938992"/>
          </a:xfrm>
          <a:prstGeom prst="rect">
            <a:avLst/>
          </a:prstGeom>
          <a:noFill/>
        </p:spPr>
        <p:txBody>
          <a:bodyPr wrap="square" rtlCol="0">
            <a:spAutoFit/>
          </a:bodyPr>
          <a:lstStyle/>
          <a:p>
            <a:pPr algn="ctr"/>
            <a:r>
              <a:rPr lang="en-GB" sz="5400" dirty="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4" name="TextBox 3"/>
          <p:cNvSpPr txBox="1"/>
          <p:nvPr/>
        </p:nvSpPr>
        <p:spPr>
          <a:xfrm>
            <a:off x="1202036" y="1773616"/>
            <a:ext cx="3928724" cy="1323439"/>
          </a:xfrm>
          <a:prstGeom prst="rect">
            <a:avLst/>
          </a:prstGeom>
          <a:noFill/>
        </p:spPr>
        <p:txBody>
          <a:bodyPr wrap="square" rtlCol="0">
            <a:spAutoFit/>
          </a:bodyPr>
          <a:lstStyle/>
          <a:p>
            <a:r>
              <a:rPr lang="en-GB" sz="4000" dirty="0">
                <a:latin typeface="Comic Sans MS" panose="030F0702030302020204" pitchFamily="66" charset="0"/>
              </a:rPr>
              <a:t>Oak –Casper</a:t>
            </a:r>
          </a:p>
          <a:p>
            <a:r>
              <a:rPr lang="en-GB" sz="4000" dirty="0">
                <a:latin typeface="Comic Sans MS" panose="030F0702030302020204" pitchFamily="66" charset="0"/>
              </a:rPr>
              <a:t>Ash – </a:t>
            </a:r>
          </a:p>
        </p:txBody>
      </p:sp>
      <p:sp>
        <p:nvSpPr>
          <p:cNvPr id="5" name="TextBox 4"/>
          <p:cNvSpPr txBox="1"/>
          <p:nvPr/>
        </p:nvSpPr>
        <p:spPr>
          <a:xfrm>
            <a:off x="6313701" y="3536096"/>
            <a:ext cx="3347883" cy="523220"/>
          </a:xfrm>
          <a:prstGeom prst="rect">
            <a:avLst/>
          </a:prstGeom>
          <a:noFill/>
        </p:spPr>
        <p:txBody>
          <a:bodyPr wrap="square" rtlCol="0">
            <a:spAutoFit/>
          </a:bodyPr>
          <a:lstStyle/>
          <a:p>
            <a:r>
              <a:rPr lang="en-GB" sz="2800" dirty="0"/>
              <a:t> </a:t>
            </a:r>
          </a:p>
        </p:txBody>
      </p:sp>
      <p:sp>
        <p:nvSpPr>
          <p:cNvPr id="7" name="Rectangle 6"/>
          <p:cNvSpPr/>
          <p:nvPr/>
        </p:nvSpPr>
        <p:spPr>
          <a:xfrm>
            <a:off x="5727465" y="1644086"/>
            <a:ext cx="4832380"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Birch –</a:t>
            </a:r>
          </a:p>
          <a:p>
            <a:pPr lvl="0"/>
            <a:r>
              <a:rPr lang="en-GB" sz="4000" dirty="0">
                <a:solidFill>
                  <a:prstClr val="black"/>
                </a:solidFill>
                <a:latin typeface="Comic Sans MS" panose="030F0702030302020204" pitchFamily="66" charset="0"/>
              </a:rPr>
              <a:t>Pine – Freya</a:t>
            </a:r>
          </a:p>
          <a:p>
            <a:pPr lvl="0"/>
            <a:r>
              <a:rPr lang="en-GB" sz="4000" dirty="0">
                <a:solidFill>
                  <a:prstClr val="black"/>
                </a:solidFill>
                <a:latin typeface="Comic Sans MS" panose="030F0702030302020204" pitchFamily="66" charset="0"/>
              </a:rPr>
              <a:t>Elm –  Thomas   </a:t>
            </a:r>
            <a:endParaRPr lang="en-GB" sz="4000" dirty="0">
              <a:solidFill>
                <a:prstClr val="black"/>
              </a:solidFill>
            </a:endParaRPr>
          </a:p>
        </p:txBody>
      </p:sp>
      <p:sp>
        <p:nvSpPr>
          <p:cNvPr id="8" name="Rectangle 7"/>
          <p:cNvSpPr/>
          <p:nvPr/>
        </p:nvSpPr>
        <p:spPr>
          <a:xfrm>
            <a:off x="5727465" y="3656596"/>
            <a:ext cx="5120122"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Redwood – Charlie S</a:t>
            </a:r>
          </a:p>
          <a:p>
            <a:pPr lvl="0"/>
            <a:r>
              <a:rPr lang="en-GB" sz="4000" dirty="0">
                <a:solidFill>
                  <a:prstClr val="black"/>
                </a:solidFill>
                <a:latin typeface="Comic Sans MS" panose="030F0702030302020204" pitchFamily="66" charset="0"/>
              </a:rPr>
              <a:t>Chestnut –   </a:t>
            </a:r>
          </a:p>
          <a:p>
            <a:pPr lvl="0"/>
            <a:r>
              <a:rPr lang="en-GB" sz="4000" dirty="0">
                <a:solidFill>
                  <a:prstClr val="black"/>
                </a:solidFill>
                <a:latin typeface="Comic Sans MS" panose="030F0702030302020204" pitchFamily="66" charset="0"/>
              </a:rPr>
              <a:t>Aspen- Kade</a:t>
            </a:r>
            <a:endParaRPr lang="en-GB" sz="4000" dirty="0">
              <a:solidFill>
                <a:prstClr val="black"/>
              </a:solidFill>
            </a:endParaRPr>
          </a:p>
        </p:txBody>
      </p:sp>
      <p:sp>
        <p:nvSpPr>
          <p:cNvPr id="9" name="Rectangle 8"/>
          <p:cNvSpPr/>
          <p:nvPr/>
        </p:nvSpPr>
        <p:spPr>
          <a:xfrm>
            <a:off x="1209967" y="3097055"/>
            <a:ext cx="4824449"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Willow – </a:t>
            </a:r>
            <a:r>
              <a:rPr lang="en-GB" sz="4000" dirty="0" err="1">
                <a:solidFill>
                  <a:prstClr val="black"/>
                </a:solidFill>
                <a:latin typeface="Comic Sans MS" panose="030F0702030302020204" pitchFamily="66" charset="0"/>
              </a:rPr>
              <a:t>Issac</a:t>
            </a:r>
            <a:endParaRPr lang="en-GB" sz="4000" dirty="0">
              <a:solidFill>
                <a:prstClr val="black"/>
              </a:solidFill>
              <a:latin typeface="Comic Sans MS" panose="030F0702030302020204" pitchFamily="66" charset="0"/>
            </a:endParaRPr>
          </a:p>
          <a:p>
            <a:pPr lvl="0"/>
            <a:r>
              <a:rPr lang="en-GB" sz="4000" dirty="0">
                <a:solidFill>
                  <a:prstClr val="black"/>
                </a:solidFill>
                <a:latin typeface="Comic Sans MS" panose="030F0702030302020204" pitchFamily="66" charset="0"/>
              </a:rPr>
              <a:t>Spruce </a:t>
            </a:r>
            <a:r>
              <a:rPr lang="en-GB" sz="4000">
                <a:solidFill>
                  <a:prstClr val="black"/>
                </a:solidFill>
                <a:latin typeface="Comic Sans MS" panose="030F0702030302020204" pitchFamily="66" charset="0"/>
              </a:rPr>
              <a:t>– Lucy-Mae</a:t>
            </a:r>
            <a:endParaRPr lang="en-GB" sz="4000" dirty="0">
              <a:solidFill>
                <a:prstClr val="black"/>
              </a:solidFill>
              <a:latin typeface="Comic Sans MS" panose="030F0702030302020204" pitchFamily="66" charset="0"/>
            </a:endParaRPr>
          </a:p>
          <a:p>
            <a:pPr lvl="0"/>
            <a:r>
              <a:rPr lang="en-GB" sz="4000" dirty="0">
                <a:solidFill>
                  <a:prstClr val="black"/>
                </a:solidFill>
                <a:latin typeface="Comic Sans MS" panose="030F0702030302020204" pitchFamily="66" charset="0"/>
              </a:rPr>
              <a:t>Maple – Max</a:t>
            </a:r>
          </a:p>
        </p:txBody>
      </p:sp>
    </p:spTree>
    <p:extLst>
      <p:ext uri="{BB962C8B-B14F-4D97-AF65-F5344CB8AC3E}">
        <p14:creationId xmlns:p14="http://schemas.microsoft.com/office/powerpoint/2010/main" val="164833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3064042" y="946484"/>
            <a:ext cx="6513095" cy="1323439"/>
          </a:xfrm>
          <a:prstGeom prst="rect">
            <a:avLst/>
          </a:prstGeom>
          <a:noFill/>
        </p:spPr>
        <p:txBody>
          <a:bodyPr wrap="square" rtlCol="0">
            <a:spAutoFit/>
          </a:bodyPr>
          <a:lstStyle/>
          <a:p>
            <a:pPr algn="ctr"/>
            <a:r>
              <a:rPr lang="en-GB" sz="4800" u="sng" dirty="0">
                <a:solidFill>
                  <a:srgbClr val="FF0066"/>
                </a:solidFill>
                <a:latin typeface="Comic Sans MS" panose="030F0702030302020204" pitchFamily="66" charset="0"/>
              </a:rPr>
              <a:t>Weekly Team Points!</a:t>
            </a:r>
          </a:p>
          <a:p>
            <a:pPr algn="ctr"/>
            <a:endParaRPr lang="en-GB" sz="3200" i="1"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56921010"/>
              </p:ext>
            </p:extLst>
          </p:nvPr>
        </p:nvGraphicFramePr>
        <p:xfrm>
          <a:off x="1465178" y="2497564"/>
          <a:ext cx="9261644" cy="2464352"/>
        </p:xfrm>
        <a:graphic>
          <a:graphicData uri="http://schemas.openxmlformats.org/drawingml/2006/table">
            <a:tbl>
              <a:tblPr firstRow="1" bandRow="1">
                <a:tableStyleId>{5C22544A-7EE6-4342-B048-85BDC9FD1C3A}</a:tableStyleId>
              </a:tblPr>
              <a:tblGrid>
                <a:gridCol w="2315411">
                  <a:extLst>
                    <a:ext uri="{9D8B030D-6E8A-4147-A177-3AD203B41FA5}">
                      <a16:colId xmlns:a16="http://schemas.microsoft.com/office/drawing/2014/main" val="3299981363"/>
                    </a:ext>
                  </a:extLst>
                </a:gridCol>
                <a:gridCol w="2315411">
                  <a:extLst>
                    <a:ext uri="{9D8B030D-6E8A-4147-A177-3AD203B41FA5}">
                      <a16:colId xmlns:a16="http://schemas.microsoft.com/office/drawing/2014/main" val="3451166365"/>
                    </a:ext>
                  </a:extLst>
                </a:gridCol>
                <a:gridCol w="2315411">
                  <a:extLst>
                    <a:ext uri="{9D8B030D-6E8A-4147-A177-3AD203B41FA5}">
                      <a16:colId xmlns:a16="http://schemas.microsoft.com/office/drawing/2014/main" val="479396576"/>
                    </a:ext>
                  </a:extLst>
                </a:gridCol>
                <a:gridCol w="2315411">
                  <a:extLst>
                    <a:ext uri="{9D8B030D-6E8A-4147-A177-3AD203B41FA5}">
                      <a16:colId xmlns:a16="http://schemas.microsoft.com/office/drawing/2014/main" val="200857127"/>
                    </a:ext>
                  </a:extLst>
                </a:gridCol>
              </a:tblGrid>
              <a:tr h="1232176">
                <a:tc>
                  <a:txBody>
                    <a:bodyPr/>
                    <a:lstStyle/>
                    <a:p>
                      <a:pPr algn="ctr"/>
                      <a:r>
                        <a:rPr lang="en-GB" sz="3200" dirty="0">
                          <a:solidFill>
                            <a:schemeClr val="tx1"/>
                          </a:solidFill>
                          <a:latin typeface="Comic Sans MS" panose="030F0702030302020204" pitchFamily="66" charset="0"/>
                        </a:rPr>
                        <a:t>Peel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err="1">
                          <a:solidFill>
                            <a:schemeClr val="tx1"/>
                          </a:solidFill>
                          <a:latin typeface="Comic Sans MS" panose="030F0702030302020204" pitchFamily="66" charset="0"/>
                        </a:rPr>
                        <a:t>Ethelfleda</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3200" dirty="0">
                          <a:solidFill>
                            <a:schemeClr val="tx1"/>
                          </a:solidFill>
                          <a:latin typeface="Comic Sans MS" panose="030F0702030302020204" pitchFamily="66" charset="0"/>
                        </a:rPr>
                        <a:t>Grazier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3200" dirty="0">
                          <a:solidFill>
                            <a:schemeClr val="tx1"/>
                          </a:solidFill>
                          <a:latin typeface="Comic Sans MS" panose="030F0702030302020204" pitchFamily="66" charset="0"/>
                        </a:rPr>
                        <a:t>Offa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117705136"/>
                  </a:ext>
                </a:extLst>
              </a:tr>
              <a:tr h="1232176">
                <a:tc>
                  <a:txBody>
                    <a:bodyPr/>
                    <a:lstStyle/>
                    <a:p>
                      <a:pPr algn="ctr"/>
                      <a:endParaRPr lang="en-GB" sz="2800" dirty="0">
                        <a:solidFill>
                          <a:schemeClr val="tx1"/>
                        </a:solidFill>
                        <a:latin typeface="Comic Sans MS" panose="030F0702030302020204" pitchFamily="66" charset="0"/>
                      </a:endParaRPr>
                    </a:p>
                    <a:p>
                      <a:pPr algn="ctr"/>
                      <a:r>
                        <a:rPr lang="en-GB" sz="2800" dirty="0">
                          <a:solidFill>
                            <a:schemeClr val="tx1"/>
                          </a:solidFill>
                          <a:latin typeface="Comic Sans MS" panose="030F0702030302020204" pitchFamily="66" charset="0"/>
                        </a:rPr>
                        <a:t>369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800" dirty="0">
                        <a:solidFill>
                          <a:schemeClr val="tx1"/>
                        </a:solidFill>
                        <a:latin typeface="Comic Sans MS" panose="030F0702030302020204" pitchFamily="66" charset="0"/>
                      </a:endParaRPr>
                    </a:p>
                    <a:p>
                      <a:pPr algn="ctr"/>
                      <a:r>
                        <a:rPr lang="en-GB" sz="2800" dirty="0">
                          <a:solidFill>
                            <a:schemeClr val="tx1"/>
                          </a:solidFill>
                          <a:latin typeface="Comic Sans MS" panose="030F0702030302020204" pitchFamily="66" charset="0"/>
                        </a:rPr>
                        <a:t>374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800" dirty="0">
                        <a:solidFill>
                          <a:schemeClr val="tx1"/>
                        </a:solidFill>
                        <a:latin typeface="Comic Sans MS" panose="030F0702030302020204" pitchFamily="66" charset="0"/>
                      </a:endParaRPr>
                    </a:p>
                    <a:p>
                      <a:pPr algn="ctr"/>
                      <a:r>
                        <a:rPr lang="en-GB" sz="2800" dirty="0">
                          <a:solidFill>
                            <a:schemeClr val="tx1"/>
                          </a:solidFill>
                          <a:latin typeface="Comic Sans MS" panose="030F0702030302020204" pitchFamily="66" charset="0"/>
                        </a:rPr>
                        <a:t>337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800" dirty="0">
                        <a:solidFill>
                          <a:schemeClr val="tx1"/>
                        </a:solidFill>
                        <a:latin typeface="Comic Sans MS" panose="030F0702030302020204" pitchFamily="66" charset="0"/>
                      </a:endParaRPr>
                    </a:p>
                    <a:p>
                      <a:pPr algn="ctr"/>
                      <a:r>
                        <a:rPr lang="en-GB" sz="2800" dirty="0">
                          <a:solidFill>
                            <a:schemeClr val="tx1"/>
                          </a:solidFill>
                          <a:latin typeface="Comic Sans MS" panose="030F0702030302020204" pitchFamily="66" charset="0"/>
                        </a:rPr>
                        <a:t>352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769375"/>
                  </a:ext>
                </a:extLst>
              </a:tr>
            </a:tbl>
          </a:graphicData>
        </a:graphic>
      </p:graphicFrame>
    </p:spTree>
    <p:extLst>
      <p:ext uri="{BB962C8B-B14F-4D97-AF65-F5344CB8AC3E}">
        <p14:creationId xmlns:p14="http://schemas.microsoft.com/office/powerpoint/2010/main" val="403111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339650"/>
          </a:xfrm>
          <a:prstGeom prst="rect">
            <a:avLst/>
          </a:prstGeom>
          <a:noFill/>
        </p:spPr>
        <p:txBody>
          <a:bodyPr wrap="square" rtlCol="0">
            <a:spAutoFit/>
          </a:bodyPr>
          <a:lstStyle/>
          <a:p>
            <a:pPr algn="ctr"/>
            <a:r>
              <a:rPr lang="en-GB" sz="6600" dirty="0">
                <a:latin typeface="Comic Sans MS" panose="030F0702030302020204" pitchFamily="66" charset="0"/>
              </a:rPr>
              <a:t>Oak</a:t>
            </a:r>
          </a:p>
          <a:p>
            <a:pPr algn="ctr"/>
            <a:r>
              <a:rPr lang="en-GB" sz="6600" dirty="0">
                <a:solidFill>
                  <a:srgbClr val="CC0099"/>
                </a:solidFill>
                <a:latin typeface="Comic Sans MS" panose="030F0702030302020204" pitchFamily="66" charset="0"/>
              </a:rPr>
              <a:t>Lacey-Louise</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writing some super instructions for making a chocolate cake.</a:t>
            </a:r>
          </a:p>
          <a:p>
            <a:pPr algn="ctr"/>
            <a:r>
              <a:rPr lang="en-GB" sz="2400" b="1" dirty="0">
                <a:solidFill>
                  <a:srgbClr val="0070C0"/>
                </a:solidFill>
                <a:latin typeface="Lucida Handwriting" panose="03010101010101010101" pitchFamily="66" charset="0"/>
              </a:rPr>
              <a:t>Mrs Laffan						11.02.22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64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093428"/>
          </a:xfrm>
          <a:prstGeom prst="rect">
            <a:avLst/>
          </a:prstGeom>
          <a:noFill/>
        </p:spPr>
        <p:txBody>
          <a:bodyPr wrap="square" rtlCol="0">
            <a:spAutoFit/>
          </a:bodyPr>
          <a:lstStyle/>
          <a:p>
            <a:pPr algn="ctr"/>
            <a:r>
              <a:rPr lang="en-GB" sz="5400" dirty="0">
                <a:latin typeface="Comic Sans MS" panose="030F0702030302020204" pitchFamily="66" charset="0"/>
              </a:rPr>
              <a:t>Oak</a:t>
            </a:r>
          </a:p>
          <a:p>
            <a:pPr algn="ctr"/>
            <a:r>
              <a:rPr lang="en-GB" sz="5400" dirty="0">
                <a:latin typeface="Comic Sans MS" panose="030F0702030302020204" pitchFamily="66" charset="0"/>
              </a:rPr>
              <a:t>Ansel</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a:t>
            </a:r>
          </a:p>
          <a:p>
            <a:pPr algn="ctr"/>
            <a:endParaRPr lang="en-GB" sz="1600" dirty="0">
              <a:latin typeface="Comic Sans MS" panose="030F0702030302020204" pitchFamily="66" charset="0"/>
            </a:endParaRPr>
          </a:p>
          <a:p>
            <a:pPr algn="ctr"/>
            <a:r>
              <a:rPr lang="en-GB" sz="2400" dirty="0">
                <a:solidFill>
                  <a:srgbClr val="0070C0"/>
                </a:solidFill>
                <a:latin typeface="Comic Sans MS" panose="030F0702030302020204" pitchFamily="66" charset="0"/>
              </a:rPr>
              <a:t>For creating a fantastic mosaic of an Aztec mask.</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Laffan                                      28.01.2022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B870BE1-3B92-49BE-84D1-362C8B2C4309}"/>
              </a:ext>
            </a:extLst>
          </p:cNvPr>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7" name="TextBox 6">
            <a:extLst>
              <a:ext uri="{FF2B5EF4-FFF2-40B4-BE49-F238E27FC236}">
                <a16:creationId xmlns:a16="http://schemas.microsoft.com/office/drawing/2014/main" id="{B3E6519E-1C53-4D6F-9C52-6C7F59CD0A18}"/>
              </a:ext>
            </a:extLst>
          </p:cNvPr>
          <p:cNvSpPr txBox="1"/>
          <p:nvPr/>
        </p:nvSpPr>
        <p:spPr>
          <a:xfrm>
            <a:off x="1223747"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Oak Wow Work</a:t>
            </a:r>
          </a:p>
        </p:txBody>
      </p:sp>
      <p:pic>
        <p:nvPicPr>
          <p:cNvPr id="8" name="Picture 7">
            <a:extLst>
              <a:ext uri="{FF2B5EF4-FFF2-40B4-BE49-F238E27FC236}">
                <a16:creationId xmlns:a16="http://schemas.microsoft.com/office/drawing/2014/main" id="{F4259E8A-2521-4F59-8905-C8E9E1559409}"/>
              </a:ext>
            </a:extLst>
          </p:cNvPr>
          <p:cNvPicPr>
            <a:picLocks noChangeAspect="1"/>
          </p:cNvPicPr>
          <p:nvPr/>
        </p:nvPicPr>
        <p:blipFill>
          <a:blip r:embed="rId6"/>
          <a:stretch>
            <a:fillRect/>
          </a:stretch>
        </p:blipFill>
        <p:spPr>
          <a:xfrm rot="5400000">
            <a:off x="3528832" y="683350"/>
            <a:ext cx="4729678" cy="6652490"/>
          </a:xfrm>
          <a:prstGeom prst="rect">
            <a:avLst/>
          </a:prstGeom>
        </p:spPr>
      </p:pic>
    </p:spTree>
    <p:extLst>
      <p:ext uri="{BB962C8B-B14F-4D97-AF65-F5344CB8AC3E}">
        <p14:creationId xmlns:p14="http://schemas.microsoft.com/office/powerpoint/2010/main" val="416508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339650"/>
          </a:xfrm>
          <a:prstGeom prst="rect">
            <a:avLst/>
          </a:prstGeom>
          <a:noFill/>
        </p:spPr>
        <p:txBody>
          <a:bodyPr wrap="square" rtlCol="0">
            <a:spAutoFit/>
          </a:bodyPr>
          <a:lstStyle/>
          <a:p>
            <a:pPr algn="ctr"/>
            <a:r>
              <a:rPr lang="en-GB" sz="6600" dirty="0">
                <a:latin typeface="Comic Sans MS" panose="030F0702030302020204" pitchFamily="66" charset="0"/>
              </a:rPr>
              <a:t>Ash</a:t>
            </a:r>
          </a:p>
          <a:p>
            <a:pPr algn="ctr"/>
            <a:r>
              <a:rPr lang="en-GB" sz="6600" dirty="0">
                <a:solidFill>
                  <a:srgbClr val="CC0099"/>
                </a:solidFill>
                <a:latin typeface="Comic Sans MS" panose="030F0702030302020204" pitchFamily="66" charset="0"/>
              </a:rPr>
              <a:t>Mollie</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superb writing. </a:t>
            </a:r>
          </a:p>
          <a:p>
            <a:pPr algn="ctr"/>
            <a:r>
              <a:rPr lang="en-GB" sz="2400" b="1">
                <a:solidFill>
                  <a:srgbClr val="0070C0"/>
                </a:solidFill>
                <a:latin typeface="Lucida Handwriting" panose="03010101010101010101" pitchFamily="66" charset="0"/>
              </a:rPr>
              <a:t>Mollie wrote </a:t>
            </a:r>
            <a:r>
              <a:rPr lang="en-GB" sz="2400" b="1" dirty="0">
                <a:solidFill>
                  <a:srgbClr val="0070C0"/>
                </a:solidFill>
                <a:latin typeface="Lucida Handwriting" panose="03010101010101010101" pitchFamily="66" charset="0"/>
              </a:rPr>
              <a:t>a set of instructions to bake a cake.</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Bailey and Mrs Salt                                    11.02.22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3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093428"/>
          </a:xfrm>
          <a:prstGeom prst="rect">
            <a:avLst/>
          </a:prstGeom>
          <a:noFill/>
        </p:spPr>
        <p:txBody>
          <a:bodyPr wrap="square" rtlCol="0">
            <a:spAutoFit/>
          </a:bodyPr>
          <a:lstStyle/>
          <a:p>
            <a:pPr algn="ctr"/>
            <a:r>
              <a:rPr lang="en-GB" sz="5400" dirty="0">
                <a:latin typeface="Comic Sans MS" panose="030F0702030302020204" pitchFamily="66" charset="0"/>
              </a:rPr>
              <a:t>Oak</a:t>
            </a:r>
          </a:p>
          <a:p>
            <a:pPr algn="ctr"/>
            <a:r>
              <a:rPr lang="en-GB" sz="5400" dirty="0">
                <a:latin typeface="Comic Sans MS" panose="030F0702030302020204" pitchFamily="66" charset="0"/>
              </a:rPr>
              <a:t>Ansel</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a:t>
            </a:r>
          </a:p>
          <a:p>
            <a:pPr algn="ctr"/>
            <a:endParaRPr lang="en-GB" sz="1600" dirty="0">
              <a:latin typeface="Comic Sans MS" panose="030F0702030302020204" pitchFamily="66" charset="0"/>
            </a:endParaRPr>
          </a:p>
          <a:p>
            <a:pPr algn="ctr"/>
            <a:r>
              <a:rPr lang="en-GB" sz="2400" dirty="0">
                <a:solidFill>
                  <a:srgbClr val="0070C0"/>
                </a:solidFill>
                <a:latin typeface="Comic Sans MS" panose="030F0702030302020204" pitchFamily="66" charset="0"/>
              </a:rPr>
              <a:t>For creating a fantastic mosaic of an Aztec mask.</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Laffan                                      28.01.2022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B870BE1-3B92-49BE-84D1-362C8B2C4309}"/>
              </a:ext>
            </a:extLst>
          </p:cNvPr>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7" name="TextBox 6">
            <a:extLst>
              <a:ext uri="{FF2B5EF4-FFF2-40B4-BE49-F238E27FC236}">
                <a16:creationId xmlns:a16="http://schemas.microsoft.com/office/drawing/2014/main" id="{B3E6519E-1C53-4D6F-9C52-6C7F59CD0A18}"/>
              </a:ext>
            </a:extLst>
          </p:cNvPr>
          <p:cNvSpPr txBox="1"/>
          <p:nvPr/>
        </p:nvSpPr>
        <p:spPr>
          <a:xfrm>
            <a:off x="1223747"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Ash Wow Work</a:t>
            </a:r>
          </a:p>
        </p:txBody>
      </p:sp>
      <p:pic>
        <p:nvPicPr>
          <p:cNvPr id="10" name="Picture 9">
            <a:extLst>
              <a:ext uri="{FF2B5EF4-FFF2-40B4-BE49-F238E27FC236}">
                <a16:creationId xmlns:a16="http://schemas.microsoft.com/office/drawing/2014/main" id="{AD06BD77-C8BC-46E6-A2C3-1B82EBFCDB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746" b="8542"/>
          <a:stretch/>
        </p:blipFill>
        <p:spPr>
          <a:xfrm>
            <a:off x="2666998" y="1559563"/>
            <a:ext cx="6858000" cy="5260977"/>
          </a:xfrm>
          <a:prstGeom prst="rect">
            <a:avLst/>
          </a:prstGeom>
        </p:spPr>
      </p:pic>
    </p:spTree>
    <p:extLst>
      <p:ext uri="{BB962C8B-B14F-4D97-AF65-F5344CB8AC3E}">
        <p14:creationId xmlns:p14="http://schemas.microsoft.com/office/powerpoint/2010/main" val="4166464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1530</TotalTime>
  <Words>504</Words>
  <Application>Microsoft Office PowerPoint</Application>
  <PresentationFormat>Widescreen</PresentationFormat>
  <Paragraphs>133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Comic Sans MS</vt:lpstr>
      <vt:lpstr>Lucida Handwriting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Mr Draper</cp:lastModifiedBy>
  <cp:revision>317</cp:revision>
  <cp:lastPrinted>2022-02-10T10:43:35Z</cp:lastPrinted>
  <dcterms:created xsi:type="dcterms:W3CDTF">2020-05-30T07:30:34Z</dcterms:created>
  <dcterms:modified xsi:type="dcterms:W3CDTF">2022-02-11T10:22:34Z</dcterms:modified>
</cp:coreProperties>
</file>