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8" r:id="rId2"/>
    <p:sldId id="260" r:id="rId3"/>
    <p:sldId id="259" r:id="rId4"/>
    <p:sldId id="303" r:id="rId5"/>
    <p:sldId id="305" r:id="rId6"/>
    <p:sldId id="284" r:id="rId7"/>
    <p:sldId id="286" r:id="rId8"/>
    <p:sldId id="288" r:id="rId9"/>
    <p:sldId id="304" r:id="rId10"/>
    <p:sldId id="292" r:id="rId11"/>
    <p:sldId id="298" r:id="rId12"/>
    <p:sldId id="296"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71" d="100"/>
          <a:sy n="71" d="100"/>
        </p:scale>
        <p:origin x="72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23/02/2024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09FAD8C-7506-4994-AFCD-32F2B169A056}" type="datetime1">
              <a:rPr lang="en-GB" smtClean="0"/>
              <a:t>23/02/2024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CA9FD90-FB8F-409E-8501-8F2F00C305EF}" type="datetime1">
              <a:rPr lang="en-GB" smtClean="0"/>
              <a:t>23/02/2024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3DAD19A-779F-427D-8D3F-5CE6D70F2412}" type="datetime1">
              <a:rPr lang="en-GB" smtClean="0"/>
              <a:t>23/02/2024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0EB827-0ACA-4208-B6DA-D2FCC077748D}" type="datetime1">
              <a:rPr lang="en-GB" smtClean="0"/>
              <a:t>23/02/2024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3632EF-5F69-465B-A32B-0890235CE23C}" type="datetime1">
              <a:rPr lang="en-GB" smtClean="0"/>
              <a:t>23/02/2024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9003501-9E97-4DC0-9474-9456F4BDEA61}" type="datetime1">
              <a:rPr lang="en-GB" smtClean="0"/>
              <a:t>23/02/2024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5C2DB61-3B60-4968-B831-BF15A87DC2F3}" type="datetime1">
              <a:rPr lang="en-GB" smtClean="0"/>
              <a:t>23/02/2024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4146F4-788B-4940-8C26-E3BE2045E9F7}" type="datetime1">
              <a:rPr lang="en-GB" smtClean="0"/>
              <a:t>23/02/2024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0DCED-C24A-4EFF-90AE-45B4A4B4492A}" type="datetime1">
              <a:rPr lang="en-GB" smtClean="0"/>
              <a:t>23/02/2024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B3A289-1A71-42D4-985F-0B0F219814C6}" type="datetime1">
              <a:rPr lang="en-GB" smtClean="0"/>
              <a:t>23/02/2024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6ECC07-BA93-462E-9725-5FCF4881149C}" type="datetime1">
              <a:rPr lang="en-GB" smtClean="0"/>
              <a:t>23/02/2024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C5195-78EF-4EBF-9B47-7E132A4F3A1A}" type="datetime1">
              <a:rPr lang="en-GB" smtClean="0"/>
              <a:t>23/02/2024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23rd February</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031873"/>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Teddy B</a:t>
            </a:r>
          </a:p>
          <a:p>
            <a:pPr algn="ctr"/>
            <a:r>
              <a:rPr lang="en-GB" sz="2400" dirty="0">
                <a:latin typeface="Comic Sans MS" panose="030F0702030302020204" pitchFamily="66" charset="0"/>
              </a:rPr>
              <a:t>For independently drawing tens and ones to support his maths work when adding ten to a two digit number.</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23.02.2024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4801314"/>
          </a:xfrm>
          <a:prstGeom prst="rect">
            <a:avLst/>
          </a:prstGeom>
          <a:noFill/>
        </p:spPr>
        <p:txBody>
          <a:bodyPr wrap="square" rtlCol="0">
            <a:spAutoFit/>
          </a:bodyPr>
          <a:lstStyle/>
          <a:p>
            <a:pPr algn="ctr"/>
            <a:r>
              <a:rPr lang="en-GB" sz="6600" dirty="0">
                <a:latin typeface="Comic Sans MS" panose="030F0702030302020204" pitchFamily="66" charset="0"/>
              </a:rPr>
              <a:t>Aspen </a:t>
            </a: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Ollie T</a:t>
            </a:r>
          </a:p>
          <a:p>
            <a:pPr algn="ctr"/>
            <a:r>
              <a:rPr lang="en-GB" sz="2800" dirty="0">
                <a:latin typeface="Lucida Handwriting" panose="03010101010101010101" pitchFamily="66" charset="0"/>
              </a:rPr>
              <a:t>For</a:t>
            </a:r>
          </a:p>
          <a:p>
            <a:pPr algn="ctr"/>
            <a:r>
              <a:rPr lang="en-GB" sz="2800" dirty="0">
                <a:latin typeface="Lucida Handwriting" panose="03010101010101010101" pitchFamily="66" charset="0"/>
              </a:rPr>
              <a:t>Showing enthusiasm and contributing in lessons with appropriate questions and answers.</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Davies &amp; Mrs Read   23.02.2024.</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630017" y="824196"/>
            <a:ext cx="8348870" cy="5370701"/>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Malakai</a:t>
            </a:r>
          </a:p>
          <a:p>
            <a:pPr algn="ctr"/>
            <a:endParaRPr lang="en-GB" sz="2400" b="1" dirty="0">
              <a:solidFill>
                <a:srgbClr val="CC0099"/>
              </a:solidFill>
              <a:latin typeface="Lucida Handwriting" panose="03010101010101010101" pitchFamily="66" charset="0"/>
            </a:endParaRPr>
          </a:p>
          <a:p>
            <a:pPr algn="ctr"/>
            <a:r>
              <a:rPr lang="en-US" sz="2400" b="1" dirty="0">
                <a:latin typeface="Lucida Handwriting" panose="03010101010101010101" pitchFamily="66" charset="0"/>
              </a:rPr>
              <a:t>Malakai is showing a more mature attitude towards his work. He is making more independent decisions about how to best progress  in different subjects and does this to help improve his work or his own understanding.</a:t>
            </a:r>
          </a:p>
          <a:p>
            <a:pPr algn="ctr"/>
            <a:endParaRPr lang="en-US" sz="20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23.02.24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5047536"/>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a:solidFill>
                  <a:srgbClr val="CC0099"/>
                </a:solidFill>
                <a:latin typeface="Comic Sans MS" panose="030F0702030302020204" pitchFamily="66" charset="0"/>
              </a:rPr>
              <a:t>Harry</a:t>
            </a:r>
          </a:p>
          <a:p>
            <a:pPr algn="ctr"/>
            <a:endParaRPr lang="en-GB" sz="4400" dirty="0">
              <a:solidFill>
                <a:srgbClr val="CC0099"/>
              </a:solidFill>
              <a:latin typeface="Comic Sans MS" panose="030F0702030302020204" pitchFamily="66" charset="0"/>
            </a:endParaRPr>
          </a:p>
          <a:p>
            <a:pPr algn="ctr"/>
            <a:r>
              <a:rPr lang="en-GB" sz="2400" dirty="0">
                <a:solidFill>
                  <a:srgbClr val="002060"/>
                </a:solidFill>
                <a:latin typeface="Comic Sans MS" panose="030F0702030302020204" pitchFamily="66" charset="0"/>
              </a:rPr>
              <a:t>Harry has really impressed me with his attitude to learning. He has completed extra work at home and been on task in every lesson. Harry is also conscious about supporting his peers when they need help.</a:t>
            </a:r>
          </a:p>
          <a:p>
            <a:pPr algn="ctr"/>
            <a:endParaRPr lang="en-GB" sz="2400" dirty="0">
              <a:solidFill>
                <a:srgbClr val="002060"/>
              </a:solidFill>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Holliday 		                           23.02.2024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915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20" y="2251413"/>
            <a:ext cx="4832380"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Oak –  </a:t>
            </a:r>
          </a:p>
          <a:p>
            <a:pPr lvl="0"/>
            <a:r>
              <a:rPr lang="en-GB" sz="4000" dirty="0">
                <a:solidFill>
                  <a:prstClr val="black"/>
                </a:solidFill>
                <a:latin typeface="Comic Sans MS" panose="030F0702030302020204" pitchFamily="66" charset="0"/>
              </a:rPr>
              <a:t>Birch – Clara</a:t>
            </a:r>
          </a:p>
          <a:p>
            <a:pPr lvl="0"/>
            <a:r>
              <a:rPr lang="en-GB" sz="4000" dirty="0">
                <a:solidFill>
                  <a:prstClr val="black"/>
                </a:solidFill>
                <a:latin typeface="Comic Sans MS" panose="030F0702030302020204" pitchFamily="66" charset="0"/>
              </a:rPr>
              <a:t>Elm – </a:t>
            </a:r>
            <a:r>
              <a:rPr lang="en-GB" sz="4000" dirty="0" err="1">
                <a:solidFill>
                  <a:prstClr val="black"/>
                </a:solidFill>
                <a:latin typeface="Comic Sans MS" panose="030F0702030302020204" pitchFamily="66" charset="0"/>
              </a:rPr>
              <a:t>Liylie</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  Casper</a:t>
            </a:r>
            <a:endParaRPr lang="en-GB" sz="4000" dirty="0">
              <a:solidFill>
                <a:prstClr val="black"/>
              </a:solidFill>
            </a:endParaRPr>
          </a:p>
        </p:txBody>
      </p:sp>
      <p:sp>
        <p:nvSpPr>
          <p:cNvPr id="8" name="Rectangle 7"/>
          <p:cNvSpPr/>
          <p:nvPr/>
        </p:nvSpPr>
        <p:spPr>
          <a:xfrm>
            <a:off x="5786919" y="2294217"/>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t>
            </a:r>
            <a:r>
              <a:rPr lang="en-GB" sz="4000" dirty="0" err="1">
                <a:solidFill>
                  <a:prstClr val="black"/>
                </a:solidFill>
                <a:latin typeface="Comic Sans MS" panose="030F0702030302020204" pitchFamily="66" charset="0"/>
              </a:rPr>
              <a:t>Ezmai</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Max</a:t>
            </a:r>
          </a:p>
          <a:p>
            <a:pPr lvl="0"/>
            <a:r>
              <a:rPr lang="en-GB" sz="4000" dirty="0">
                <a:solidFill>
                  <a:prstClr val="black"/>
                </a:solidFill>
                <a:latin typeface="Comic Sans MS" panose="030F0702030302020204" pitchFamily="66" charset="0"/>
              </a:rPr>
              <a:t>Aspen – Alexi-Grace</a:t>
            </a:r>
            <a:endParaRPr lang="en-GB" sz="4000" dirty="0">
              <a:solidFill>
                <a:prstClr val="black"/>
              </a:solidFill>
            </a:endParaRPr>
          </a:p>
        </p:txBody>
      </p:sp>
      <p:sp>
        <p:nvSpPr>
          <p:cNvPr id="9" name="Rectangle 8"/>
          <p:cNvSpPr/>
          <p:nvPr/>
        </p:nvSpPr>
        <p:spPr>
          <a:xfrm>
            <a:off x="1127819" y="4754943"/>
            <a:ext cx="8099567"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a:t>
            </a:r>
          </a:p>
          <a:p>
            <a:pPr lvl="0"/>
            <a:r>
              <a:rPr lang="en-GB" sz="4000" dirty="0">
                <a:solidFill>
                  <a:prstClr val="black"/>
                </a:solidFill>
                <a:latin typeface="Comic Sans MS" panose="030F0702030302020204" pitchFamily="66" charset="0"/>
              </a:rPr>
              <a:t>Spruce – Halle </a:t>
            </a: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a:t>
            </a:r>
            <a:r>
              <a:rPr lang="en-GB" sz="4000" dirty="0" err="1">
                <a:solidFill>
                  <a:prstClr val="black"/>
                </a:solidFill>
                <a:latin typeface="Comic Sans MS" panose="030F0702030302020204" pitchFamily="66" charset="0"/>
              </a:rPr>
              <a:t>Clayne</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440556" y="-266915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19920" y="1767685"/>
            <a:ext cx="10152158" cy="3956760"/>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 </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5" name="TextBox 4">
            <a:extLst>
              <a:ext uri="{FF2B5EF4-FFF2-40B4-BE49-F238E27FC236}">
                <a16:creationId xmlns:a16="http://schemas.microsoft.com/office/drawing/2014/main" id="{62767FD6-65CA-4E19-8742-F40EC7A8D9F0}"/>
              </a:ext>
            </a:extLst>
          </p:cNvPr>
          <p:cNvSpPr txBox="1"/>
          <p:nvPr/>
        </p:nvSpPr>
        <p:spPr>
          <a:xfrm>
            <a:off x="1759217" y="2288530"/>
            <a:ext cx="4049912" cy="2308324"/>
          </a:xfrm>
          <a:prstGeom prst="rect">
            <a:avLst/>
          </a:prstGeom>
          <a:noFill/>
        </p:spPr>
        <p:txBody>
          <a:bodyPr wrap="square" rtlCol="0">
            <a:spAutoFit/>
          </a:bodyPr>
          <a:lstStyle/>
          <a:p>
            <a:r>
              <a:rPr lang="en-GB" dirty="0"/>
              <a:t>Sophie – Oak</a:t>
            </a:r>
          </a:p>
          <a:p>
            <a:r>
              <a:rPr lang="en-GB" dirty="0"/>
              <a:t>Alice – Oak</a:t>
            </a:r>
          </a:p>
          <a:p>
            <a:r>
              <a:rPr lang="en-GB" dirty="0"/>
              <a:t>Sienna – Elm</a:t>
            </a:r>
          </a:p>
          <a:p>
            <a:r>
              <a:rPr lang="en-GB" dirty="0"/>
              <a:t>Carla – Elm</a:t>
            </a:r>
          </a:p>
          <a:p>
            <a:r>
              <a:rPr lang="en-GB" dirty="0"/>
              <a:t>Vinny – Elm</a:t>
            </a:r>
          </a:p>
          <a:p>
            <a:r>
              <a:rPr lang="en-GB" dirty="0"/>
              <a:t>Finley H – Pine</a:t>
            </a:r>
          </a:p>
          <a:p>
            <a:r>
              <a:rPr lang="en-GB" dirty="0"/>
              <a:t>Phoebe S – Chestnut</a:t>
            </a:r>
          </a:p>
          <a:p>
            <a:r>
              <a:rPr lang="en-GB" dirty="0"/>
              <a:t>Jim - Chestnut</a:t>
            </a:r>
          </a:p>
        </p:txBody>
      </p:sp>
      <p:sp>
        <p:nvSpPr>
          <p:cNvPr id="6" name="TextBox 5">
            <a:extLst>
              <a:ext uri="{FF2B5EF4-FFF2-40B4-BE49-F238E27FC236}">
                <a16:creationId xmlns:a16="http://schemas.microsoft.com/office/drawing/2014/main" id="{F0D96F15-9471-489C-B732-3E3BC36AB0C3}"/>
              </a:ext>
            </a:extLst>
          </p:cNvPr>
          <p:cNvSpPr txBox="1"/>
          <p:nvPr/>
        </p:nvSpPr>
        <p:spPr>
          <a:xfrm>
            <a:off x="1748118" y="1237129"/>
            <a:ext cx="184731" cy="369332"/>
          </a:xfrm>
          <a:prstGeom prst="rect">
            <a:avLst/>
          </a:prstGeom>
          <a:noFill/>
        </p:spPr>
        <p:txBody>
          <a:bodyPr wrap="none" rtlCol="0">
            <a:spAutoFit/>
          </a:bodyPr>
          <a:lstStyle/>
          <a:p>
            <a:endParaRPr lang="en-GB" dirty="0"/>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Halle</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her super writing. Halle is trying hard to use her phonics to write simple words.</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a:t>
            </a:r>
            <a:r>
              <a:rPr lang="en-GB" sz="2400" b="1">
                <a:solidFill>
                  <a:srgbClr val="0070C0"/>
                </a:solidFill>
                <a:latin typeface="Lucida Handwriting" panose="03010101010101010101" pitchFamily="66" charset="0"/>
              </a:rPr>
              <a:t>	23.02.2024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b="1" dirty="0">
                <a:solidFill>
                  <a:srgbClr val="CC0099"/>
                </a:solidFill>
                <a:latin typeface="Comic Sans MS" panose="030F0702030302020204" pitchFamily="66" charset="0"/>
              </a:rPr>
              <a:t>Rose </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comparing two capital cities using a Venn diagram . </a:t>
            </a:r>
          </a:p>
          <a:p>
            <a:pPr algn="ctr"/>
            <a:r>
              <a:rPr lang="en-GB" sz="2400" dirty="0">
                <a:latin typeface="Comic Sans MS" panose="030F0702030302020204" pitchFamily="66" charset="0"/>
              </a:rPr>
              <a:t>Well done!</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a:t>
            </a:r>
            <a:r>
              <a:rPr lang="en-GB" sz="2400" b="1">
                <a:solidFill>
                  <a:srgbClr val="0070C0"/>
                </a:solidFill>
                <a:latin typeface="Lucida Handwriting" panose="03010101010101010101" pitchFamily="66" charset="0"/>
              </a:rPr>
              <a:t>Salt                                   23.02.2024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5319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35531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Elm</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600" dirty="0">
                <a:solidFill>
                  <a:srgbClr val="7030A0"/>
                </a:solidFill>
                <a:latin typeface="Comic Sans MS" panose="030F0702030302020204" pitchFamily="66" charset="0"/>
              </a:rPr>
              <a:t>Freddie C</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600" dirty="0">
                <a:solidFill>
                  <a:srgbClr val="CC0099"/>
                </a:solidFill>
                <a:latin typeface="Comic Sans MS" panose="030F0702030302020204" pitchFamily="66" charset="0"/>
              </a:rPr>
              <a:t> </a:t>
            </a:r>
            <a:r>
              <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Freddie has really grown in confidence lately. He is loving our science work and is becoming more confident in sharing his answers and ideas in class.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Mrs Gill                                 </a:t>
            </a:r>
            <a:r>
              <a:rPr lang="en-GB" sz="2400" b="1" dirty="0">
                <a:solidFill>
                  <a:srgbClr val="0070C0"/>
                </a:solidFill>
                <a:latin typeface="Lucida Handwriting" panose="03010101010101010101" pitchFamily="66" charset="0"/>
              </a:rPr>
              <a:t>23</a:t>
            </a: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.02.2024</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832092"/>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600" dirty="0">
                <a:solidFill>
                  <a:srgbClr val="FF0066"/>
                </a:solidFill>
                <a:latin typeface="Comic Sans MS" panose="030F0702030302020204" pitchFamily="66" charset="0"/>
              </a:rPr>
              <a:t>Amelia</a:t>
            </a:r>
          </a:p>
          <a:p>
            <a:pPr algn="ctr"/>
            <a:r>
              <a:rPr lang="en-GB" sz="3200" dirty="0">
                <a:latin typeface="Comic Sans MS" panose="030F0702030302020204" pitchFamily="66" charset="0"/>
                <a:sym typeface="Wingdings" panose="05000000000000000000" pitchFamily="2" charset="2"/>
              </a:rPr>
              <a:t>For showing her passion for learning through our geography lessons this week. Amelia was present, vocal and focused during all tasks – well done!</a:t>
            </a:r>
          </a:p>
          <a:p>
            <a:pPr algn="ctr"/>
            <a:endParaRPr lang="en-GB" sz="3200" dirty="0">
              <a:latin typeface="Comic Sans MS" panose="030F0702030302020204" pitchFamily="66" charset="0"/>
              <a:sym typeface="Wingdings" panose="05000000000000000000" pitchFamily="2" charset="2"/>
            </a:endParaRPr>
          </a:p>
          <a:p>
            <a:pPr algn="ctr"/>
            <a:r>
              <a:rPr lang="en-GB" sz="2400" b="1" dirty="0">
                <a:solidFill>
                  <a:srgbClr val="0070C0"/>
                </a:solidFill>
                <a:latin typeface="Lucida Handwriting" panose="03010101010101010101" pitchFamily="66" charset="0"/>
              </a:rPr>
              <a:t>Miss Taggart                                23.02.2024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509200"/>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dirty="0">
                <a:solidFill>
                  <a:srgbClr val="CC0099"/>
                </a:solidFill>
                <a:latin typeface="Comic Sans MS" panose="030F0702030302020204" pitchFamily="66" charset="0"/>
              </a:rPr>
              <a:t>Nina</a:t>
            </a:r>
          </a:p>
          <a:p>
            <a:pPr algn="ctr"/>
            <a:endParaRPr lang="en-GB" sz="3200" dirty="0">
              <a:latin typeface="Comic Sans MS" panose="030F0702030302020204" pitchFamily="66" charset="0"/>
            </a:endParaRPr>
          </a:p>
          <a:p>
            <a:pPr algn="ctr"/>
            <a:r>
              <a:rPr lang="en-GB" sz="3200" dirty="0">
                <a:latin typeface="Comic Sans MS" panose="030F0702030302020204" pitchFamily="66" charset="0"/>
              </a:rPr>
              <a:t>For excellent use of vocabulary during our discussions in Humanities and showing a super drive to learn</a:t>
            </a:r>
          </a:p>
          <a:p>
            <a:pPr algn="ctr"/>
            <a:endParaRPr lang="en-GB" sz="32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a:t>
            </a:r>
            <a:r>
              <a:rPr lang="en-GB" sz="2400" b="1">
                <a:solidFill>
                  <a:srgbClr val="0070C0"/>
                </a:solidFill>
                <a:latin typeface="Lucida Handwriting" panose="03010101010101010101" pitchFamily="66" charset="0"/>
              </a:rPr>
              <a:t>	23.02.2024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824196"/>
            <a:ext cx="9744502" cy="5293757"/>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Olivia</a:t>
            </a:r>
          </a:p>
          <a:p>
            <a:pPr algn="ctr"/>
            <a:r>
              <a:rPr lang="en-GB" sz="4400" dirty="0">
                <a:latin typeface="Calibri" panose="020F0502020204030204" pitchFamily="34" charset="0"/>
                <a:cs typeface="Calibri" panose="020F0502020204030204" pitchFamily="34" charset="0"/>
              </a:rPr>
              <a:t>For always showing empathy to other children and always being </a:t>
            </a:r>
            <a:r>
              <a:rPr lang="en-GB" sz="4400">
                <a:latin typeface="Calibri" panose="020F0502020204030204" pitchFamily="34" charset="0"/>
                <a:cs typeface="Calibri" panose="020F0502020204030204" pitchFamily="34" charset="0"/>
              </a:rPr>
              <a:t>kind.</a:t>
            </a:r>
          </a:p>
          <a:p>
            <a:pPr algn="ctr"/>
            <a:endParaRPr lang="en-GB" sz="4400" dirty="0">
              <a:latin typeface="Calibri" panose="020F0502020204030204" pitchFamily="34" charset="0"/>
              <a:cs typeface="Calibri" panose="020F0502020204030204" pitchFamily="34" charset="0"/>
            </a:endParaRPr>
          </a:p>
          <a:p>
            <a:pPr algn="ctr"/>
            <a:r>
              <a:rPr lang="en-GB" sz="2400" b="1" dirty="0">
                <a:solidFill>
                  <a:srgbClr val="0070C0"/>
                </a:solidFill>
                <a:latin typeface="Lucida Handwriting" panose="03010101010101010101" pitchFamily="66" charset="0"/>
              </a:rPr>
              <a:t> </a:t>
            </a:r>
          </a:p>
          <a:p>
            <a:pPr algn="ctr"/>
            <a:r>
              <a:rPr lang="en-GB" sz="2400" b="1" dirty="0">
                <a:solidFill>
                  <a:srgbClr val="0070C0"/>
                </a:solidFill>
                <a:latin typeface="Lucida Handwriting" panose="03010101010101010101" pitchFamily="66" charset="0"/>
              </a:rPr>
              <a:t>Miss Lincoln                     			23.02.2024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3423</TotalTime>
  <Words>390</Words>
  <Application>Microsoft Office PowerPoint</Application>
  <PresentationFormat>Widescreen</PresentationFormat>
  <Paragraphs>120</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Bobbi Taggart</cp:lastModifiedBy>
  <cp:revision>761</cp:revision>
  <cp:lastPrinted>2024-02-23T08:03:13Z</cp:lastPrinted>
  <dcterms:created xsi:type="dcterms:W3CDTF">2020-05-30T07:30:34Z</dcterms:created>
  <dcterms:modified xsi:type="dcterms:W3CDTF">2024-02-23T08:03:53Z</dcterms:modified>
</cp:coreProperties>
</file>