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4"/>
  </p:notesMasterIdLst>
  <p:handoutMasterIdLst>
    <p:handoutMasterId r:id="rId25"/>
  </p:handoutMasterIdLst>
  <p:sldIdLst>
    <p:sldId id="258" r:id="rId2"/>
    <p:sldId id="264"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67" r:id="rId23"/>
  </p:sldIdLst>
  <p:sldSz cx="9144000" cy="6858000" type="screen4x3"/>
  <p:notesSz cx="6858000" cy="9144000"/>
  <p:embeddedFontLst>
    <p:embeddedFont>
      <p:font typeface="Calibri" panose="020F0502020204030204" pitchFamily="34" charset="0"/>
      <p:regular r:id="rId26"/>
      <p:bold r:id="rId27"/>
      <p:italic r:id="rId28"/>
      <p:boldItalic r:id="rId29"/>
    </p:embeddedFont>
    <p:embeddedFont>
      <p:font typeface="Roboto" panose="020B0604020202020204" charset="0"/>
      <p:regular r:id="rId30"/>
      <p:bold r:id="rId31"/>
      <p:italic r:id="rId32"/>
      <p:boldItalic r:id="rId33"/>
    </p:embeddedFont>
    <p:embeddedFont>
      <p:font typeface="Twinkl" panose="020B0604020202020204" charset="0"/>
      <p:regular r:id="rId34"/>
      <p:bold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B7BC"/>
    <a:srgbClr val="E6E6E6"/>
    <a:srgbClr val="CDE9E5"/>
    <a:srgbClr val="8ACBC1"/>
    <a:srgbClr val="4DB1E3"/>
    <a:srgbClr val="8E3C4C"/>
    <a:srgbClr val="18A0DB"/>
    <a:srgbClr val="DE1E5A"/>
    <a:srgbClr val="BC0105"/>
    <a:srgbClr val="80C1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31" autoAdjust="0"/>
    <p:restoredTop sz="94660"/>
  </p:normalViewPr>
  <p:slideViewPr>
    <p:cSldViewPr snapToGrid="0" showGuides="1">
      <p:cViewPr varScale="1">
        <p:scale>
          <a:sx n="72" d="100"/>
          <a:sy n="72" d="100"/>
        </p:scale>
        <p:origin x="1554" y="7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04/10/2021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04/10/2021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topics/topics-black-history"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creativecommons.org/licenses/by/2.0/uk/"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creativecommons.org/licenses/by/2.0/uk/"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creativecommons.org/licenses/by/2.0/uk/"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creativecommons.org/licenses/by/2.0/uk/"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creativecommons.org/licenses/by/2.0/uk/"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creativecommons.org/licenses/by/2.0/uk/" TargetMode="Externa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creativecommons.org/licenses/by/2.0/uk/"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creativecommons.org/licenses/by/2.0/uk/"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creativecommons.org/licenses/by/2.0/uk/"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creativecommons.org/licenses/by/2.0/uk/"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2.0/uk/" TargetMode="Externa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creativecommons.org/licenses/by/2.0/uk/"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creativecommons.org/licenses/by/2.0/uk/"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s://www.twinkl.co.uk/resources/topics/topics-black-history"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creativecommons.org/licenses/by/2.0/uk/"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reativecommons.org/licenses/by/2.0/uk/"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creativecommons.org/licenses/by/2.0/uk/"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creativecommons.org/licenses/by/2.0/uk/"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reativecommons.org/licenses/by/2.0/uk/"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creativecommons.org/licenses/by/2.0/uk/"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reativecommons.org/licenses/by/2.0/uk/"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3D1FC9-12BA-4415-B468-28F8EDF9FC77}"/>
              </a:ext>
            </a:extLst>
          </p:cNvPr>
          <p:cNvSpPr/>
          <p:nvPr/>
        </p:nvSpPr>
        <p:spPr>
          <a:xfrm>
            <a:off x="0" y="5674290"/>
            <a:ext cx="1716066" cy="1183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2"/>
            <a:extLst>
              <a:ext uri="{FF2B5EF4-FFF2-40B4-BE49-F238E27FC236}">
                <a16:creationId xmlns:a16="http://schemas.microsoft.com/office/drawing/2014/main" id="{38DC7ACC-7924-4F2A-91E3-461F1F7E7893}"/>
              </a:ext>
            </a:extLst>
          </p:cNvPr>
          <p:cNvSpPr/>
          <p:nvPr/>
        </p:nvSpPr>
        <p:spPr>
          <a:xfrm>
            <a:off x="0" y="5852787"/>
            <a:ext cx="1252603" cy="1014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F862F5-71F2-47A1-B6F6-26CD86F23FA1}"/>
              </a:ext>
            </a:extLst>
          </p:cNvPr>
          <p:cNvSpPr/>
          <p:nvPr/>
        </p:nvSpPr>
        <p:spPr>
          <a:xfrm>
            <a:off x="8431896" y="1204260"/>
            <a:ext cx="718368" cy="5006647"/>
          </a:xfrm>
          <a:prstGeom prst="rect">
            <a:avLst/>
          </a:prstGeom>
          <a:solidFill>
            <a:srgbClr val="CDE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591627-AF6A-4158-9620-2A956BCC95ED}"/>
              </a:ext>
            </a:extLst>
          </p:cNvPr>
          <p:cNvSpPr/>
          <p:nvPr/>
        </p:nvSpPr>
        <p:spPr>
          <a:xfrm>
            <a:off x="1" y="1204261"/>
            <a:ext cx="4572000" cy="5001468"/>
          </a:xfrm>
          <a:prstGeom prst="rect">
            <a:avLst/>
          </a:prstGeom>
          <a:solidFill>
            <a:srgbClr val="CDE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0" y="209954"/>
            <a:ext cx="9144000" cy="994306"/>
          </a:xfrm>
          <a:prstGeom prst="roundRect">
            <a:avLst>
              <a:gd name="adj" fmla="val 0"/>
            </a:avLst>
          </a:prstGeom>
          <a:solidFill>
            <a:srgbClr val="31B7BC"/>
          </a:solidFill>
        </p:spPr>
        <p:txBody>
          <a:bodyPr/>
          <a:lstStyle/>
          <a:p>
            <a:r>
              <a:rPr lang="en-GB" sz="3600" dirty="0">
                <a:solidFill>
                  <a:schemeClr val="bg1"/>
                </a:solidFill>
                <a:latin typeface="+mn-lt"/>
              </a:rPr>
              <a:t>1855</a:t>
            </a:r>
          </a:p>
        </p:txBody>
      </p:sp>
      <p:sp>
        <p:nvSpPr>
          <p:cNvPr id="5" name="Arrow: Right 4">
            <a:extLst>
              <a:ext uri="{FF2B5EF4-FFF2-40B4-BE49-F238E27FC236}">
                <a16:creationId xmlns:a16="http://schemas.microsoft.com/office/drawing/2014/main" id="{8FB28E4F-BDD3-49AC-934A-A39062FEF074}"/>
              </a:ext>
            </a:extLst>
          </p:cNvPr>
          <p:cNvSpPr/>
          <p:nvPr/>
        </p:nvSpPr>
        <p:spPr>
          <a:xfrm>
            <a:off x="7772400" y="482842"/>
            <a:ext cx="1127970" cy="45552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21">
            <a:extLst>
              <a:ext uri="{FF2B5EF4-FFF2-40B4-BE49-F238E27FC236}">
                <a16:creationId xmlns:a16="http://schemas.microsoft.com/office/drawing/2014/main" id="{D7011B49-9D24-4D43-9367-8C5D06F00142}"/>
              </a:ext>
            </a:extLst>
          </p:cNvPr>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altLang="en-US" sz="500" b="1" dirty="0">
                <a:latin typeface="Roboto" panose="02000000000000000000" pitchFamily="2" charset="0"/>
                <a:ea typeface="Roboto" panose="02000000000000000000" pitchFamily="2" charset="0"/>
                <a:cs typeface="Arial" panose="020B0604020202020204" pitchFamily="34" charset="0"/>
              </a:rPr>
              <a:t>Title of Image Used</a:t>
            </a:r>
            <a:r>
              <a:rPr lang="en-GB" altLang="en-US" sz="500" dirty="0">
                <a:latin typeface="Roboto" panose="02000000000000000000" pitchFamily="2" charset="0"/>
                <a:ea typeface="Roboto" panose="02000000000000000000" pitchFamily="2" charset="0"/>
                <a:cs typeface="Arial" panose="020B0604020202020204" pitchFamily="34" charset="0"/>
              </a:rPr>
              <a:t>” by [</a:t>
            </a:r>
            <a:r>
              <a:rPr lang="en-GB" altLang="en-US" sz="500" b="1" dirty="0">
                <a:latin typeface="Roboto" panose="02000000000000000000" pitchFamily="2" charset="0"/>
                <a:ea typeface="Roboto" panose="02000000000000000000" pitchFamily="2" charset="0"/>
                <a:cs typeface="Arial" panose="020B0604020202020204" pitchFamily="34" charset="0"/>
              </a:rPr>
              <a:t>Author</a:t>
            </a:r>
            <a:r>
              <a:rPr lang="en-GB" altLang="en-US" sz="500" dirty="0">
                <a:latin typeface="Roboto" panose="02000000000000000000" pitchFamily="2" charset="0"/>
                <a:ea typeface="Roboto" panose="02000000000000000000" pitchFamily="2" charset="0"/>
                <a:cs typeface="Arial" panose="020B0604020202020204" pitchFamily="34" charset="0"/>
              </a:rPr>
              <a:t>] is licensed under </a:t>
            </a:r>
            <a:r>
              <a:rPr lang="en-GB" altLang="en-US" sz="500" b="1" dirty="0">
                <a:latin typeface="Roboto" panose="02000000000000000000" pitchFamily="2" charset="0"/>
                <a:ea typeface="Roboto" panose="02000000000000000000" pitchFamily="2" charset="0"/>
                <a:cs typeface="Arial" panose="020B0604020202020204" pitchFamily="34" charset="0"/>
                <a:hlinkClick r:id="rId2"/>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59B3EA0E-262F-4289-A632-6EB0E3B6D78B}"/>
              </a:ext>
            </a:extLst>
          </p:cNvPr>
          <p:cNvSpPr txBox="1"/>
          <p:nvPr/>
        </p:nvSpPr>
        <p:spPr>
          <a:xfrm>
            <a:off x="398485" y="1327677"/>
            <a:ext cx="3775031" cy="646331"/>
          </a:xfrm>
          <a:prstGeom prst="rect">
            <a:avLst/>
          </a:prstGeom>
          <a:solidFill>
            <a:schemeClr val="bg1"/>
          </a:solidFill>
          <a:ln w="28575">
            <a:solidFill>
              <a:srgbClr val="31B7BC"/>
            </a:solidFill>
          </a:ln>
        </p:spPr>
        <p:txBody>
          <a:bodyPr wrap="square">
            <a:spAutoFit/>
          </a:bodyPr>
          <a:lstStyle/>
          <a:p>
            <a:r>
              <a:rPr lang="en-GB" dirty="0"/>
              <a:t>Mary Seacole travels to the Crimea to care for wounded soldiers.</a:t>
            </a:r>
          </a:p>
        </p:txBody>
      </p:sp>
      <p:sp>
        <p:nvSpPr>
          <p:cNvPr id="12" name="TextBox 11">
            <a:extLst>
              <a:ext uri="{FF2B5EF4-FFF2-40B4-BE49-F238E27FC236}">
                <a16:creationId xmlns:a16="http://schemas.microsoft.com/office/drawing/2014/main" id="{12783D78-343C-4CF3-AE99-196FCDDD30EF}"/>
              </a:ext>
            </a:extLst>
          </p:cNvPr>
          <p:cNvSpPr txBox="1"/>
          <p:nvPr/>
        </p:nvSpPr>
        <p:spPr>
          <a:xfrm>
            <a:off x="398485" y="2015923"/>
            <a:ext cx="4035729" cy="3970318"/>
          </a:xfrm>
          <a:prstGeom prst="rect">
            <a:avLst/>
          </a:prstGeom>
          <a:noFill/>
        </p:spPr>
        <p:txBody>
          <a:bodyPr wrap="square">
            <a:spAutoFit/>
          </a:bodyPr>
          <a:lstStyle/>
          <a:p>
            <a:r>
              <a:rPr lang="en-GB" dirty="0"/>
              <a:t>Mary Seacole was a nurse who was born in Jamaica in 1805. In 1854, she travelled to Britain. Mary asked the government to send her to the Crimea where a war was being fought so she could look after soldiers who had been hurt. The government said no. Mary used her own money to travel to the Crimea and opened a hospital for soldiers. She also visited battlefields to help nurse wounded soldiers. Mary became known as ‘Mother Seacole’.  After the war,  Mary returned to Britain. </a:t>
            </a:r>
          </a:p>
        </p:txBody>
      </p:sp>
      <p:pic>
        <p:nvPicPr>
          <p:cNvPr id="3" name="Picture 2">
            <a:extLst>
              <a:ext uri="{FF2B5EF4-FFF2-40B4-BE49-F238E27FC236}">
                <a16:creationId xmlns:a16="http://schemas.microsoft.com/office/drawing/2014/main" id="{4CA2562A-1A9B-4E26-85BA-14375BDCE5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0503" b="7765"/>
          <a:stretch/>
        </p:blipFill>
        <p:spPr>
          <a:xfrm>
            <a:off x="3807912" y="771514"/>
            <a:ext cx="5336088" cy="5514680"/>
          </a:xfrm>
          <a:prstGeom prst="rect">
            <a:avLst/>
          </a:prstGeom>
        </p:spPr>
      </p:pic>
      <p:sp>
        <p:nvSpPr>
          <p:cNvPr id="17" name="Rectangle 16">
            <a:extLst>
              <a:ext uri="{FF2B5EF4-FFF2-40B4-BE49-F238E27FC236}">
                <a16:creationId xmlns:a16="http://schemas.microsoft.com/office/drawing/2014/main" id="{F6A9A389-B4FE-46EB-8BC8-6509C7986151}"/>
              </a:ext>
            </a:extLst>
          </p:cNvPr>
          <p:cNvSpPr/>
          <p:nvPr/>
        </p:nvSpPr>
        <p:spPr>
          <a:xfrm>
            <a:off x="0" y="6205729"/>
            <a:ext cx="9144000" cy="243005"/>
          </a:xfrm>
          <a:prstGeom prst="rect">
            <a:avLst/>
          </a:prstGeom>
          <a:solidFill>
            <a:srgbClr val="31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292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F862F5-71F2-47A1-B6F6-26CD86F23FA1}"/>
              </a:ext>
            </a:extLst>
          </p:cNvPr>
          <p:cNvSpPr/>
          <p:nvPr/>
        </p:nvSpPr>
        <p:spPr>
          <a:xfrm>
            <a:off x="8431896" y="1204260"/>
            <a:ext cx="718368" cy="5006647"/>
          </a:xfrm>
          <a:prstGeom prst="rect">
            <a:avLst/>
          </a:prstGeom>
          <a:solidFill>
            <a:srgbClr val="CDE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591627-AF6A-4158-9620-2A956BCC95ED}"/>
              </a:ext>
            </a:extLst>
          </p:cNvPr>
          <p:cNvSpPr/>
          <p:nvPr/>
        </p:nvSpPr>
        <p:spPr>
          <a:xfrm>
            <a:off x="1" y="1204261"/>
            <a:ext cx="4572000" cy="5001468"/>
          </a:xfrm>
          <a:prstGeom prst="rect">
            <a:avLst/>
          </a:prstGeom>
          <a:solidFill>
            <a:srgbClr val="CDE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0" y="209954"/>
            <a:ext cx="9144000" cy="994306"/>
          </a:xfrm>
          <a:prstGeom prst="roundRect">
            <a:avLst>
              <a:gd name="adj" fmla="val 0"/>
            </a:avLst>
          </a:prstGeom>
          <a:solidFill>
            <a:srgbClr val="31B7BC"/>
          </a:solidFill>
        </p:spPr>
        <p:txBody>
          <a:bodyPr/>
          <a:lstStyle/>
          <a:p>
            <a:r>
              <a:rPr lang="en-GB" sz="3600" dirty="0">
                <a:solidFill>
                  <a:schemeClr val="bg1"/>
                </a:solidFill>
                <a:latin typeface="+mn-lt"/>
              </a:rPr>
              <a:t>1901 </a:t>
            </a:r>
          </a:p>
        </p:txBody>
      </p:sp>
      <p:sp>
        <p:nvSpPr>
          <p:cNvPr id="5" name="Arrow: Right 4">
            <a:extLst>
              <a:ext uri="{FF2B5EF4-FFF2-40B4-BE49-F238E27FC236}">
                <a16:creationId xmlns:a16="http://schemas.microsoft.com/office/drawing/2014/main" id="{8FB28E4F-BDD3-49AC-934A-A39062FEF074}"/>
              </a:ext>
            </a:extLst>
          </p:cNvPr>
          <p:cNvSpPr/>
          <p:nvPr/>
        </p:nvSpPr>
        <p:spPr>
          <a:xfrm>
            <a:off x="7772400" y="482842"/>
            <a:ext cx="1127970" cy="45552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21">
            <a:extLst>
              <a:ext uri="{FF2B5EF4-FFF2-40B4-BE49-F238E27FC236}">
                <a16:creationId xmlns:a16="http://schemas.microsoft.com/office/drawing/2014/main" id="{D7011B49-9D24-4D43-9367-8C5D06F00142}"/>
              </a:ext>
            </a:extLst>
          </p:cNvPr>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altLang="en-US" sz="500" b="1" dirty="0">
                <a:latin typeface="Roboto" panose="02000000000000000000" pitchFamily="2" charset="0"/>
                <a:ea typeface="Roboto" panose="02000000000000000000" pitchFamily="2" charset="0"/>
                <a:cs typeface="Arial" panose="020B0604020202020204" pitchFamily="34" charset="0"/>
              </a:rPr>
              <a:t>Title of Image Used</a:t>
            </a:r>
            <a:r>
              <a:rPr lang="en-GB" altLang="en-US" sz="500" dirty="0">
                <a:latin typeface="Roboto" panose="02000000000000000000" pitchFamily="2" charset="0"/>
                <a:ea typeface="Roboto" panose="02000000000000000000" pitchFamily="2" charset="0"/>
                <a:cs typeface="Arial" panose="020B0604020202020204" pitchFamily="34" charset="0"/>
              </a:rPr>
              <a:t>” by [</a:t>
            </a:r>
            <a:r>
              <a:rPr lang="en-GB" altLang="en-US" sz="500" b="1" dirty="0">
                <a:latin typeface="Roboto" panose="02000000000000000000" pitchFamily="2" charset="0"/>
                <a:ea typeface="Roboto" panose="02000000000000000000" pitchFamily="2" charset="0"/>
                <a:cs typeface="Arial" panose="020B0604020202020204" pitchFamily="34" charset="0"/>
              </a:rPr>
              <a:t>Author</a:t>
            </a:r>
            <a:r>
              <a:rPr lang="en-GB" altLang="en-US" sz="500" dirty="0">
                <a:latin typeface="Roboto" panose="02000000000000000000" pitchFamily="2" charset="0"/>
                <a:ea typeface="Roboto" panose="02000000000000000000" pitchFamily="2" charset="0"/>
                <a:cs typeface="Arial" panose="020B0604020202020204" pitchFamily="34" charset="0"/>
              </a:rPr>
              <a:t>] is licensed under </a:t>
            </a:r>
            <a:r>
              <a:rPr lang="en-GB" altLang="en-US" sz="500" b="1" dirty="0">
                <a:latin typeface="Roboto" panose="02000000000000000000" pitchFamily="2" charset="0"/>
                <a:ea typeface="Roboto" panose="02000000000000000000" pitchFamily="2" charset="0"/>
                <a:cs typeface="Arial" panose="020B0604020202020204" pitchFamily="34" charset="0"/>
                <a:hlinkClick r:id="rId2"/>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59B3EA0E-262F-4289-A632-6EB0E3B6D78B}"/>
              </a:ext>
            </a:extLst>
          </p:cNvPr>
          <p:cNvSpPr txBox="1"/>
          <p:nvPr/>
        </p:nvSpPr>
        <p:spPr>
          <a:xfrm>
            <a:off x="398485" y="1491639"/>
            <a:ext cx="3775031" cy="646331"/>
          </a:xfrm>
          <a:prstGeom prst="rect">
            <a:avLst/>
          </a:prstGeom>
          <a:solidFill>
            <a:schemeClr val="bg1"/>
          </a:solidFill>
          <a:ln w="28575">
            <a:solidFill>
              <a:srgbClr val="31B7BC"/>
            </a:solidFill>
          </a:ln>
        </p:spPr>
        <p:txBody>
          <a:bodyPr wrap="square">
            <a:spAutoFit/>
          </a:bodyPr>
          <a:lstStyle/>
          <a:p>
            <a:r>
              <a:rPr lang="en-GB" dirty="0"/>
              <a:t>The skeleton of a Black woman is found in York. </a:t>
            </a:r>
          </a:p>
        </p:txBody>
      </p:sp>
      <p:sp>
        <p:nvSpPr>
          <p:cNvPr id="17" name="Rectangle 16">
            <a:extLst>
              <a:ext uri="{FF2B5EF4-FFF2-40B4-BE49-F238E27FC236}">
                <a16:creationId xmlns:a16="http://schemas.microsoft.com/office/drawing/2014/main" id="{F6A9A389-B4FE-46EB-8BC8-6509C7986151}"/>
              </a:ext>
            </a:extLst>
          </p:cNvPr>
          <p:cNvSpPr/>
          <p:nvPr/>
        </p:nvSpPr>
        <p:spPr>
          <a:xfrm>
            <a:off x="0" y="6205729"/>
            <a:ext cx="9144000" cy="243005"/>
          </a:xfrm>
          <a:prstGeom prst="rect">
            <a:avLst/>
          </a:prstGeom>
          <a:solidFill>
            <a:srgbClr val="31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2783D78-343C-4CF3-AE99-196FCDDD30EF}"/>
              </a:ext>
            </a:extLst>
          </p:cNvPr>
          <p:cNvSpPr txBox="1"/>
          <p:nvPr/>
        </p:nvSpPr>
        <p:spPr>
          <a:xfrm>
            <a:off x="398485" y="2297334"/>
            <a:ext cx="4035729" cy="1754326"/>
          </a:xfrm>
          <a:prstGeom prst="rect">
            <a:avLst/>
          </a:prstGeom>
          <a:noFill/>
        </p:spPr>
        <p:txBody>
          <a:bodyPr wrap="square">
            <a:spAutoFit/>
          </a:bodyPr>
          <a:lstStyle/>
          <a:p>
            <a:r>
              <a:rPr lang="en-GB" dirty="0"/>
              <a:t>Experts believe the woman lived there in the 4</a:t>
            </a:r>
            <a:r>
              <a:rPr lang="en-GB" baseline="30000" dirty="0"/>
              <a:t>th</a:t>
            </a:r>
            <a:r>
              <a:rPr lang="en-GB" dirty="0"/>
              <a:t> century. She becomes known as the Ivory Bangle Lady because of the jewellery she was buried with. The jewellery suggests she was from a rich family.</a:t>
            </a:r>
          </a:p>
        </p:txBody>
      </p:sp>
      <p:pic>
        <p:nvPicPr>
          <p:cNvPr id="8" name="Picture 7">
            <a:extLst>
              <a:ext uri="{FF2B5EF4-FFF2-40B4-BE49-F238E27FC236}">
                <a16:creationId xmlns:a16="http://schemas.microsoft.com/office/drawing/2014/main" id="{9AB0C3C2-5F96-447F-A001-BAC300034D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370" t="27497" r="30507" b="27497"/>
          <a:stretch/>
        </p:blipFill>
        <p:spPr>
          <a:xfrm>
            <a:off x="4942301" y="2202670"/>
            <a:ext cx="3943195" cy="2909985"/>
          </a:xfrm>
          <a:prstGeom prst="rect">
            <a:avLst/>
          </a:prstGeom>
        </p:spPr>
      </p:pic>
    </p:spTree>
    <p:extLst>
      <p:ext uri="{BB962C8B-B14F-4D97-AF65-F5344CB8AC3E}">
        <p14:creationId xmlns:p14="http://schemas.microsoft.com/office/powerpoint/2010/main" val="125222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F862F5-71F2-47A1-B6F6-26CD86F23FA1}"/>
              </a:ext>
            </a:extLst>
          </p:cNvPr>
          <p:cNvSpPr/>
          <p:nvPr/>
        </p:nvSpPr>
        <p:spPr>
          <a:xfrm>
            <a:off x="8431896" y="1204260"/>
            <a:ext cx="718368" cy="5006647"/>
          </a:xfrm>
          <a:prstGeom prst="rect">
            <a:avLst/>
          </a:prstGeom>
          <a:solidFill>
            <a:srgbClr val="CDE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591627-AF6A-4158-9620-2A956BCC95ED}"/>
              </a:ext>
            </a:extLst>
          </p:cNvPr>
          <p:cNvSpPr/>
          <p:nvPr/>
        </p:nvSpPr>
        <p:spPr>
          <a:xfrm>
            <a:off x="1" y="1204261"/>
            <a:ext cx="4572000" cy="5001468"/>
          </a:xfrm>
          <a:prstGeom prst="rect">
            <a:avLst/>
          </a:prstGeom>
          <a:solidFill>
            <a:srgbClr val="CDE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0" y="209954"/>
            <a:ext cx="9144000" cy="994306"/>
          </a:xfrm>
          <a:prstGeom prst="roundRect">
            <a:avLst>
              <a:gd name="adj" fmla="val 0"/>
            </a:avLst>
          </a:prstGeom>
          <a:solidFill>
            <a:srgbClr val="31B7BC"/>
          </a:solidFill>
        </p:spPr>
        <p:txBody>
          <a:bodyPr/>
          <a:lstStyle/>
          <a:p>
            <a:r>
              <a:rPr lang="en-GB" sz="3600" dirty="0">
                <a:solidFill>
                  <a:schemeClr val="bg1"/>
                </a:solidFill>
                <a:latin typeface="+mn-lt"/>
              </a:rPr>
              <a:t>1903</a:t>
            </a:r>
          </a:p>
        </p:txBody>
      </p:sp>
      <p:sp>
        <p:nvSpPr>
          <p:cNvPr id="5" name="Arrow: Right 4">
            <a:extLst>
              <a:ext uri="{FF2B5EF4-FFF2-40B4-BE49-F238E27FC236}">
                <a16:creationId xmlns:a16="http://schemas.microsoft.com/office/drawing/2014/main" id="{8FB28E4F-BDD3-49AC-934A-A39062FEF074}"/>
              </a:ext>
            </a:extLst>
          </p:cNvPr>
          <p:cNvSpPr/>
          <p:nvPr/>
        </p:nvSpPr>
        <p:spPr>
          <a:xfrm>
            <a:off x="7772400" y="482842"/>
            <a:ext cx="1127970" cy="45552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21">
            <a:extLst>
              <a:ext uri="{FF2B5EF4-FFF2-40B4-BE49-F238E27FC236}">
                <a16:creationId xmlns:a16="http://schemas.microsoft.com/office/drawing/2014/main" id="{D7011B49-9D24-4D43-9367-8C5D06F00142}"/>
              </a:ext>
            </a:extLst>
          </p:cNvPr>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altLang="en-US" sz="500" b="1" dirty="0">
                <a:latin typeface="Roboto" panose="02000000000000000000" pitchFamily="2" charset="0"/>
                <a:ea typeface="Roboto" panose="02000000000000000000" pitchFamily="2" charset="0"/>
                <a:cs typeface="Arial" panose="020B0604020202020204" pitchFamily="34" charset="0"/>
              </a:rPr>
              <a:t>Title of Image Used</a:t>
            </a:r>
            <a:r>
              <a:rPr lang="en-GB" altLang="en-US" sz="500" dirty="0">
                <a:latin typeface="Roboto" panose="02000000000000000000" pitchFamily="2" charset="0"/>
                <a:ea typeface="Roboto" panose="02000000000000000000" pitchFamily="2" charset="0"/>
                <a:cs typeface="Arial" panose="020B0604020202020204" pitchFamily="34" charset="0"/>
              </a:rPr>
              <a:t>” by [</a:t>
            </a:r>
            <a:r>
              <a:rPr lang="en-GB" altLang="en-US" sz="500" b="1" dirty="0">
                <a:latin typeface="Roboto" panose="02000000000000000000" pitchFamily="2" charset="0"/>
                <a:ea typeface="Roboto" panose="02000000000000000000" pitchFamily="2" charset="0"/>
                <a:cs typeface="Arial" panose="020B0604020202020204" pitchFamily="34" charset="0"/>
              </a:rPr>
              <a:t>Author</a:t>
            </a:r>
            <a:r>
              <a:rPr lang="en-GB" altLang="en-US" sz="500" dirty="0">
                <a:latin typeface="Roboto" panose="02000000000000000000" pitchFamily="2" charset="0"/>
                <a:ea typeface="Roboto" panose="02000000000000000000" pitchFamily="2" charset="0"/>
                <a:cs typeface="Arial" panose="020B0604020202020204" pitchFamily="34" charset="0"/>
              </a:rPr>
              <a:t>] is licensed under </a:t>
            </a:r>
            <a:r>
              <a:rPr lang="en-GB" altLang="en-US" sz="500" b="1" dirty="0">
                <a:latin typeface="Roboto" panose="02000000000000000000" pitchFamily="2" charset="0"/>
                <a:ea typeface="Roboto" panose="02000000000000000000" pitchFamily="2" charset="0"/>
                <a:cs typeface="Arial" panose="020B0604020202020204" pitchFamily="34" charset="0"/>
                <a:hlinkClick r:id="rId2"/>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59B3EA0E-262F-4289-A632-6EB0E3B6D78B}"/>
              </a:ext>
            </a:extLst>
          </p:cNvPr>
          <p:cNvSpPr txBox="1"/>
          <p:nvPr/>
        </p:nvSpPr>
        <p:spPr>
          <a:xfrm>
            <a:off x="398485" y="1511081"/>
            <a:ext cx="4010677" cy="923330"/>
          </a:xfrm>
          <a:prstGeom prst="rect">
            <a:avLst/>
          </a:prstGeom>
          <a:solidFill>
            <a:schemeClr val="bg1"/>
          </a:solidFill>
          <a:ln w="28575">
            <a:solidFill>
              <a:srgbClr val="31B7BC"/>
            </a:solidFill>
          </a:ln>
        </p:spPr>
        <p:txBody>
          <a:bodyPr wrap="square">
            <a:spAutoFit/>
          </a:bodyPr>
          <a:lstStyle/>
          <a:p>
            <a:r>
              <a:rPr lang="en-GB" dirty="0"/>
              <a:t>The skeleton of a person who lived in Britain 10,000 years ago is found in Cheddar Gorge in Somerset. </a:t>
            </a:r>
          </a:p>
        </p:txBody>
      </p:sp>
      <p:sp>
        <p:nvSpPr>
          <p:cNvPr id="17" name="Rectangle 16">
            <a:extLst>
              <a:ext uri="{FF2B5EF4-FFF2-40B4-BE49-F238E27FC236}">
                <a16:creationId xmlns:a16="http://schemas.microsoft.com/office/drawing/2014/main" id="{F6A9A389-B4FE-46EB-8BC8-6509C7986151}"/>
              </a:ext>
            </a:extLst>
          </p:cNvPr>
          <p:cNvSpPr/>
          <p:nvPr/>
        </p:nvSpPr>
        <p:spPr>
          <a:xfrm>
            <a:off x="0" y="6205729"/>
            <a:ext cx="9144000" cy="243005"/>
          </a:xfrm>
          <a:prstGeom prst="rect">
            <a:avLst/>
          </a:prstGeom>
          <a:solidFill>
            <a:srgbClr val="31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2783D78-343C-4CF3-AE99-196FCDDD30EF}"/>
              </a:ext>
            </a:extLst>
          </p:cNvPr>
          <p:cNvSpPr txBox="1"/>
          <p:nvPr/>
        </p:nvSpPr>
        <p:spPr>
          <a:xfrm>
            <a:off x="398485" y="2741230"/>
            <a:ext cx="3929257" cy="1754326"/>
          </a:xfrm>
          <a:prstGeom prst="rect">
            <a:avLst/>
          </a:prstGeom>
          <a:noFill/>
        </p:spPr>
        <p:txBody>
          <a:bodyPr wrap="square">
            <a:spAutoFit/>
          </a:bodyPr>
          <a:lstStyle/>
          <a:p>
            <a:r>
              <a:rPr lang="en-GB" dirty="0"/>
              <a:t>He was given the nickname Cheddar Man and is thought to have had dark skin and hair. Scientists think that other people who lived in the area may also have had a similar skin and hair colour. </a:t>
            </a:r>
          </a:p>
        </p:txBody>
      </p:sp>
      <p:pic>
        <p:nvPicPr>
          <p:cNvPr id="3" name="Picture 2">
            <a:extLst>
              <a:ext uri="{FF2B5EF4-FFF2-40B4-BE49-F238E27FC236}">
                <a16:creationId xmlns:a16="http://schemas.microsoft.com/office/drawing/2014/main" id="{B656C73C-B92C-4F7E-891E-41ED1D1B19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5069" y="1417484"/>
            <a:ext cx="1733759" cy="4346532"/>
          </a:xfrm>
          <a:prstGeom prst="rect">
            <a:avLst/>
          </a:prstGeom>
        </p:spPr>
      </p:pic>
    </p:spTree>
    <p:extLst>
      <p:ext uri="{BB962C8B-B14F-4D97-AF65-F5344CB8AC3E}">
        <p14:creationId xmlns:p14="http://schemas.microsoft.com/office/powerpoint/2010/main" val="351314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F862F5-71F2-47A1-B6F6-26CD86F23FA1}"/>
              </a:ext>
            </a:extLst>
          </p:cNvPr>
          <p:cNvSpPr/>
          <p:nvPr/>
        </p:nvSpPr>
        <p:spPr>
          <a:xfrm>
            <a:off x="8431896" y="1204260"/>
            <a:ext cx="718368" cy="5006647"/>
          </a:xfrm>
          <a:prstGeom prst="rect">
            <a:avLst/>
          </a:prstGeom>
          <a:solidFill>
            <a:srgbClr val="CDE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591627-AF6A-4158-9620-2A956BCC95ED}"/>
              </a:ext>
            </a:extLst>
          </p:cNvPr>
          <p:cNvSpPr/>
          <p:nvPr/>
        </p:nvSpPr>
        <p:spPr>
          <a:xfrm>
            <a:off x="1" y="1204261"/>
            <a:ext cx="4572000" cy="5001468"/>
          </a:xfrm>
          <a:prstGeom prst="rect">
            <a:avLst/>
          </a:prstGeom>
          <a:solidFill>
            <a:srgbClr val="CDE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0" y="209954"/>
            <a:ext cx="9144000" cy="994306"/>
          </a:xfrm>
          <a:prstGeom prst="roundRect">
            <a:avLst>
              <a:gd name="adj" fmla="val 0"/>
            </a:avLst>
          </a:prstGeom>
          <a:solidFill>
            <a:srgbClr val="31B7BC"/>
          </a:solidFill>
        </p:spPr>
        <p:txBody>
          <a:bodyPr/>
          <a:lstStyle/>
          <a:p>
            <a:r>
              <a:rPr lang="en-GB" sz="3600" dirty="0">
                <a:solidFill>
                  <a:schemeClr val="bg1"/>
                </a:solidFill>
                <a:latin typeface="+mn-lt"/>
              </a:rPr>
              <a:t>1913</a:t>
            </a:r>
          </a:p>
        </p:txBody>
      </p:sp>
      <p:sp>
        <p:nvSpPr>
          <p:cNvPr id="5" name="Arrow: Right 4">
            <a:extLst>
              <a:ext uri="{FF2B5EF4-FFF2-40B4-BE49-F238E27FC236}">
                <a16:creationId xmlns:a16="http://schemas.microsoft.com/office/drawing/2014/main" id="{8FB28E4F-BDD3-49AC-934A-A39062FEF074}"/>
              </a:ext>
            </a:extLst>
          </p:cNvPr>
          <p:cNvSpPr/>
          <p:nvPr/>
        </p:nvSpPr>
        <p:spPr>
          <a:xfrm>
            <a:off x="7772400" y="482842"/>
            <a:ext cx="1127970" cy="45552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21">
            <a:extLst>
              <a:ext uri="{FF2B5EF4-FFF2-40B4-BE49-F238E27FC236}">
                <a16:creationId xmlns:a16="http://schemas.microsoft.com/office/drawing/2014/main" id="{D7011B49-9D24-4D43-9367-8C5D06F00142}"/>
              </a:ext>
            </a:extLst>
          </p:cNvPr>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altLang="en-US" sz="500" b="1" dirty="0">
                <a:latin typeface="Roboto" panose="02000000000000000000" pitchFamily="2" charset="0"/>
                <a:ea typeface="Roboto" panose="02000000000000000000" pitchFamily="2" charset="0"/>
                <a:cs typeface="Arial" panose="020B0604020202020204" pitchFamily="34" charset="0"/>
              </a:rPr>
              <a:t>Title of Image Used</a:t>
            </a:r>
            <a:r>
              <a:rPr lang="en-GB" altLang="en-US" sz="500" dirty="0">
                <a:latin typeface="Roboto" panose="02000000000000000000" pitchFamily="2" charset="0"/>
                <a:ea typeface="Roboto" panose="02000000000000000000" pitchFamily="2" charset="0"/>
                <a:cs typeface="Arial" panose="020B0604020202020204" pitchFamily="34" charset="0"/>
              </a:rPr>
              <a:t>” by [</a:t>
            </a:r>
            <a:r>
              <a:rPr lang="en-GB" altLang="en-US" sz="500" b="1" dirty="0">
                <a:latin typeface="Roboto" panose="02000000000000000000" pitchFamily="2" charset="0"/>
                <a:ea typeface="Roboto" panose="02000000000000000000" pitchFamily="2" charset="0"/>
                <a:cs typeface="Arial" panose="020B0604020202020204" pitchFamily="34" charset="0"/>
              </a:rPr>
              <a:t>Author</a:t>
            </a:r>
            <a:r>
              <a:rPr lang="en-GB" altLang="en-US" sz="500" dirty="0">
                <a:latin typeface="Roboto" panose="02000000000000000000" pitchFamily="2" charset="0"/>
                <a:ea typeface="Roboto" panose="02000000000000000000" pitchFamily="2" charset="0"/>
                <a:cs typeface="Arial" panose="020B0604020202020204" pitchFamily="34" charset="0"/>
              </a:rPr>
              <a:t>] is licensed under </a:t>
            </a:r>
            <a:r>
              <a:rPr lang="en-GB" altLang="en-US" sz="500" b="1" dirty="0">
                <a:latin typeface="Roboto" panose="02000000000000000000" pitchFamily="2" charset="0"/>
                <a:ea typeface="Roboto" panose="02000000000000000000" pitchFamily="2" charset="0"/>
                <a:cs typeface="Arial" panose="020B0604020202020204" pitchFamily="34" charset="0"/>
                <a:hlinkClick r:id="rId2"/>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59B3EA0E-262F-4289-A632-6EB0E3B6D78B}"/>
              </a:ext>
            </a:extLst>
          </p:cNvPr>
          <p:cNvSpPr txBox="1"/>
          <p:nvPr/>
        </p:nvSpPr>
        <p:spPr>
          <a:xfrm>
            <a:off x="398485" y="1597681"/>
            <a:ext cx="4010677" cy="923330"/>
          </a:xfrm>
          <a:prstGeom prst="rect">
            <a:avLst/>
          </a:prstGeom>
          <a:solidFill>
            <a:schemeClr val="bg1"/>
          </a:solidFill>
          <a:ln w="28575">
            <a:solidFill>
              <a:srgbClr val="31B7BC"/>
            </a:solidFill>
          </a:ln>
        </p:spPr>
        <p:txBody>
          <a:bodyPr wrap="square">
            <a:spAutoFit/>
          </a:bodyPr>
          <a:lstStyle/>
          <a:p>
            <a:r>
              <a:rPr lang="en-GB" dirty="0"/>
              <a:t>John Archer becomes the first Black mayor in London when he is voted as the Mayor of Battersea. </a:t>
            </a:r>
          </a:p>
        </p:txBody>
      </p:sp>
      <p:sp>
        <p:nvSpPr>
          <p:cNvPr id="17" name="Rectangle 16">
            <a:extLst>
              <a:ext uri="{FF2B5EF4-FFF2-40B4-BE49-F238E27FC236}">
                <a16:creationId xmlns:a16="http://schemas.microsoft.com/office/drawing/2014/main" id="{F6A9A389-B4FE-46EB-8BC8-6509C7986151}"/>
              </a:ext>
            </a:extLst>
          </p:cNvPr>
          <p:cNvSpPr/>
          <p:nvPr/>
        </p:nvSpPr>
        <p:spPr>
          <a:xfrm>
            <a:off x="0" y="6205729"/>
            <a:ext cx="9144000" cy="243005"/>
          </a:xfrm>
          <a:prstGeom prst="rect">
            <a:avLst/>
          </a:prstGeom>
          <a:solidFill>
            <a:srgbClr val="31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2783D78-343C-4CF3-AE99-196FCDDD30EF}"/>
              </a:ext>
            </a:extLst>
          </p:cNvPr>
          <p:cNvSpPr txBox="1"/>
          <p:nvPr/>
        </p:nvSpPr>
        <p:spPr>
          <a:xfrm>
            <a:off x="398485" y="2741230"/>
            <a:ext cx="3929257" cy="369332"/>
          </a:xfrm>
          <a:prstGeom prst="rect">
            <a:avLst/>
          </a:prstGeom>
          <a:noFill/>
        </p:spPr>
        <p:txBody>
          <a:bodyPr wrap="square">
            <a:spAutoFit/>
          </a:bodyPr>
          <a:lstStyle/>
          <a:p>
            <a:r>
              <a:rPr lang="en-GB" dirty="0"/>
              <a:t>He won by just one vote.</a:t>
            </a:r>
          </a:p>
        </p:txBody>
      </p:sp>
      <p:pic>
        <p:nvPicPr>
          <p:cNvPr id="4" name="Picture 3">
            <a:extLst>
              <a:ext uri="{FF2B5EF4-FFF2-40B4-BE49-F238E27FC236}">
                <a16:creationId xmlns:a16="http://schemas.microsoft.com/office/drawing/2014/main" id="{2B186AE9-7F7E-48E8-B7BE-689EC83FDD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2" t="2009" r="2000" b="3061"/>
          <a:stretch/>
        </p:blipFill>
        <p:spPr>
          <a:xfrm>
            <a:off x="4726226" y="1932675"/>
            <a:ext cx="4138004" cy="3355968"/>
          </a:xfrm>
          <a:prstGeom prst="rect">
            <a:avLst/>
          </a:prstGeom>
          <a:ln w="38100">
            <a:solidFill>
              <a:srgbClr val="31B7BC"/>
            </a:solidFill>
          </a:ln>
        </p:spPr>
      </p:pic>
      <p:sp>
        <p:nvSpPr>
          <p:cNvPr id="15" name="TextBox 14">
            <a:extLst>
              <a:ext uri="{FF2B5EF4-FFF2-40B4-BE49-F238E27FC236}">
                <a16:creationId xmlns:a16="http://schemas.microsoft.com/office/drawing/2014/main" id="{A397B5BB-D369-451B-BF83-0C1F674D34E4}"/>
              </a:ext>
            </a:extLst>
          </p:cNvPr>
          <p:cNvSpPr txBox="1"/>
          <p:nvPr/>
        </p:nvSpPr>
        <p:spPr>
          <a:xfrm>
            <a:off x="6191242" y="3110562"/>
            <a:ext cx="1877337" cy="369332"/>
          </a:xfrm>
          <a:prstGeom prst="rect">
            <a:avLst/>
          </a:prstGeom>
          <a:noFill/>
        </p:spPr>
        <p:txBody>
          <a:bodyPr wrap="square">
            <a:spAutoFit/>
          </a:bodyPr>
          <a:lstStyle/>
          <a:p>
            <a:pPr algn="ctr"/>
            <a:r>
              <a:rPr lang="en-GB" b="1" dirty="0"/>
              <a:t>London</a:t>
            </a:r>
          </a:p>
        </p:txBody>
      </p:sp>
    </p:spTree>
    <p:extLst>
      <p:ext uri="{BB962C8B-B14F-4D97-AF65-F5344CB8AC3E}">
        <p14:creationId xmlns:p14="http://schemas.microsoft.com/office/powerpoint/2010/main" val="345697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F862F5-71F2-47A1-B6F6-26CD86F23FA1}"/>
              </a:ext>
            </a:extLst>
          </p:cNvPr>
          <p:cNvSpPr/>
          <p:nvPr/>
        </p:nvSpPr>
        <p:spPr>
          <a:xfrm>
            <a:off x="8431896" y="1204260"/>
            <a:ext cx="718368" cy="5006647"/>
          </a:xfrm>
          <a:prstGeom prst="rect">
            <a:avLst/>
          </a:prstGeom>
          <a:solidFill>
            <a:srgbClr val="CDE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591627-AF6A-4158-9620-2A956BCC95ED}"/>
              </a:ext>
            </a:extLst>
          </p:cNvPr>
          <p:cNvSpPr/>
          <p:nvPr/>
        </p:nvSpPr>
        <p:spPr>
          <a:xfrm>
            <a:off x="1" y="1204261"/>
            <a:ext cx="4572000" cy="5001468"/>
          </a:xfrm>
          <a:prstGeom prst="rect">
            <a:avLst/>
          </a:prstGeom>
          <a:solidFill>
            <a:srgbClr val="CDE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0" y="209954"/>
            <a:ext cx="9144000" cy="994306"/>
          </a:xfrm>
          <a:prstGeom prst="roundRect">
            <a:avLst>
              <a:gd name="adj" fmla="val 0"/>
            </a:avLst>
          </a:prstGeom>
          <a:solidFill>
            <a:srgbClr val="31B7BC"/>
          </a:solidFill>
        </p:spPr>
        <p:txBody>
          <a:bodyPr/>
          <a:lstStyle/>
          <a:p>
            <a:r>
              <a:rPr lang="en-GB" sz="3600" dirty="0">
                <a:solidFill>
                  <a:schemeClr val="bg1"/>
                </a:solidFill>
                <a:latin typeface="+mn-lt"/>
              </a:rPr>
              <a:t>1917</a:t>
            </a:r>
          </a:p>
        </p:txBody>
      </p:sp>
      <p:sp>
        <p:nvSpPr>
          <p:cNvPr id="5" name="Arrow: Right 4">
            <a:extLst>
              <a:ext uri="{FF2B5EF4-FFF2-40B4-BE49-F238E27FC236}">
                <a16:creationId xmlns:a16="http://schemas.microsoft.com/office/drawing/2014/main" id="{8FB28E4F-BDD3-49AC-934A-A39062FEF074}"/>
              </a:ext>
            </a:extLst>
          </p:cNvPr>
          <p:cNvSpPr/>
          <p:nvPr/>
        </p:nvSpPr>
        <p:spPr>
          <a:xfrm>
            <a:off x="7772400" y="482842"/>
            <a:ext cx="1127970" cy="45552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21">
            <a:extLst>
              <a:ext uri="{FF2B5EF4-FFF2-40B4-BE49-F238E27FC236}">
                <a16:creationId xmlns:a16="http://schemas.microsoft.com/office/drawing/2014/main" id="{D7011B49-9D24-4D43-9367-8C5D06F00142}"/>
              </a:ext>
            </a:extLst>
          </p:cNvPr>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altLang="en-US" sz="500" b="1" dirty="0">
                <a:latin typeface="Roboto" panose="02000000000000000000" pitchFamily="2" charset="0"/>
                <a:ea typeface="Roboto" panose="02000000000000000000" pitchFamily="2" charset="0"/>
                <a:cs typeface="Arial" panose="020B0604020202020204" pitchFamily="34" charset="0"/>
              </a:rPr>
              <a:t>Title of Image Used</a:t>
            </a:r>
            <a:r>
              <a:rPr lang="en-GB" altLang="en-US" sz="500" dirty="0">
                <a:latin typeface="Roboto" panose="02000000000000000000" pitchFamily="2" charset="0"/>
                <a:ea typeface="Roboto" panose="02000000000000000000" pitchFamily="2" charset="0"/>
                <a:cs typeface="Arial" panose="020B0604020202020204" pitchFamily="34" charset="0"/>
              </a:rPr>
              <a:t>” by [</a:t>
            </a:r>
            <a:r>
              <a:rPr lang="en-GB" altLang="en-US" sz="500" b="1" dirty="0">
                <a:latin typeface="Roboto" panose="02000000000000000000" pitchFamily="2" charset="0"/>
                <a:ea typeface="Roboto" panose="02000000000000000000" pitchFamily="2" charset="0"/>
                <a:cs typeface="Arial" panose="020B0604020202020204" pitchFamily="34" charset="0"/>
              </a:rPr>
              <a:t>Author</a:t>
            </a:r>
            <a:r>
              <a:rPr lang="en-GB" altLang="en-US" sz="500" dirty="0">
                <a:latin typeface="Roboto" panose="02000000000000000000" pitchFamily="2" charset="0"/>
                <a:ea typeface="Roboto" panose="02000000000000000000" pitchFamily="2" charset="0"/>
                <a:cs typeface="Arial" panose="020B0604020202020204" pitchFamily="34" charset="0"/>
              </a:rPr>
              <a:t>] is licensed under </a:t>
            </a:r>
            <a:r>
              <a:rPr lang="en-GB" altLang="en-US" sz="500" b="1" dirty="0">
                <a:latin typeface="Roboto" panose="02000000000000000000" pitchFamily="2" charset="0"/>
                <a:ea typeface="Roboto" panose="02000000000000000000" pitchFamily="2" charset="0"/>
                <a:cs typeface="Arial" panose="020B0604020202020204" pitchFamily="34" charset="0"/>
                <a:hlinkClick r:id="rId2"/>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59B3EA0E-262F-4289-A632-6EB0E3B6D78B}"/>
              </a:ext>
            </a:extLst>
          </p:cNvPr>
          <p:cNvSpPr txBox="1"/>
          <p:nvPr/>
        </p:nvSpPr>
        <p:spPr>
          <a:xfrm>
            <a:off x="398485" y="1282573"/>
            <a:ext cx="4010677" cy="646331"/>
          </a:xfrm>
          <a:prstGeom prst="rect">
            <a:avLst/>
          </a:prstGeom>
          <a:solidFill>
            <a:schemeClr val="bg1"/>
          </a:solidFill>
          <a:ln w="28575">
            <a:solidFill>
              <a:srgbClr val="31B7BC"/>
            </a:solidFill>
          </a:ln>
        </p:spPr>
        <p:txBody>
          <a:bodyPr wrap="square">
            <a:spAutoFit/>
          </a:bodyPr>
          <a:lstStyle/>
          <a:p>
            <a:r>
              <a:rPr lang="en-GB" dirty="0"/>
              <a:t>Walter </a:t>
            </a:r>
            <a:r>
              <a:rPr lang="en-GB" dirty="0" err="1"/>
              <a:t>Tull</a:t>
            </a:r>
            <a:r>
              <a:rPr lang="en-GB" dirty="0"/>
              <a:t> becomes the first Black Officer in the British Army.</a:t>
            </a:r>
          </a:p>
        </p:txBody>
      </p:sp>
      <p:sp>
        <p:nvSpPr>
          <p:cNvPr id="12" name="TextBox 11">
            <a:extLst>
              <a:ext uri="{FF2B5EF4-FFF2-40B4-BE49-F238E27FC236}">
                <a16:creationId xmlns:a16="http://schemas.microsoft.com/office/drawing/2014/main" id="{12783D78-343C-4CF3-AE99-196FCDDD30EF}"/>
              </a:ext>
            </a:extLst>
          </p:cNvPr>
          <p:cNvSpPr txBox="1"/>
          <p:nvPr/>
        </p:nvSpPr>
        <p:spPr>
          <a:xfrm>
            <a:off x="398485" y="1961166"/>
            <a:ext cx="4173515" cy="1477328"/>
          </a:xfrm>
          <a:prstGeom prst="rect">
            <a:avLst/>
          </a:prstGeom>
          <a:noFill/>
        </p:spPr>
        <p:txBody>
          <a:bodyPr wrap="square">
            <a:spAutoFit/>
          </a:bodyPr>
          <a:lstStyle/>
          <a:p>
            <a:r>
              <a:rPr lang="en-GB" dirty="0"/>
              <a:t>Walter was born in Kent. He was a football player for Tottenham Hotspur and Northampton. When the First World War started in 1914, he joined the army to fight for Britain.</a:t>
            </a:r>
          </a:p>
        </p:txBody>
      </p:sp>
      <p:sp>
        <p:nvSpPr>
          <p:cNvPr id="13" name="TextBox 12">
            <a:extLst>
              <a:ext uri="{FF2B5EF4-FFF2-40B4-BE49-F238E27FC236}">
                <a16:creationId xmlns:a16="http://schemas.microsoft.com/office/drawing/2014/main" id="{17D04833-A916-4531-883C-FDDA187C9719}"/>
              </a:ext>
            </a:extLst>
          </p:cNvPr>
          <p:cNvSpPr txBox="1"/>
          <p:nvPr/>
        </p:nvSpPr>
        <p:spPr>
          <a:xfrm>
            <a:off x="398485" y="3470756"/>
            <a:ext cx="4098359" cy="1477328"/>
          </a:xfrm>
          <a:prstGeom prst="rect">
            <a:avLst/>
          </a:prstGeom>
          <a:noFill/>
        </p:spPr>
        <p:txBody>
          <a:bodyPr wrap="square">
            <a:spAutoFit/>
          </a:bodyPr>
          <a:lstStyle/>
          <a:p>
            <a:r>
              <a:rPr lang="en-GB" dirty="0"/>
              <a:t>Walter started his training to become an officer in 1916. At the time, there was a rule that only White soldiers, who were born in Britain, could become an officer.</a:t>
            </a:r>
          </a:p>
        </p:txBody>
      </p:sp>
      <p:sp>
        <p:nvSpPr>
          <p:cNvPr id="16" name="TextBox 15">
            <a:extLst>
              <a:ext uri="{FF2B5EF4-FFF2-40B4-BE49-F238E27FC236}">
                <a16:creationId xmlns:a16="http://schemas.microsoft.com/office/drawing/2014/main" id="{1B724B04-7091-4E63-9089-6CBD3AF9A818}"/>
              </a:ext>
            </a:extLst>
          </p:cNvPr>
          <p:cNvSpPr txBox="1"/>
          <p:nvPr/>
        </p:nvSpPr>
        <p:spPr>
          <a:xfrm>
            <a:off x="398485" y="4980347"/>
            <a:ext cx="4041707" cy="1200329"/>
          </a:xfrm>
          <a:prstGeom prst="rect">
            <a:avLst/>
          </a:prstGeom>
          <a:noFill/>
        </p:spPr>
        <p:txBody>
          <a:bodyPr wrap="square">
            <a:spAutoFit/>
          </a:bodyPr>
          <a:lstStyle/>
          <a:p>
            <a:r>
              <a:rPr lang="en-GB" dirty="0"/>
              <a:t>Walter was the first Black soldier to be allowed to carry on with his training. He was a brilliant leader and led his men bravely.</a:t>
            </a:r>
          </a:p>
        </p:txBody>
      </p:sp>
      <p:pic>
        <p:nvPicPr>
          <p:cNvPr id="10" name="Picture 9">
            <a:extLst>
              <a:ext uri="{FF2B5EF4-FFF2-40B4-BE49-F238E27FC236}">
                <a16:creationId xmlns:a16="http://schemas.microsoft.com/office/drawing/2014/main" id="{E1AB3FD7-C883-4459-BF59-0C3132610D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2138" y="1006883"/>
            <a:ext cx="5021861" cy="5314419"/>
          </a:xfrm>
          <a:prstGeom prst="rect">
            <a:avLst/>
          </a:prstGeom>
        </p:spPr>
      </p:pic>
      <p:sp>
        <p:nvSpPr>
          <p:cNvPr id="17" name="Rectangle 16">
            <a:extLst>
              <a:ext uri="{FF2B5EF4-FFF2-40B4-BE49-F238E27FC236}">
                <a16:creationId xmlns:a16="http://schemas.microsoft.com/office/drawing/2014/main" id="{F6A9A389-B4FE-46EB-8BC8-6509C7986151}"/>
              </a:ext>
            </a:extLst>
          </p:cNvPr>
          <p:cNvSpPr/>
          <p:nvPr/>
        </p:nvSpPr>
        <p:spPr>
          <a:xfrm>
            <a:off x="0" y="6205729"/>
            <a:ext cx="9144000" cy="243005"/>
          </a:xfrm>
          <a:prstGeom prst="rect">
            <a:avLst/>
          </a:prstGeom>
          <a:solidFill>
            <a:srgbClr val="31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130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13"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62EE57E8-F949-4FFE-8A78-C070B97CE6ED}"/>
              </a:ext>
            </a:extLst>
          </p:cNvPr>
          <p:cNvSpPr/>
          <p:nvPr/>
        </p:nvSpPr>
        <p:spPr>
          <a:xfrm>
            <a:off x="6632532" y="4155869"/>
            <a:ext cx="2404997" cy="710493"/>
          </a:xfrm>
          <a:prstGeom prst="ellipse">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D4F862F5-71F2-47A1-B6F6-26CD86F23FA1}"/>
              </a:ext>
            </a:extLst>
          </p:cNvPr>
          <p:cNvSpPr/>
          <p:nvPr/>
        </p:nvSpPr>
        <p:spPr>
          <a:xfrm>
            <a:off x="8431896" y="1204260"/>
            <a:ext cx="718368" cy="5006647"/>
          </a:xfrm>
          <a:prstGeom prst="rect">
            <a:avLst/>
          </a:prstGeom>
          <a:solidFill>
            <a:srgbClr val="CDE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591627-AF6A-4158-9620-2A956BCC95ED}"/>
              </a:ext>
            </a:extLst>
          </p:cNvPr>
          <p:cNvSpPr/>
          <p:nvPr/>
        </p:nvSpPr>
        <p:spPr>
          <a:xfrm>
            <a:off x="1" y="1204261"/>
            <a:ext cx="4572000" cy="5001468"/>
          </a:xfrm>
          <a:prstGeom prst="rect">
            <a:avLst/>
          </a:prstGeom>
          <a:solidFill>
            <a:srgbClr val="CDE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0" y="209954"/>
            <a:ext cx="9144000" cy="994306"/>
          </a:xfrm>
          <a:prstGeom prst="roundRect">
            <a:avLst>
              <a:gd name="adj" fmla="val 0"/>
            </a:avLst>
          </a:prstGeom>
          <a:solidFill>
            <a:srgbClr val="31B7BC"/>
          </a:solidFill>
        </p:spPr>
        <p:txBody>
          <a:bodyPr/>
          <a:lstStyle/>
          <a:p>
            <a:r>
              <a:rPr lang="en-GB" sz="3600" dirty="0">
                <a:solidFill>
                  <a:schemeClr val="bg1"/>
                </a:solidFill>
                <a:latin typeface="+mn-lt"/>
              </a:rPr>
              <a:t>1939-1945</a:t>
            </a:r>
          </a:p>
        </p:txBody>
      </p:sp>
      <p:sp>
        <p:nvSpPr>
          <p:cNvPr id="5" name="Arrow: Right 4">
            <a:extLst>
              <a:ext uri="{FF2B5EF4-FFF2-40B4-BE49-F238E27FC236}">
                <a16:creationId xmlns:a16="http://schemas.microsoft.com/office/drawing/2014/main" id="{8FB28E4F-BDD3-49AC-934A-A39062FEF074}"/>
              </a:ext>
            </a:extLst>
          </p:cNvPr>
          <p:cNvSpPr/>
          <p:nvPr/>
        </p:nvSpPr>
        <p:spPr>
          <a:xfrm>
            <a:off x="7772400" y="482842"/>
            <a:ext cx="1127970" cy="45552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21">
            <a:extLst>
              <a:ext uri="{FF2B5EF4-FFF2-40B4-BE49-F238E27FC236}">
                <a16:creationId xmlns:a16="http://schemas.microsoft.com/office/drawing/2014/main" id="{D7011B49-9D24-4D43-9367-8C5D06F00142}"/>
              </a:ext>
            </a:extLst>
          </p:cNvPr>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altLang="en-US" sz="500" b="1" dirty="0">
                <a:latin typeface="Roboto" panose="02000000000000000000" pitchFamily="2" charset="0"/>
                <a:ea typeface="Roboto" panose="02000000000000000000" pitchFamily="2" charset="0"/>
                <a:cs typeface="Arial" panose="020B0604020202020204" pitchFamily="34" charset="0"/>
              </a:rPr>
              <a:t>Title of Image Used</a:t>
            </a:r>
            <a:r>
              <a:rPr lang="en-GB" altLang="en-US" sz="500" dirty="0">
                <a:latin typeface="Roboto" panose="02000000000000000000" pitchFamily="2" charset="0"/>
                <a:ea typeface="Roboto" panose="02000000000000000000" pitchFamily="2" charset="0"/>
                <a:cs typeface="Arial" panose="020B0604020202020204" pitchFamily="34" charset="0"/>
              </a:rPr>
              <a:t>” by [</a:t>
            </a:r>
            <a:r>
              <a:rPr lang="en-GB" altLang="en-US" sz="500" b="1" dirty="0">
                <a:latin typeface="Roboto" panose="02000000000000000000" pitchFamily="2" charset="0"/>
                <a:ea typeface="Roboto" panose="02000000000000000000" pitchFamily="2" charset="0"/>
                <a:cs typeface="Arial" panose="020B0604020202020204" pitchFamily="34" charset="0"/>
              </a:rPr>
              <a:t>Author</a:t>
            </a:r>
            <a:r>
              <a:rPr lang="en-GB" altLang="en-US" sz="500" dirty="0">
                <a:latin typeface="Roboto" panose="02000000000000000000" pitchFamily="2" charset="0"/>
                <a:ea typeface="Roboto" panose="02000000000000000000" pitchFamily="2" charset="0"/>
                <a:cs typeface="Arial" panose="020B0604020202020204" pitchFamily="34" charset="0"/>
              </a:rPr>
              <a:t>] is licensed under </a:t>
            </a:r>
            <a:r>
              <a:rPr lang="en-GB" altLang="en-US" sz="500" b="1" dirty="0">
                <a:latin typeface="Roboto" panose="02000000000000000000" pitchFamily="2" charset="0"/>
                <a:ea typeface="Roboto" panose="02000000000000000000" pitchFamily="2" charset="0"/>
                <a:cs typeface="Arial" panose="020B0604020202020204" pitchFamily="34" charset="0"/>
                <a:hlinkClick r:id="rId2"/>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59B3EA0E-262F-4289-A632-6EB0E3B6D78B}"/>
              </a:ext>
            </a:extLst>
          </p:cNvPr>
          <p:cNvSpPr txBox="1"/>
          <p:nvPr/>
        </p:nvSpPr>
        <p:spPr>
          <a:xfrm>
            <a:off x="398485" y="1282573"/>
            <a:ext cx="4010677" cy="923330"/>
          </a:xfrm>
          <a:prstGeom prst="rect">
            <a:avLst/>
          </a:prstGeom>
          <a:solidFill>
            <a:schemeClr val="bg1"/>
          </a:solidFill>
          <a:ln w="28575">
            <a:solidFill>
              <a:srgbClr val="31B7BC"/>
            </a:solidFill>
          </a:ln>
        </p:spPr>
        <p:txBody>
          <a:bodyPr wrap="square">
            <a:spAutoFit/>
          </a:bodyPr>
          <a:lstStyle/>
          <a:p>
            <a:r>
              <a:rPr lang="en-GB" dirty="0"/>
              <a:t>Over 10,000 people from the Caribbean volunteered to fight for Britain in the Second World War. </a:t>
            </a:r>
          </a:p>
        </p:txBody>
      </p:sp>
      <p:sp>
        <p:nvSpPr>
          <p:cNvPr id="17" name="Rectangle 16">
            <a:extLst>
              <a:ext uri="{FF2B5EF4-FFF2-40B4-BE49-F238E27FC236}">
                <a16:creationId xmlns:a16="http://schemas.microsoft.com/office/drawing/2014/main" id="{F6A9A389-B4FE-46EB-8BC8-6509C7986151}"/>
              </a:ext>
            </a:extLst>
          </p:cNvPr>
          <p:cNvSpPr/>
          <p:nvPr/>
        </p:nvSpPr>
        <p:spPr>
          <a:xfrm>
            <a:off x="0" y="6205729"/>
            <a:ext cx="9144000" cy="243005"/>
          </a:xfrm>
          <a:prstGeom prst="rect">
            <a:avLst/>
          </a:prstGeom>
          <a:solidFill>
            <a:srgbClr val="31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9A45A137-AEBB-4491-AE74-3126617DF1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278258" y="1968691"/>
            <a:ext cx="1917993" cy="2713032"/>
          </a:xfrm>
          <a:prstGeom prst="rect">
            <a:avLst/>
          </a:prstGeom>
        </p:spPr>
      </p:pic>
      <p:sp>
        <p:nvSpPr>
          <p:cNvPr id="20" name="Oval 19">
            <a:extLst>
              <a:ext uri="{FF2B5EF4-FFF2-40B4-BE49-F238E27FC236}">
                <a16:creationId xmlns:a16="http://schemas.microsoft.com/office/drawing/2014/main" id="{7E05D9F6-54B7-41A8-BE61-46F70BEB798F}"/>
              </a:ext>
            </a:extLst>
          </p:cNvPr>
          <p:cNvSpPr/>
          <p:nvPr/>
        </p:nvSpPr>
        <p:spPr>
          <a:xfrm>
            <a:off x="4887239" y="5210954"/>
            <a:ext cx="2404997" cy="710493"/>
          </a:xfrm>
          <a:prstGeom prst="ellipse">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5F28D9E4-EEDD-4D60-A41F-87E177F083AA}"/>
              </a:ext>
            </a:extLst>
          </p:cNvPr>
          <p:cNvSpPr/>
          <p:nvPr/>
        </p:nvSpPr>
        <p:spPr>
          <a:xfrm>
            <a:off x="2346652" y="5217001"/>
            <a:ext cx="2748887" cy="808487"/>
          </a:xfrm>
          <a:prstGeom prst="ellipse">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FFFE495F-D46E-4F04-90CC-4C1CDA1FAC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9" y="2543627"/>
            <a:ext cx="2334098" cy="3301620"/>
          </a:xfrm>
          <a:prstGeom prst="rect">
            <a:avLst/>
          </a:prstGeom>
        </p:spPr>
      </p:pic>
      <p:pic>
        <p:nvPicPr>
          <p:cNvPr id="8" name="Picture 7">
            <a:extLst>
              <a:ext uri="{FF2B5EF4-FFF2-40B4-BE49-F238E27FC236}">
                <a16:creationId xmlns:a16="http://schemas.microsoft.com/office/drawing/2014/main" id="{EDA1E80D-F573-46D6-8CF6-C94F5B14D4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18004" y="2386144"/>
            <a:ext cx="2445432" cy="3459103"/>
          </a:xfrm>
          <a:prstGeom prst="rect">
            <a:avLst/>
          </a:prstGeom>
        </p:spPr>
      </p:pic>
    </p:spTree>
    <p:extLst>
      <p:ext uri="{BB962C8B-B14F-4D97-AF65-F5344CB8AC3E}">
        <p14:creationId xmlns:p14="http://schemas.microsoft.com/office/powerpoint/2010/main" val="297770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F862F5-71F2-47A1-B6F6-26CD86F23FA1}"/>
              </a:ext>
            </a:extLst>
          </p:cNvPr>
          <p:cNvSpPr/>
          <p:nvPr/>
        </p:nvSpPr>
        <p:spPr>
          <a:xfrm>
            <a:off x="8431896" y="1204260"/>
            <a:ext cx="718368" cy="5006647"/>
          </a:xfrm>
          <a:prstGeom prst="rect">
            <a:avLst/>
          </a:prstGeom>
          <a:solidFill>
            <a:srgbClr val="CDE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591627-AF6A-4158-9620-2A956BCC95ED}"/>
              </a:ext>
            </a:extLst>
          </p:cNvPr>
          <p:cNvSpPr/>
          <p:nvPr/>
        </p:nvSpPr>
        <p:spPr>
          <a:xfrm>
            <a:off x="1" y="1204261"/>
            <a:ext cx="4572000" cy="5001468"/>
          </a:xfrm>
          <a:prstGeom prst="rect">
            <a:avLst/>
          </a:prstGeom>
          <a:solidFill>
            <a:srgbClr val="CDE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0" y="209954"/>
            <a:ext cx="9144000" cy="994306"/>
          </a:xfrm>
          <a:prstGeom prst="roundRect">
            <a:avLst>
              <a:gd name="adj" fmla="val 0"/>
            </a:avLst>
          </a:prstGeom>
          <a:solidFill>
            <a:srgbClr val="31B7BC"/>
          </a:solidFill>
        </p:spPr>
        <p:txBody>
          <a:bodyPr/>
          <a:lstStyle/>
          <a:p>
            <a:r>
              <a:rPr lang="en-GB" sz="3600" dirty="0">
                <a:solidFill>
                  <a:schemeClr val="bg1"/>
                </a:solidFill>
                <a:latin typeface="+mn-lt"/>
              </a:rPr>
              <a:t>1948</a:t>
            </a:r>
          </a:p>
        </p:txBody>
      </p:sp>
      <p:sp>
        <p:nvSpPr>
          <p:cNvPr id="5" name="Arrow: Right 4">
            <a:extLst>
              <a:ext uri="{FF2B5EF4-FFF2-40B4-BE49-F238E27FC236}">
                <a16:creationId xmlns:a16="http://schemas.microsoft.com/office/drawing/2014/main" id="{8FB28E4F-BDD3-49AC-934A-A39062FEF074}"/>
              </a:ext>
            </a:extLst>
          </p:cNvPr>
          <p:cNvSpPr/>
          <p:nvPr/>
        </p:nvSpPr>
        <p:spPr>
          <a:xfrm>
            <a:off x="7772400" y="482842"/>
            <a:ext cx="1127970" cy="45552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21">
            <a:extLst>
              <a:ext uri="{FF2B5EF4-FFF2-40B4-BE49-F238E27FC236}">
                <a16:creationId xmlns:a16="http://schemas.microsoft.com/office/drawing/2014/main" id="{D7011B49-9D24-4D43-9367-8C5D06F00142}"/>
              </a:ext>
            </a:extLst>
          </p:cNvPr>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altLang="en-US" sz="500" b="1" dirty="0">
                <a:latin typeface="Roboto" panose="02000000000000000000" pitchFamily="2" charset="0"/>
                <a:ea typeface="Roboto" panose="02000000000000000000" pitchFamily="2" charset="0"/>
                <a:cs typeface="Arial" panose="020B0604020202020204" pitchFamily="34" charset="0"/>
              </a:rPr>
              <a:t>Title of Image Used</a:t>
            </a:r>
            <a:r>
              <a:rPr lang="en-GB" altLang="en-US" sz="500" dirty="0">
                <a:latin typeface="Roboto" panose="02000000000000000000" pitchFamily="2" charset="0"/>
                <a:ea typeface="Roboto" panose="02000000000000000000" pitchFamily="2" charset="0"/>
                <a:cs typeface="Arial" panose="020B0604020202020204" pitchFamily="34" charset="0"/>
              </a:rPr>
              <a:t>” by [</a:t>
            </a:r>
            <a:r>
              <a:rPr lang="en-GB" altLang="en-US" sz="500" b="1" dirty="0">
                <a:latin typeface="Roboto" panose="02000000000000000000" pitchFamily="2" charset="0"/>
                <a:ea typeface="Roboto" panose="02000000000000000000" pitchFamily="2" charset="0"/>
                <a:cs typeface="Arial" panose="020B0604020202020204" pitchFamily="34" charset="0"/>
              </a:rPr>
              <a:t>Author</a:t>
            </a:r>
            <a:r>
              <a:rPr lang="en-GB" altLang="en-US" sz="500" dirty="0">
                <a:latin typeface="Roboto" panose="02000000000000000000" pitchFamily="2" charset="0"/>
                <a:ea typeface="Roboto" panose="02000000000000000000" pitchFamily="2" charset="0"/>
                <a:cs typeface="Arial" panose="020B0604020202020204" pitchFamily="34" charset="0"/>
              </a:rPr>
              <a:t>] is licensed under </a:t>
            </a:r>
            <a:r>
              <a:rPr lang="en-GB" altLang="en-US" sz="500" b="1" dirty="0">
                <a:latin typeface="Roboto" panose="02000000000000000000" pitchFamily="2" charset="0"/>
                <a:ea typeface="Roboto" panose="02000000000000000000" pitchFamily="2" charset="0"/>
                <a:cs typeface="Arial" panose="020B0604020202020204" pitchFamily="34" charset="0"/>
                <a:hlinkClick r:id="rId2"/>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59B3EA0E-262F-4289-A632-6EB0E3B6D78B}"/>
              </a:ext>
            </a:extLst>
          </p:cNvPr>
          <p:cNvSpPr txBox="1"/>
          <p:nvPr/>
        </p:nvSpPr>
        <p:spPr>
          <a:xfrm>
            <a:off x="398484" y="1354514"/>
            <a:ext cx="4010677" cy="646331"/>
          </a:xfrm>
          <a:prstGeom prst="rect">
            <a:avLst/>
          </a:prstGeom>
          <a:solidFill>
            <a:schemeClr val="bg1"/>
          </a:solidFill>
          <a:ln w="28575">
            <a:solidFill>
              <a:srgbClr val="31B7BC"/>
            </a:solidFill>
          </a:ln>
        </p:spPr>
        <p:txBody>
          <a:bodyPr wrap="square">
            <a:spAutoFit/>
          </a:bodyPr>
          <a:lstStyle/>
          <a:p>
            <a:r>
              <a:rPr lang="en-GB" dirty="0"/>
              <a:t>On 21</a:t>
            </a:r>
            <a:r>
              <a:rPr lang="en-GB" baseline="30000" dirty="0"/>
              <a:t>st</a:t>
            </a:r>
            <a:r>
              <a:rPr lang="en-GB" dirty="0"/>
              <a:t> June 1948, The Empire Windrush docks in Britain. </a:t>
            </a:r>
          </a:p>
        </p:txBody>
      </p:sp>
      <p:sp>
        <p:nvSpPr>
          <p:cNvPr id="17" name="Rectangle 16">
            <a:extLst>
              <a:ext uri="{FF2B5EF4-FFF2-40B4-BE49-F238E27FC236}">
                <a16:creationId xmlns:a16="http://schemas.microsoft.com/office/drawing/2014/main" id="{F6A9A389-B4FE-46EB-8BC8-6509C7986151}"/>
              </a:ext>
            </a:extLst>
          </p:cNvPr>
          <p:cNvSpPr/>
          <p:nvPr/>
        </p:nvSpPr>
        <p:spPr>
          <a:xfrm>
            <a:off x="0" y="6205729"/>
            <a:ext cx="9144000" cy="243005"/>
          </a:xfrm>
          <a:prstGeom prst="rect">
            <a:avLst/>
          </a:prstGeom>
          <a:solidFill>
            <a:srgbClr val="31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C4EE1884-D7BB-48C4-A31D-A5105C6347D8}"/>
              </a:ext>
            </a:extLst>
          </p:cNvPr>
          <p:cNvSpPr txBox="1"/>
          <p:nvPr/>
        </p:nvSpPr>
        <p:spPr>
          <a:xfrm>
            <a:off x="398484" y="2069938"/>
            <a:ext cx="4173515" cy="1477328"/>
          </a:xfrm>
          <a:prstGeom prst="rect">
            <a:avLst/>
          </a:prstGeom>
          <a:noFill/>
        </p:spPr>
        <p:txBody>
          <a:bodyPr wrap="square">
            <a:spAutoFit/>
          </a:bodyPr>
          <a:lstStyle/>
          <a:p>
            <a:r>
              <a:rPr lang="en-GB" dirty="0"/>
              <a:t>There were hundreds of people from the Caribbean onboard the ship. The British government had asked them to come to Britain and help to rebuild the country after the Second World War. </a:t>
            </a:r>
          </a:p>
        </p:txBody>
      </p:sp>
      <p:sp>
        <p:nvSpPr>
          <p:cNvPr id="12" name="TextBox 11">
            <a:extLst>
              <a:ext uri="{FF2B5EF4-FFF2-40B4-BE49-F238E27FC236}">
                <a16:creationId xmlns:a16="http://schemas.microsoft.com/office/drawing/2014/main" id="{8A858C77-D2BC-475D-BE04-D34822599D00}"/>
              </a:ext>
            </a:extLst>
          </p:cNvPr>
          <p:cNvSpPr txBox="1"/>
          <p:nvPr/>
        </p:nvSpPr>
        <p:spPr>
          <a:xfrm>
            <a:off x="398484" y="3616358"/>
            <a:ext cx="4060781" cy="2585323"/>
          </a:xfrm>
          <a:prstGeom prst="rect">
            <a:avLst/>
          </a:prstGeom>
          <a:noFill/>
        </p:spPr>
        <p:txBody>
          <a:bodyPr wrap="square">
            <a:spAutoFit/>
          </a:bodyPr>
          <a:lstStyle/>
          <a:p>
            <a:r>
              <a:rPr lang="en-GB" dirty="0"/>
              <a:t>Thousands of others from the Caribbean also travelled to Britain. These people are sometimes known as the Windrush Generation. They worked in hospitals, in mines, on farms or as electricians and plumbers. When they arrived, they were often treated unfairly and couldn’t find places to live. </a:t>
            </a:r>
          </a:p>
        </p:txBody>
      </p:sp>
      <p:pic>
        <p:nvPicPr>
          <p:cNvPr id="8" name="Picture 7">
            <a:extLst>
              <a:ext uri="{FF2B5EF4-FFF2-40B4-BE49-F238E27FC236}">
                <a16:creationId xmlns:a16="http://schemas.microsoft.com/office/drawing/2014/main" id="{BAA276CE-FF5B-4641-BABC-BA1CF3D90A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6362" y="2151099"/>
            <a:ext cx="4154008" cy="2930517"/>
          </a:xfrm>
          <a:prstGeom prst="roundRect">
            <a:avLst>
              <a:gd name="adj" fmla="val 6836"/>
            </a:avLst>
          </a:prstGeom>
          <a:ln w="38100">
            <a:solidFill>
              <a:srgbClr val="31B7BC"/>
            </a:solidFill>
          </a:ln>
        </p:spPr>
      </p:pic>
    </p:spTree>
    <p:extLst>
      <p:ext uri="{BB962C8B-B14F-4D97-AF65-F5344CB8AC3E}">
        <p14:creationId xmlns:p14="http://schemas.microsoft.com/office/powerpoint/2010/main" val="250676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F862F5-71F2-47A1-B6F6-26CD86F23FA1}"/>
              </a:ext>
            </a:extLst>
          </p:cNvPr>
          <p:cNvSpPr/>
          <p:nvPr/>
        </p:nvSpPr>
        <p:spPr>
          <a:xfrm>
            <a:off x="8431896" y="1204260"/>
            <a:ext cx="718368" cy="5006647"/>
          </a:xfrm>
          <a:prstGeom prst="rect">
            <a:avLst/>
          </a:prstGeom>
          <a:solidFill>
            <a:srgbClr val="CDE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591627-AF6A-4158-9620-2A956BCC95ED}"/>
              </a:ext>
            </a:extLst>
          </p:cNvPr>
          <p:cNvSpPr/>
          <p:nvPr/>
        </p:nvSpPr>
        <p:spPr>
          <a:xfrm>
            <a:off x="1" y="1204261"/>
            <a:ext cx="4572000" cy="5001468"/>
          </a:xfrm>
          <a:prstGeom prst="rect">
            <a:avLst/>
          </a:prstGeom>
          <a:solidFill>
            <a:srgbClr val="CDE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0" y="209954"/>
            <a:ext cx="9144000" cy="994306"/>
          </a:xfrm>
          <a:prstGeom prst="roundRect">
            <a:avLst>
              <a:gd name="adj" fmla="val 0"/>
            </a:avLst>
          </a:prstGeom>
          <a:solidFill>
            <a:srgbClr val="31B7BC"/>
          </a:solidFill>
        </p:spPr>
        <p:txBody>
          <a:bodyPr/>
          <a:lstStyle/>
          <a:p>
            <a:r>
              <a:rPr lang="en-GB" sz="3600" dirty="0">
                <a:solidFill>
                  <a:schemeClr val="bg1"/>
                </a:solidFill>
                <a:latin typeface="+mn-lt"/>
              </a:rPr>
              <a:t>1963</a:t>
            </a:r>
          </a:p>
        </p:txBody>
      </p:sp>
      <p:sp>
        <p:nvSpPr>
          <p:cNvPr id="5" name="Arrow: Right 4">
            <a:extLst>
              <a:ext uri="{FF2B5EF4-FFF2-40B4-BE49-F238E27FC236}">
                <a16:creationId xmlns:a16="http://schemas.microsoft.com/office/drawing/2014/main" id="{8FB28E4F-BDD3-49AC-934A-A39062FEF074}"/>
              </a:ext>
            </a:extLst>
          </p:cNvPr>
          <p:cNvSpPr/>
          <p:nvPr/>
        </p:nvSpPr>
        <p:spPr>
          <a:xfrm>
            <a:off x="7772400" y="482842"/>
            <a:ext cx="1127970" cy="45552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21">
            <a:extLst>
              <a:ext uri="{FF2B5EF4-FFF2-40B4-BE49-F238E27FC236}">
                <a16:creationId xmlns:a16="http://schemas.microsoft.com/office/drawing/2014/main" id="{D7011B49-9D24-4D43-9367-8C5D06F00142}"/>
              </a:ext>
            </a:extLst>
          </p:cNvPr>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altLang="en-US" sz="500" b="1" dirty="0">
                <a:latin typeface="Roboto" panose="02000000000000000000" pitchFamily="2" charset="0"/>
                <a:ea typeface="Roboto" panose="02000000000000000000" pitchFamily="2" charset="0"/>
                <a:cs typeface="Arial" panose="020B0604020202020204" pitchFamily="34" charset="0"/>
              </a:rPr>
              <a:t>Title of Image Used</a:t>
            </a:r>
            <a:r>
              <a:rPr lang="en-GB" altLang="en-US" sz="500" dirty="0">
                <a:latin typeface="Roboto" panose="02000000000000000000" pitchFamily="2" charset="0"/>
                <a:ea typeface="Roboto" panose="02000000000000000000" pitchFamily="2" charset="0"/>
                <a:cs typeface="Arial" panose="020B0604020202020204" pitchFamily="34" charset="0"/>
              </a:rPr>
              <a:t>” by [</a:t>
            </a:r>
            <a:r>
              <a:rPr lang="en-GB" altLang="en-US" sz="500" b="1" dirty="0">
                <a:latin typeface="Roboto" panose="02000000000000000000" pitchFamily="2" charset="0"/>
                <a:ea typeface="Roboto" panose="02000000000000000000" pitchFamily="2" charset="0"/>
                <a:cs typeface="Arial" panose="020B0604020202020204" pitchFamily="34" charset="0"/>
              </a:rPr>
              <a:t>Author</a:t>
            </a:r>
            <a:r>
              <a:rPr lang="en-GB" altLang="en-US" sz="500" dirty="0">
                <a:latin typeface="Roboto" panose="02000000000000000000" pitchFamily="2" charset="0"/>
                <a:ea typeface="Roboto" panose="02000000000000000000" pitchFamily="2" charset="0"/>
                <a:cs typeface="Arial" panose="020B0604020202020204" pitchFamily="34" charset="0"/>
              </a:rPr>
              <a:t>] is licensed under </a:t>
            </a:r>
            <a:r>
              <a:rPr lang="en-GB" altLang="en-US" sz="500" b="1" dirty="0">
                <a:latin typeface="Roboto" panose="02000000000000000000" pitchFamily="2" charset="0"/>
                <a:ea typeface="Roboto" panose="02000000000000000000" pitchFamily="2" charset="0"/>
                <a:cs typeface="Arial" panose="020B0604020202020204" pitchFamily="34" charset="0"/>
                <a:hlinkClick r:id="rId2"/>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59B3EA0E-262F-4289-A632-6EB0E3B6D78B}"/>
              </a:ext>
            </a:extLst>
          </p:cNvPr>
          <p:cNvSpPr txBox="1"/>
          <p:nvPr/>
        </p:nvSpPr>
        <p:spPr>
          <a:xfrm>
            <a:off x="398485" y="1458204"/>
            <a:ext cx="4010677" cy="369332"/>
          </a:xfrm>
          <a:prstGeom prst="rect">
            <a:avLst/>
          </a:prstGeom>
          <a:solidFill>
            <a:schemeClr val="bg1"/>
          </a:solidFill>
          <a:ln w="28575">
            <a:solidFill>
              <a:srgbClr val="31B7BC"/>
            </a:solidFill>
          </a:ln>
        </p:spPr>
        <p:txBody>
          <a:bodyPr wrap="square">
            <a:spAutoFit/>
          </a:bodyPr>
          <a:lstStyle/>
          <a:p>
            <a:r>
              <a:rPr lang="en-GB" dirty="0"/>
              <a:t>The Bristol Bus Boycott begins.</a:t>
            </a:r>
          </a:p>
        </p:txBody>
      </p:sp>
      <p:sp>
        <p:nvSpPr>
          <p:cNvPr id="17" name="Rectangle 16">
            <a:extLst>
              <a:ext uri="{FF2B5EF4-FFF2-40B4-BE49-F238E27FC236}">
                <a16:creationId xmlns:a16="http://schemas.microsoft.com/office/drawing/2014/main" id="{F6A9A389-B4FE-46EB-8BC8-6509C7986151}"/>
              </a:ext>
            </a:extLst>
          </p:cNvPr>
          <p:cNvSpPr/>
          <p:nvPr/>
        </p:nvSpPr>
        <p:spPr>
          <a:xfrm>
            <a:off x="0" y="6205729"/>
            <a:ext cx="9144000" cy="243005"/>
          </a:xfrm>
          <a:prstGeom prst="rect">
            <a:avLst/>
          </a:prstGeom>
          <a:solidFill>
            <a:srgbClr val="31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C4EE1884-D7BB-48C4-A31D-A5105C6347D8}"/>
              </a:ext>
            </a:extLst>
          </p:cNvPr>
          <p:cNvSpPr txBox="1"/>
          <p:nvPr/>
        </p:nvSpPr>
        <p:spPr>
          <a:xfrm>
            <a:off x="398485" y="2010726"/>
            <a:ext cx="3359323" cy="3139321"/>
          </a:xfrm>
          <a:prstGeom prst="rect">
            <a:avLst/>
          </a:prstGeom>
          <a:noFill/>
        </p:spPr>
        <p:txBody>
          <a:bodyPr wrap="square">
            <a:spAutoFit/>
          </a:bodyPr>
          <a:lstStyle/>
          <a:p>
            <a:r>
              <a:rPr lang="en-GB" dirty="0"/>
              <a:t>A bus company in Bristol would not let Black people work for them so a group of people decided to organise the Bristol Bus Boycott. A boycott is when people refuse to use something. For four months, many people refused to travel on the buses. In the end, the company decided to start giving jobs to Black people.</a:t>
            </a:r>
          </a:p>
        </p:txBody>
      </p:sp>
      <p:pic>
        <p:nvPicPr>
          <p:cNvPr id="3" name="Picture 2">
            <a:extLst>
              <a:ext uri="{FF2B5EF4-FFF2-40B4-BE49-F238E27FC236}">
                <a16:creationId xmlns:a16="http://schemas.microsoft.com/office/drawing/2014/main" id="{150288B1-C92D-4F82-9469-7F86DC637D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4975" y="1085029"/>
            <a:ext cx="3908926" cy="4990716"/>
          </a:xfrm>
          <a:prstGeom prst="rect">
            <a:avLst/>
          </a:prstGeom>
        </p:spPr>
      </p:pic>
    </p:spTree>
    <p:extLst>
      <p:ext uri="{BB962C8B-B14F-4D97-AF65-F5344CB8AC3E}">
        <p14:creationId xmlns:p14="http://schemas.microsoft.com/office/powerpoint/2010/main" val="306021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F862F5-71F2-47A1-B6F6-26CD86F23FA1}"/>
              </a:ext>
            </a:extLst>
          </p:cNvPr>
          <p:cNvSpPr/>
          <p:nvPr/>
        </p:nvSpPr>
        <p:spPr>
          <a:xfrm>
            <a:off x="8431896" y="1204260"/>
            <a:ext cx="718368" cy="5006647"/>
          </a:xfrm>
          <a:prstGeom prst="rect">
            <a:avLst/>
          </a:prstGeom>
          <a:solidFill>
            <a:srgbClr val="CDE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591627-AF6A-4158-9620-2A956BCC95ED}"/>
              </a:ext>
            </a:extLst>
          </p:cNvPr>
          <p:cNvSpPr/>
          <p:nvPr/>
        </p:nvSpPr>
        <p:spPr>
          <a:xfrm>
            <a:off x="1" y="1204261"/>
            <a:ext cx="4572000" cy="5001468"/>
          </a:xfrm>
          <a:prstGeom prst="rect">
            <a:avLst/>
          </a:prstGeom>
          <a:solidFill>
            <a:srgbClr val="CDE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0" y="209954"/>
            <a:ext cx="9144000" cy="994306"/>
          </a:xfrm>
          <a:prstGeom prst="roundRect">
            <a:avLst>
              <a:gd name="adj" fmla="val 0"/>
            </a:avLst>
          </a:prstGeom>
          <a:solidFill>
            <a:srgbClr val="31B7BC"/>
          </a:solidFill>
        </p:spPr>
        <p:txBody>
          <a:bodyPr/>
          <a:lstStyle/>
          <a:p>
            <a:r>
              <a:rPr lang="en-GB" sz="3600" dirty="0">
                <a:solidFill>
                  <a:schemeClr val="bg1"/>
                </a:solidFill>
                <a:latin typeface="+mn-lt"/>
              </a:rPr>
              <a:t>1966</a:t>
            </a:r>
          </a:p>
        </p:txBody>
      </p:sp>
      <p:sp>
        <p:nvSpPr>
          <p:cNvPr id="5" name="Arrow: Right 4">
            <a:extLst>
              <a:ext uri="{FF2B5EF4-FFF2-40B4-BE49-F238E27FC236}">
                <a16:creationId xmlns:a16="http://schemas.microsoft.com/office/drawing/2014/main" id="{8FB28E4F-BDD3-49AC-934A-A39062FEF074}"/>
              </a:ext>
            </a:extLst>
          </p:cNvPr>
          <p:cNvSpPr/>
          <p:nvPr/>
        </p:nvSpPr>
        <p:spPr>
          <a:xfrm>
            <a:off x="7772400" y="482842"/>
            <a:ext cx="1127970" cy="45552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21">
            <a:extLst>
              <a:ext uri="{FF2B5EF4-FFF2-40B4-BE49-F238E27FC236}">
                <a16:creationId xmlns:a16="http://schemas.microsoft.com/office/drawing/2014/main" id="{D7011B49-9D24-4D43-9367-8C5D06F00142}"/>
              </a:ext>
            </a:extLst>
          </p:cNvPr>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altLang="en-US" sz="500" b="1" dirty="0">
                <a:latin typeface="Roboto" panose="02000000000000000000" pitchFamily="2" charset="0"/>
                <a:ea typeface="Roboto" panose="02000000000000000000" pitchFamily="2" charset="0"/>
                <a:cs typeface="Arial" panose="020B0604020202020204" pitchFamily="34" charset="0"/>
              </a:rPr>
              <a:t>Title of Image Used</a:t>
            </a:r>
            <a:r>
              <a:rPr lang="en-GB" altLang="en-US" sz="500" dirty="0">
                <a:latin typeface="Roboto" panose="02000000000000000000" pitchFamily="2" charset="0"/>
                <a:ea typeface="Roboto" panose="02000000000000000000" pitchFamily="2" charset="0"/>
                <a:cs typeface="Arial" panose="020B0604020202020204" pitchFamily="34" charset="0"/>
              </a:rPr>
              <a:t>” by [</a:t>
            </a:r>
            <a:r>
              <a:rPr lang="en-GB" altLang="en-US" sz="500" b="1" dirty="0">
                <a:latin typeface="Roboto" panose="02000000000000000000" pitchFamily="2" charset="0"/>
                <a:ea typeface="Roboto" panose="02000000000000000000" pitchFamily="2" charset="0"/>
                <a:cs typeface="Arial" panose="020B0604020202020204" pitchFamily="34" charset="0"/>
              </a:rPr>
              <a:t>Author</a:t>
            </a:r>
            <a:r>
              <a:rPr lang="en-GB" altLang="en-US" sz="500" dirty="0">
                <a:latin typeface="Roboto" panose="02000000000000000000" pitchFamily="2" charset="0"/>
                <a:ea typeface="Roboto" panose="02000000000000000000" pitchFamily="2" charset="0"/>
                <a:cs typeface="Arial" panose="020B0604020202020204" pitchFamily="34" charset="0"/>
              </a:rPr>
              <a:t>] is licensed under </a:t>
            </a:r>
            <a:r>
              <a:rPr lang="en-GB" altLang="en-US" sz="500" b="1" dirty="0">
                <a:latin typeface="Roboto" panose="02000000000000000000" pitchFamily="2" charset="0"/>
                <a:ea typeface="Roboto" panose="02000000000000000000" pitchFamily="2" charset="0"/>
                <a:cs typeface="Arial" panose="020B0604020202020204" pitchFamily="34" charset="0"/>
                <a:hlinkClick r:id="rId2"/>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59B3EA0E-262F-4289-A632-6EB0E3B6D78B}"/>
              </a:ext>
            </a:extLst>
          </p:cNvPr>
          <p:cNvSpPr txBox="1"/>
          <p:nvPr/>
        </p:nvSpPr>
        <p:spPr>
          <a:xfrm>
            <a:off x="398485" y="1458204"/>
            <a:ext cx="4010677" cy="369332"/>
          </a:xfrm>
          <a:prstGeom prst="rect">
            <a:avLst/>
          </a:prstGeom>
          <a:solidFill>
            <a:schemeClr val="bg1"/>
          </a:solidFill>
          <a:ln w="28575">
            <a:solidFill>
              <a:srgbClr val="31B7BC"/>
            </a:solidFill>
          </a:ln>
        </p:spPr>
        <p:txBody>
          <a:bodyPr wrap="square">
            <a:spAutoFit/>
          </a:bodyPr>
          <a:lstStyle/>
          <a:p>
            <a:r>
              <a:rPr lang="en-GB" dirty="0"/>
              <a:t>The first Notting Hill Carnival is held. </a:t>
            </a:r>
          </a:p>
        </p:txBody>
      </p:sp>
      <p:sp>
        <p:nvSpPr>
          <p:cNvPr id="17" name="Rectangle 16">
            <a:extLst>
              <a:ext uri="{FF2B5EF4-FFF2-40B4-BE49-F238E27FC236}">
                <a16:creationId xmlns:a16="http://schemas.microsoft.com/office/drawing/2014/main" id="{F6A9A389-B4FE-46EB-8BC8-6509C7986151}"/>
              </a:ext>
            </a:extLst>
          </p:cNvPr>
          <p:cNvSpPr/>
          <p:nvPr/>
        </p:nvSpPr>
        <p:spPr>
          <a:xfrm>
            <a:off x="0" y="6205729"/>
            <a:ext cx="9144000" cy="243005"/>
          </a:xfrm>
          <a:prstGeom prst="rect">
            <a:avLst/>
          </a:prstGeom>
          <a:solidFill>
            <a:srgbClr val="31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C4EE1884-D7BB-48C4-A31D-A5105C6347D8}"/>
              </a:ext>
            </a:extLst>
          </p:cNvPr>
          <p:cNvSpPr txBox="1"/>
          <p:nvPr/>
        </p:nvSpPr>
        <p:spPr>
          <a:xfrm>
            <a:off x="398485" y="2010726"/>
            <a:ext cx="2707970" cy="3693319"/>
          </a:xfrm>
          <a:prstGeom prst="rect">
            <a:avLst/>
          </a:prstGeom>
          <a:noFill/>
        </p:spPr>
        <p:txBody>
          <a:bodyPr wrap="square">
            <a:spAutoFit/>
          </a:bodyPr>
          <a:lstStyle/>
          <a:p>
            <a:r>
              <a:rPr lang="en-GB" dirty="0"/>
              <a:t>This was a combination of festivals started by Claudia Jones and </a:t>
            </a:r>
            <a:r>
              <a:rPr lang="en-GB" dirty="0" err="1"/>
              <a:t>Rhaune</a:t>
            </a:r>
            <a:r>
              <a:rPr lang="en-GB" dirty="0"/>
              <a:t> </a:t>
            </a:r>
            <a:r>
              <a:rPr lang="en-GB" dirty="0" err="1"/>
              <a:t>Laslett</a:t>
            </a:r>
            <a:r>
              <a:rPr lang="en-GB" dirty="0"/>
              <a:t>. They wanted to bring communities together and celebrate different cultures. The carnival consists of music, dancing, food and street parades and is one of the biggest carnivals in the world. </a:t>
            </a:r>
          </a:p>
        </p:txBody>
      </p:sp>
      <p:pic>
        <p:nvPicPr>
          <p:cNvPr id="4" name="Picture 3">
            <a:extLst>
              <a:ext uri="{FF2B5EF4-FFF2-40B4-BE49-F238E27FC236}">
                <a16:creationId xmlns:a16="http://schemas.microsoft.com/office/drawing/2014/main" id="{9E8245F5-9E84-494A-A594-1A33D266FB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3971" y="1971639"/>
            <a:ext cx="5106399" cy="3610814"/>
          </a:xfrm>
          <a:prstGeom prst="roundRect">
            <a:avLst>
              <a:gd name="adj" fmla="val 7174"/>
            </a:avLst>
          </a:prstGeom>
          <a:ln w="38100">
            <a:solidFill>
              <a:srgbClr val="31B7BC"/>
            </a:solidFill>
          </a:ln>
        </p:spPr>
      </p:pic>
    </p:spTree>
    <p:extLst>
      <p:ext uri="{BB962C8B-B14F-4D97-AF65-F5344CB8AC3E}">
        <p14:creationId xmlns:p14="http://schemas.microsoft.com/office/powerpoint/2010/main" val="299560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F862F5-71F2-47A1-B6F6-26CD86F23FA1}"/>
              </a:ext>
            </a:extLst>
          </p:cNvPr>
          <p:cNvSpPr/>
          <p:nvPr/>
        </p:nvSpPr>
        <p:spPr>
          <a:xfrm>
            <a:off x="8431896" y="1204260"/>
            <a:ext cx="718368" cy="5006647"/>
          </a:xfrm>
          <a:prstGeom prst="rect">
            <a:avLst/>
          </a:prstGeom>
          <a:solidFill>
            <a:srgbClr val="CDE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591627-AF6A-4158-9620-2A956BCC95ED}"/>
              </a:ext>
            </a:extLst>
          </p:cNvPr>
          <p:cNvSpPr/>
          <p:nvPr/>
        </p:nvSpPr>
        <p:spPr>
          <a:xfrm>
            <a:off x="1" y="1204261"/>
            <a:ext cx="4572000" cy="5001468"/>
          </a:xfrm>
          <a:prstGeom prst="rect">
            <a:avLst/>
          </a:prstGeom>
          <a:solidFill>
            <a:srgbClr val="CDE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0" y="209954"/>
            <a:ext cx="9144000" cy="994306"/>
          </a:xfrm>
          <a:prstGeom prst="roundRect">
            <a:avLst>
              <a:gd name="adj" fmla="val 0"/>
            </a:avLst>
          </a:prstGeom>
          <a:solidFill>
            <a:srgbClr val="31B7BC"/>
          </a:solidFill>
        </p:spPr>
        <p:txBody>
          <a:bodyPr/>
          <a:lstStyle/>
          <a:p>
            <a:r>
              <a:rPr lang="en-GB" sz="3600" dirty="0">
                <a:solidFill>
                  <a:schemeClr val="bg1"/>
                </a:solidFill>
                <a:latin typeface="+mn-lt"/>
              </a:rPr>
              <a:t>1987</a:t>
            </a:r>
          </a:p>
        </p:txBody>
      </p:sp>
      <p:sp>
        <p:nvSpPr>
          <p:cNvPr id="5" name="Arrow: Right 4">
            <a:extLst>
              <a:ext uri="{FF2B5EF4-FFF2-40B4-BE49-F238E27FC236}">
                <a16:creationId xmlns:a16="http://schemas.microsoft.com/office/drawing/2014/main" id="{8FB28E4F-BDD3-49AC-934A-A39062FEF074}"/>
              </a:ext>
            </a:extLst>
          </p:cNvPr>
          <p:cNvSpPr/>
          <p:nvPr/>
        </p:nvSpPr>
        <p:spPr>
          <a:xfrm>
            <a:off x="7772400" y="482842"/>
            <a:ext cx="1127970" cy="45552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21">
            <a:extLst>
              <a:ext uri="{FF2B5EF4-FFF2-40B4-BE49-F238E27FC236}">
                <a16:creationId xmlns:a16="http://schemas.microsoft.com/office/drawing/2014/main" id="{D7011B49-9D24-4D43-9367-8C5D06F00142}"/>
              </a:ext>
            </a:extLst>
          </p:cNvPr>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altLang="en-US" sz="500" b="1" dirty="0">
                <a:latin typeface="Roboto" panose="02000000000000000000" pitchFamily="2" charset="0"/>
                <a:ea typeface="Roboto" panose="02000000000000000000" pitchFamily="2" charset="0"/>
                <a:cs typeface="Arial" panose="020B0604020202020204" pitchFamily="34" charset="0"/>
              </a:rPr>
              <a:t>Title of Image Used</a:t>
            </a:r>
            <a:r>
              <a:rPr lang="en-GB" altLang="en-US" sz="500" dirty="0">
                <a:latin typeface="Roboto" panose="02000000000000000000" pitchFamily="2" charset="0"/>
                <a:ea typeface="Roboto" panose="02000000000000000000" pitchFamily="2" charset="0"/>
                <a:cs typeface="Arial" panose="020B0604020202020204" pitchFamily="34" charset="0"/>
              </a:rPr>
              <a:t>” by [</a:t>
            </a:r>
            <a:r>
              <a:rPr lang="en-GB" altLang="en-US" sz="500" b="1" dirty="0">
                <a:latin typeface="Roboto" panose="02000000000000000000" pitchFamily="2" charset="0"/>
                <a:ea typeface="Roboto" panose="02000000000000000000" pitchFamily="2" charset="0"/>
                <a:cs typeface="Arial" panose="020B0604020202020204" pitchFamily="34" charset="0"/>
              </a:rPr>
              <a:t>Author</a:t>
            </a:r>
            <a:r>
              <a:rPr lang="en-GB" altLang="en-US" sz="500" dirty="0">
                <a:latin typeface="Roboto" panose="02000000000000000000" pitchFamily="2" charset="0"/>
                <a:ea typeface="Roboto" panose="02000000000000000000" pitchFamily="2" charset="0"/>
                <a:cs typeface="Arial" panose="020B0604020202020204" pitchFamily="34" charset="0"/>
              </a:rPr>
              <a:t>] is licensed under </a:t>
            </a:r>
            <a:r>
              <a:rPr lang="en-GB" altLang="en-US" sz="500" b="1" dirty="0">
                <a:latin typeface="Roboto" panose="02000000000000000000" pitchFamily="2" charset="0"/>
                <a:ea typeface="Roboto" panose="02000000000000000000" pitchFamily="2" charset="0"/>
                <a:cs typeface="Arial" panose="020B0604020202020204" pitchFamily="34" charset="0"/>
                <a:hlinkClick r:id="rId2"/>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sp>
        <p:nvSpPr>
          <p:cNvPr id="17" name="Rectangle 16">
            <a:extLst>
              <a:ext uri="{FF2B5EF4-FFF2-40B4-BE49-F238E27FC236}">
                <a16:creationId xmlns:a16="http://schemas.microsoft.com/office/drawing/2014/main" id="{F6A9A389-B4FE-46EB-8BC8-6509C7986151}"/>
              </a:ext>
            </a:extLst>
          </p:cNvPr>
          <p:cNvSpPr/>
          <p:nvPr/>
        </p:nvSpPr>
        <p:spPr>
          <a:xfrm>
            <a:off x="0" y="6205729"/>
            <a:ext cx="9144000" cy="243005"/>
          </a:xfrm>
          <a:prstGeom prst="rect">
            <a:avLst/>
          </a:prstGeom>
          <a:solidFill>
            <a:srgbClr val="31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C4EE1884-D7BB-48C4-A31D-A5105C6347D8}"/>
              </a:ext>
            </a:extLst>
          </p:cNvPr>
          <p:cNvSpPr txBox="1"/>
          <p:nvPr/>
        </p:nvSpPr>
        <p:spPr>
          <a:xfrm>
            <a:off x="429800" y="1626864"/>
            <a:ext cx="2026553" cy="1477328"/>
          </a:xfrm>
          <a:prstGeom prst="rect">
            <a:avLst/>
          </a:prstGeom>
          <a:solidFill>
            <a:schemeClr val="bg1"/>
          </a:solidFill>
          <a:ln w="28575">
            <a:solidFill>
              <a:srgbClr val="31B7BC"/>
            </a:solidFill>
          </a:ln>
        </p:spPr>
        <p:txBody>
          <a:bodyPr wrap="square">
            <a:spAutoFit/>
          </a:bodyPr>
          <a:lstStyle/>
          <a:p>
            <a:r>
              <a:rPr lang="en-GB" dirty="0"/>
              <a:t>Bernie Grant, Diane Abbott and Paul Boateng become the first Black MPs.</a:t>
            </a:r>
          </a:p>
        </p:txBody>
      </p:sp>
      <p:pic>
        <p:nvPicPr>
          <p:cNvPr id="13" name="Picture 12">
            <a:extLst>
              <a:ext uri="{FF2B5EF4-FFF2-40B4-BE49-F238E27FC236}">
                <a16:creationId xmlns:a16="http://schemas.microsoft.com/office/drawing/2014/main" id="{C54E0DE9-3794-48AB-BAE1-4F745370490D}"/>
              </a:ext>
            </a:extLst>
          </p:cNvPr>
          <p:cNvPicPr>
            <a:picLocks noChangeAspect="1"/>
          </p:cNvPicPr>
          <p:nvPr/>
        </p:nvPicPr>
        <p:blipFill>
          <a:blip r:embed="rId3" cstate="print">
            <a:extLst>
              <a:ext uri="{28A0092B-C50C-407E-A947-70E740481C1C}">
                <a14:useLocalDpi xmlns:a14="http://schemas.microsoft.com/office/drawing/2010/main" val="0"/>
              </a:ext>
            </a:extLst>
          </a:blip>
          <a:srcRect t="10" b="10"/>
          <a:stretch/>
        </p:blipFill>
        <p:spPr>
          <a:xfrm>
            <a:off x="2815537" y="1592295"/>
            <a:ext cx="5975543" cy="4225399"/>
          </a:xfrm>
          <a:prstGeom prst="roundRect">
            <a:avLst>
              <a:gd name="adj" fmla="val 7174"/>
            </a:avLst>
          </a:prstGeom>
          <a:ln w="38100">
            <a:solidFill>
              <a:srgbClr val="31B7BC"/>
            </a:solidFill>
          </a:ln>
        </p:spPr>
      </p:pic>
    </p:spTree>
    <p:extLst>
      <p:ext uri="{BB962C8B-B14F-4D97-AF65-F5344CB8AC3E}">
        <p14:creationId xmlns:p14="http://schemas.microsoft.com/office/powerpoint/2010/main" val="283098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F862F5-71F2-47A1-B6F6-26CD86F23FA1}"/>
              </a:ext>
            </a:extLst>
          </p:cNvPr>
          <p:cNvSpPr/>
          <p:nvPr/>
        </p:nvSpPr>
        <p:spPr>
          <a:xfrm>
            <a:off x="8431896" y="1204260"/>
            <a:ext cx="718368" cy="5006647"/>
          </a:xfrm>
          <a:prstGeom prst="rect">
            <a:avLst/>
          </a:prstGeom>
          <a:solidFill>
            <a:srgbClr val="CDE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591627-AF6A-4158-9620-2A956BCC95ED}"/>
              </a:ext>
            </a:extLst>
          </p:cNvPr>
          <p:cNvSpPr/>
          <p:nvPr/>
        </p:nvSpPr>
        <p:spPr>
          <a:xfrm>
            <a:off x="1" y="1204261"/>
            <a:ext cx="4572000" cy="5001468"/>
          </a:xfrm>
          <a:prstGeom prst="rect">
            <a:avLst/>
          </a:prstGeom>
          <a:solidFill>
            <a:srgbClr val="CDE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0" y="209954"/>
            <a:ext cx="9144000" cy="994306"/>
          </a:xfrm>
          <a:prstGeom prst="roundRect">
            <a:avLst>
              <a:gd name="adj" fmla="val 0"/>
            </a:avLst>
          </a:prstGeom>
          <a:solidFill>
            <a:srgbClr val="31B7BC"/>
          </a:solidFill>
        </p:spPr>
        <p:txBody>
          <a:bodyPr/>
          <a:lstStyle/>
          <a:p>
            <a:r>
              <a:rPr lang="en-GB" sz="3600" dirty="0">
                <a:solidFill>
                  <a:schemeClr val="bg1"/>
                </a:solidFill>
                <a:latin typeface="+mn-lt"/>
              </a:rPr>
              <a:t>193</a:t>
            </a:r>
          </a:p>
        </p:txBody>
      </p:sp>
      <p:sp>
        <p:nvSpPr>
          <p:cNvPr id="5" name="Arrow: Right 4">
            <a:extLst>
              <a:ext uri="{FF2B5EF4-FFF2-40B4-BE49-F238E27FC236}">
                <a16:creationId xmlns:a16="http://schemas.microsoft.com/office/drawing/2014/main" id="{8FB28E4F-BDD3-49AC-934A-A39062FEF074}"/>
              </a:ext>
            </a:extLst>
          </p:cNvPr>
          <p:cNvSpPr/>
          <p:nvPr/>
        </p:nvSpPr>
        <p:spPr>
          <a:xfrm>
            <a:off x="7772400" y="482842"/>
            <a:ext cx="1127970" cy="45552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45A73373-3670-4672-96F2-AFDD460BFD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3649"/>
          <a:stretch/>
        </p:blipFill>
        <p:spPr>
          <a:xfrm>
            <a:off x="4220019" y="742491"/>
            <a:ext cx="4923980" cy="5505822"/>
          </a:xfrm>
          <a:prstGeom prst="rect">
            <a:avLst/>
          </a:prstGeom>
        </p:spPr>
      </p:pic>
      <p:sp>
        <p:nvSpPr>
          <p:cNvPr id="6" name="TextBox 21">
            <a:extLst>
              <a:ext uri="{FF2B5EF4-FFF2-40B4-BE49-F238E27FC236}">
                <a16:creationId xmlns:a16="http://schemas.microsoft.com/office/drawing/2014/main" id="{D7011B49-9D24-4D43-9367-8C5D06F00142}"/>
              </a:ext>
            </a:extLst>
          </p:cNvPr>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altLang="en-US" sz="500" b="1" dirty="0">
                <a:latin typeface="Roboto" panose="02000000000000000000" pitchFamily="2" charset="0"/>
                <a:ea typeface="Roboto" panose="02000000000000000000" pitchFamily="2" charset="0"/>
                <a:cs typeface="Arial" panose="020B0604020202020204" pitchFamily="34" charset="0"/>
              </a:rPr>
              <a:t>Title of Image Used</a:t>
            </a:r>
            <a:r>
              <a:rPr lang="en-GB" altLang="en-US" sz="500" dirty="0">
                <a:latin typeface="Roboto" panose="02000000000000000000" pitchFamily="2" charset="0"/>
                <a:ea typeface="Roboto" panose="02000000000000000000" pitchFamily="2" charset="0"/>
                <a:cs typeface="Arial" panose="020B0604020202020204" pitchFamily="34" charset="0"/>
              </a:rPr>
              <a:t>” by [</a:t>
            </a:r>
            <a:r>
              <a:rPr lang="en-GB" altLang="en-US" sz="500" b="1" dirty="0">
                <a:latin typeface="Roboto" panose="02000000000000000000" pitchFamily="2" charset="0"/>
                <a:ea typeface="Roboto" panose="02000000000000000000" pitchFamily="2" charset="0"/>
                <a:cs typeface="Arial" panose="020B0604020202020204" pitchFamily="34" charset="0"/>
              </a:rPr>
              <a:t>Author</a:t>
            </a:r>
            <a:r>
              <a:rPr lang="en-GB" altLang="en-US" sz="500" dirty="0">
                <a:latin typeface="Roboto" panose="02000000000000000000" pitchFamily="2" charset="0"/>
                <a:ea typeface="Roboto" panose="02000000000000000000" pitchFamily="2" charset="0"/>
                <a:cs typeface="Arial" panose="020B0604020202020204" pitchFamily="34" charset="0"/>
              </a:rPr>
              <a:t>] is licensed under </a:t>
            </a:r>
            <a:r>
              <a:rPr lang="en-GB" altLang="en-US" sz="500" b="1" dirty="0">
                <a:latin typeface="Roboto" panose="02000000000000000000" pitchFamily="2" charset="0"/>
                <a:ea typeface="Roboto" panose="02000000000000000000" pitchFamily="2" charset="0"/>
                <a:cs typeface="Arial" panose="020B0604020202020204" pitchFamily="34" charset="0"/>
                <a:hlinkClick r:id="rId3"/>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59B3EA0E-262F-4289-A632-6EB0E3B6D78B}"/>
              </a:ext>
            </a:extLst>
          </p:cNvPr>
          <p:cNvSpPr txBox="1"/>
          <p:nvPr/>
        </p:nvSpPr>
        <p:spPr>
          <a:xfrm>
            <a:off x="486635" y="1805286"/>
            <a:ext cx="3822318" cy="646331"/>
          </a:xfrm>
          <a:prstGeom prst="rect">
            <a:avLst/>
          </a:prstGeom>
          <a:solidFill>
            <a:schemeClr val="bg1"/>
          </a:solidFill>
          <a:ln w="28575">
            <a:solidFill>
              <a:srgbClr val="31B7BC"/>
            </a:solidFill>
          </a:ln>
        </p:spPr>
        <p:txBody>
          <a:bodyPr wrap="square">
            <a:spAutoFit/>
          </a:bodyPr>
          <a:lstStyle/>
          <a:p>
            <a:r>
              <a:rPr lang="en-GB" dirty="0"/>
              <a:t>Septimius Severus becomes the first Black </a:t>
            </a:r>
            <a:r>
              <a:rPr lang="en-GB" b="1" dirty="0"/>
              <a:t>emperor</a:t>
            </a:r>
            <a:r>
              <a:rPr lang="en-GB" dirty="0"/>
              <a:t> of Rome. </a:t>
            </a:r>
          </a:p>
        </p:txBody>
      </p:sp>
      <p:sp>
        <p:nvSpPr>
          <p:cNvPr id="17" name="Rectangle 16">
            <a:extLst>
              <a:ext uri="{FF2B5EF4-FFF2-40B4-BE49-F238E27FC236}">
                <a16:creationId xmlns:a16="http://schemas.microsoft.com/office/drawing/2014/main" id="{F6A9A389-B4FE-46EB-8BC8-6509C7986151}"/>
              </a:ext>
            </a:extLst>
          </p:cNvPr>
          <p:cNvSpPr/>
          <p:nvPr/>
        </p:nvSpPr>
        <p:spPr>
          <a:xfrm>
            <a:off x="0" y="6205729"/>
            <a:ext cx="9144000" cy="243005"/>
          </a:xfrm>
          <a:prstGeom prst="rect">
            <a:avLst/>
          </a:prstGeom>
          <a:solidFill>
            <a:srgbClr val="31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D1E0F753-C871-49E9-9B77-531BD6C9FC03}"/>
              </a:ext>
            </a:extLst>
          </p:cNvPr>
          <p:cNvSpPr txBox="1"/>
          <p:nvPr/>
        </p:nvSpPr>
        <p:spPr>
          <a:xfrm>
            <a:off x="486635" y="2890496"/>
            <a:ext cx="3446538" cy="646331"/>
          </a:xfrm>
          <a:prstGeom prst="rect">
            <a:avLst/>
          </a:prstGeom>
          <a:noFill/>
          <a:ln w="28575">
            <a:noFill/>
          </a:ln>
        </p:spPr>
        <p:txBody>
          <a:bodyPr wrap="square">
            <a:spAutoFit/>
          </a:bodyPr>
          <a:lstStyle/>
          <a:p>
            <a:r>
              <a:rPr lang="en-GB" dirty="0"/>
              <a:t>He lived in York for three years and died there in 211. </a:t>
            </a:r>
          </a:p>
        </p:txBody>
      </p:sp>
      <p:sp>
        <p:nvSpPr>
          <p:cNvPr id="14" name="TextBox 13">
            <a:extLst>
              <a:ext uri="{FF2B5EF4-FFF2-40B4-BE49-F238E27FC236}">
                <a16:creationId xmlns:a16="http://schemas.microsoft.com/office/drawing/2014/main" id="{0E7B5F02-5017-4D8E-954F-6D33BE870433}"/>
              </a:ext>
            </a:extLst>
          </p:cNvPr>
          <p:cNvSpPr txBox="1"/>
          <p:nvPr/>
        </p:nvSpPr>
        <p:spPr>
          <a:xfrm>
            <a:off x="486635" y="5992505"/>
            <a:ext cx="8070521" cy="369332"/>
          </a:xfrm>
          <a:prstGeom prst="rect">
            <a:avLst/>
          </a:prstGeom>
          <a:solidFill>
            <a:schemeClr val="bg1"/>
          </a:solidFill>
          <a:ln w="12700">
            <a:solidFill>
              <a:srgbClr val="31B7BC"/>
            </a:solidFill>
          </a:ln>
        </p:spPr>
        <p:txBody>
          <a:bodyPr wrap="square">
            <a:spAutoFit/>
          </a:bodyPr>
          <a:lstStyle/>
          <a:p>
            <a:r>
              <a:rPr lang="en-GB" b="1" dirty="0"/>
              <a:t>emperor</a:t>
            </a:r>
            <a:r>
              <a:rPr lang="en-GB" dirty="0"/>
              <a:t> – Ruler or leader. </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F862F5-71F2-47A1-B6F6-26CD86F23FA1}"/>
              </a:ext>
            </a:extLst>
          </p:cNvPr>
          <p:cNvSpPr/>
          <p:nvPr/>
        </p:nvSpPr>
        <p:spPr>
          <a:xfrm>
            <a:off x="8431896" y="1204260"/>
            <a:ext cx="718368" cy="5006647"/>
          </a:xfrm>
          <a:prstGeom prst="rect">
            <a:avLst/>
          </a:prstGeom>
          <a:solidFill>
            <a:srgbClr val="CDE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591627-AF6A-4158-9620-2A956BCC95ED}"/>
              </a:ext>
            </a:extLst>
          </p:cNvPr>
          <p:cNvSpPr/>
          <p:nvPr/>
        </p:nvSpPr>
        <p:spPr>
          <a:xfrm>
            <a:off x="1" y="1204261"/>
            <a:ext cx="4572000" cy="5001468"/>
          </a:xfrm>
          <a:prstGeom prst="rect">
            <a:avLst/>
          </a:prstGeom>
          <a:solidFill>
            <a:srgbClr val="CDE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0" y="209954"/>
            <a:ext cx="9144000" cy="994306"/>
          </a:xfrm>
          <a:prstGeom prst="roundRect">
            <a:avLst>
              <a:gd name="adj" fmla="val 0"/>
            </a:avLst>
          </a:prstGeom>
          <a:solidFill>
            <a:srgbClr val="31B7BC"/>
          </a:solidFill>
        </p:spPr>
        <p:txBody>
          <a:bodyPr/>
          <a:lstStyle/>
          <a:p>
            <a:r>
              <a:rPr lang="en-GB" sz="3600" dirty="0">
                <a:solidFill>
                  <a:schemeClr val="bg1"/>
                </a:solidFill>
                <a:latin typeface="+mn-lt"/>
              </a:rPr>
              <a:t>2020</a:t>
            </a:r>
          </a:p>
        </p:txBody>
      </p:sp>
      <p:sp>
        <p:nvSpPr>
          <p:cNvPr id="5" name="Arrow: Right 4">
            <a:extLst>
              <a:ext uri="{FF2B5EF4-FFF2-40B4-BE49-F238E27FC236}">
                <a16:creationId xmlns:a16="http://schemas.microsoft.com/office/drawing/2014/main" id="{8FB28E4F-BDD3-49AC-934A-A39062FEF074}"/>
              </a:ext>
            </a:extLst>
          </p:cNvPr>
          <p:cNvSpPr/>
          <p:nvPr/>
        </p:nvSpPr>
        <p:spPr>
          <a:xfrm>
            <a:off x="7772400" y="482842"/>
            <a:ext cx="1127970" cy="45552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21">
            <a:extLst>
              <a:ext uri="{FF2B5EF4-FFF2-40B4-BE49-F238E27FC236}">
                <a16:creationId xmlns:a16="http://schemas.microsoft.com/office/drawing/2014/main" id="{D7011B49-9D24-4D43-9367-8C5D06F00142}"/>
              </a:ext>
            </a:extLst>
          </p:cNvPr>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altLang="en-US" sz="500" b="1" dirty="0">
                <a:latin typeface="Roboto" panose="02000000000000000000" pitchFamily="2" charset="0"/>
                <a:ea typeface="Roboto" panose="02000000000000000000" pitchFamily="2" charset="0"/>
                <a:cs typeface="Arial" panose="020B0604020202020204" pitchFamily="34" charset="0"/>
              </a:rPr>
              <a:t>Title of Image Used</a:t>
            </a:r>
            <a:r>
              <a:rPr lang="en-GB" altLang="en-US" sz="500" dirty="0">
                <a:latin typeface="Roboto" panose="02000000000000000000" pitchFamily="2" charset="0"/>
                <a:ea typeface="Roboto" panose="02000000000000000000" pitchFamily="2" charset="0"/>
                <a:cs typeface="Arial" panose="020B0604020202020204" pitchFamily="34" charset="0"/>
              </a:rPr>
              <a:t>” by [</a:t>
            </a:r>
            <a:r>
              <a:rPr lang="en-GB" altLang="en-US" sz="500" b="1" dirty="0">
                <a:latin typeface="Roboto" panose="02000000000000000000" pitchFamily="2" charset="0"/>
                <a:ea typeface="Roboto" panose="02000000000000000000" pitchFamily="2" charset="0"/>
                <a:cs typeface="Arial" panose="020B0604020202020204" pitchFamily="34" charset="0"/>
              </a:rPr>
              <a:t>Author</a:t>
            </a:r>
            <a:r>
              <a:rPr lang="en-GB" altLang="en-US" sz="500" dirty="0">
                <a:latin typeface="Roboto" panose="02000000000000000000" pitchFamily="2" charset="0"/>
                <a:ea typeface="Roboto" panose="02000000000000000000" pitchFamily="2" charset="0"/>
                <a:cs typeface="Arial" panose="020B0604020202020204" pitchFamily="34" charset="0"/>
              </a:rPr>
              <a:t>] is licensed under </a:t>
            </a:r>
            <a:r>
              <a:rPr lang="en-GB" altLang="en-US" sz="500" b="1" dirty="0">
                <a:latin typeface="Roboto" panose="02000000000000000000" pitchFamily="2" charset="0"/>
                <a:ea typeface="Roboto" panose="02000000000000000000" pitchFamily="2" charset="0"/>
                <a:cs typeface="Arial" panose="020B0604020202020204" pitchFamily="34" charset="0"/>
                <a:hlinkClick r:id="rId2"/>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sp>
        <p:nvSpPr>
          <p:cNvPr id="17" name="Rectangle 16">
            <a:extLst>
              <a:ext uri="{FF2B5EF4-FFF2-40B4-BE49-F238E27FC236}">
                <a16:creationId xmlns:a16="http://schemas.microsoft.com/office/drawing/2014/main" id="{F6A9A389-B4FE-46EB-8BC8-6509C7986151}"/>
              </a:ext>
            </a:extLst>
          </p:cNvPr>
          <p:cNvSpPr/>
          <p:nvPr/>
        </p:nvSpPr>
        <p:spPr>
          <a:xfrm>
            <a:off x="0" y="6205729"/>
            <a:ext cx="9144000" cy="243005"/>
          </a:xfrm>
          <a:prstGeom prst="rect">
            <a:avLst/>
          </a:prstGeom>
          <a:solidFill>
            <a:srgbClr val="31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C4EE1884-D7BB-48C4-A31D-A5105C6347D8}"/>
              </a:ext>
            </a:extLst>
          </p:cNvPr>
          <p:cNvSpPr txBox="1"/>
          <p:nvPr/>
        </p:nvSpPr>
        <p:spPr>
          <a:xfrm>
            <a:off x="429800" y="1433018"/>
            <a:ext cx="2962939" cy="1200329"/>
          </a:xfrm>
          <a:prstGeom prst="rect">
            <a:avLst/>
          </a:prstGeom>
          <a:solidFill>
            <a:schemeClr val="bg1"/>
          </a:solidFill>
          <a:ln w="28575">
            <a:solidFill>
              <a:srgbClr val="31B7BC"/>
            </a:solidFill>
          </a:ln>
        </p:spPr>
        <p:txBody>
          <a:bodyPr wrap="square">
            <a:spAutoFit/>
          </a:bodyPr>
          <a:lstStyle/>
          <a:p>
            <a:r>
              <a:rPr lang="en-GB" dirty="0"/>
              <a:t>Thousands of people march through the streets after the death of George Floyd in the USA. </a:t>
            </a:r>
          </a:p>
        </p:txBody>
      </p:sp>
      <p:sp>
        <p:nvSpPr>
          <p:cNvPr id="11" name="TextBox 10">
            <a:extLst>
              <a:ext uri="{FF2B5EF4-FFF2-40B4-BE49-F238E27FC236}">
                <a16:creationId xmlns:a16="http://schemas.microsoft.com/office/drawing/2014/main" id="{6D100541-3DBF-4C57-9632-F633743F307C}"/>
              </a:ext>
            </a:extLst>
          </p:cNvPr>
          <p:cNvSpPr txBox="1"/>
          <p:nvPr/>
        </p:nvSpPr>
        <p:spPr>
          <a:xfrm>
            <a:off x="429800" y="2862104"/>
            <a:ext cx="3647422" cy="923330"/>
          </a:xfrm>
          <a:prstGeom prst="rect">
            <a:avLst/>
          </a:prstGeom>
          <a:noFill/>
        </p:spPr>
        <p:txBody>
          <a:bodyPr wrap="square">
            <a:spAutoFit/>
          </a:bodyPr>
          <a:lstStyle/>
          <a:p>
            <a:r>
              <a:rPr lang="en-GB" dirty="0"/>
              <a:t>They carried signs asking for racism to stop and for everyone to be treated equally.</a:t>
            </a:r>
          </a:p>
        </p:txBody>
      </p:sp>
      <p:pic>
        <p:nvPicPr>
          <p:cNvPr id="4" name="Picture 3">
            <a:extLst>
              <a:ext uri="{FF2B5EF4-FFF2-40B4-BE49-F238E27FC236}">
                <a16:creationId xmlns:a16="http://schemas.microsoft.com/office/drawing/2014/main" id="{8E798703-F809-41DB-9E00-08A32B2CAE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8745" y="2198566"/>
            <a:ext cx="4572000" cy="3232932"/>
          </a:xfrm>
          <a:prstGeom prst="roundRect">
            <a:avLst>
              <a:gd name="adj" fmla="val 9693"/>
            </a:avLst>
          </a:prstGeom>
          <a:ln w="38100">
            <a:solidFill>
              <a:srgbClr val="31B7BC"/>
            </a:solidFill>
          </a:ln>
        </p:spPr>
      </p:pic>
    </p:spTree>
    <p:extLst>
      <p:ext uri="{BB962C8B-B14F-4D97-AF65-F5344CB8AC3E}">
        <p14:creationId xmlns:p14="http://schemas.microsoft.com/office/powerpoint/2010/main" val="11007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F862F5-71F2-47A1-B6F6-26CD86F23FA1}"/>
              </a:ext>
            </a:extLst>
          </p:cNvPr>
          <p:cNvSpPr/>
          <p:nvPr/>
        </p:nvSpPr>
        <p:spPr>
          <a:xfrm>
            <a:off x="8431896" y="0"/>
            <a:ext cx="718368" cy="6210907"/>
          </a:xfrm>
          <a:prstGeom prst="rect">
            <a:avLst/>
          </a:prstGeom>
          <a:solidFill>
            <a:srgbClr val="CDE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591627-AF6A-4158-9620-2A956BCC95ED}"/>
              </a:ext>
            </a:extLst>
          </p:cNvPr>
          <p:cNvSpPr/>
          <p:nvPr/>
        </p:nvSpPr>
        <p:spPr>
          <a:xfrm>
            <a:off x="1" y="0"/>
            <a:ext cx="4572000" cy="6205729"/>
          </a:xfrm>
          <a:prstGeom prst="rect">
            <a:avLst/>
          </a:prstGeom>
          <a:solidFill>
            <a:srgbClr val="CDE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21">
            <a:extLst>
              <a:ext uri="{FF2B5EF4-FFF2-40B4-BE49-F238E27FC236}">
                <a16:creationId xmlns:a16="http://schemas.microsoft.com/office/drawing/2014/main" id="{D7011B49-9D24-4D43-9367-8C5D06F00142}"/>
              </a:ext>
            </a:extLst>
          </p:cNvPr>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altLang="en-US" sz="500" b="1" dirty="0">
                <a:latin typeface="Roboto" panose="02000000000000000000" pitchFamily="2" charset="0"/>
                <a:ea typeface="Roboto" panose="02000000000000000000" pitchFamily="2" charset="0"/>
                <a:cs typeface="Arial" panose="020B0604020202020204" pitchFamily="34" charset="0"/>
              </a:rPr>
              <a:t>Title of Image Used</a:t>
            </a:r>
            <a:r>
              <a:rPr lang="en-GB" altLang="en-US" sz="500" dirty="0">
                <a:latin typeface="Roboto" panose="02000000000000000000" pitchFamily="2" charset="0"/>
                <a:ea typeface="Roboto" panose="02000000000000000000" pitchFamily="2" charset="0"/>
                <a:cs typeface="Arial" panose="020B0604020202020204" pitchFamily="34" charset="0"/>
              </a:rPr>
              <a:t>” by [</a:t>
            </a:r>
            <a:r>
              <a:rPr lang="en-GB" altLang="en-US" sz="500" b="1" dirty="0">
                <a:latin typeface="Roboto" panose="02000000000000000000" pitchFamily="2" charset="0"/>
                <a:ea typeface="Roboto" panose="02000000000000000000" pitchFamily="2" charset="0"/>
                <a:cs typeface="Arial" panose="020B0604020202020204" pitchFamily="34" charset="0"/>
              </a:rPr>
              <a:t>Author</a:t>
            </a:r>
            <a:r>
              <a:rPr lang="en-GB" altLang="en-US" sz="500" dirty="0">
                <a:latin typeface="Roboto" panose="02000000000000000000" pitchFamily="2" charset="0"/>
                <a:ea typeface="Roboto" panose="02000000000000000000" pitchFamily="2" charset="0"/>
                <a:cs typeface="Arial" panose="020B0604020202020204" pitchFamily="34" charset="0"/>
              </a:rPr>
              <a:t>] is licensed under </a:t>
            </a:r>
            <a:r>
              <a:rPr lang="en-GB" altLang="en-US" sz="500" b="1" dirty="0">
                <a:latin typeface="Roboto" panose="02000000000000000000" pitchFamily="2" charset="0"/>
                <a:ea typeface="Roboto" panose="02000000000000000000" pitchFamily="2" charset="0"/>
                <a:cs typeface="Arial" panose="020B0604020202020204" pitchFamily="34" charset="0"/>
                <a:hlinkClick r:id="rId2"/>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sp>
        <p:nvSpPr>
          <p:cNvPr id="17" name="Rectangle 16">
            <a:extLst>
              <a:ext uri="{FF2B5EF4-FFF2-40B4-BE49-F238E27FC236}">
                <a16:creationId xmlns:a16="http://schemas.microsoft.com/office/drawing/2014/main" id="{F6A9A389-B4FE-46EB-8BC8-6509C7986151}"/>
              </a:ext>
            </a:extLst>
          </p:cNvPr>
          <p:cNvSpPr/>
          <p:nvPr/>
        </p:nvSpPr>
        <p:spPr>
          <a:xfrm>
            <a:off x="0" y="6205729"/>
            <a:ext cx="9144000" cy="243005"/>
          </a:xfrm>
          <a:prstGeom prst="rect">
            <a:avLst/>
          </a:prstGeom>
          <a:solidFill>
            <a:srgbClr val="31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4EAB51A3-4D04-4DCA-9CC3-CEC0BA3FE4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16"/>
          <a:stretch/>
        </p:blipFill>
        <p:spPr>
          <a:xfrm>
            <a:off x="72024" y="2497209"/>
            <a:ext cx="8999951" cy="1680940"/>
          </a:xfrm>
          <a:prstGeom prst="rect">
            <a:avLst/>
          </a:prstGeom>
        </p:spPr>
      </p:pic>
      <p:sp>
        <p:nvSpPr>
          <p:cNvPr id="15" name="Rectangle 14">
            <a:extLst>
              <a:ext uri="{FF2B5EF4-FFF2-40B4-BE49-F238E27FC236}">
                <a16:creationId xmlns:a16="http://schemas.microsoft.com/office/drawing/2014/main" id="{6E46FB67-777B-423C-8B5E-378E0BAEB161}"/>
              </a:ext>
            </a:extLst>
          </p:cNvPr>
          <p:cNvSpPr/>
          <p:nvPr/>
        </p:nvSpPr>
        <p:spPr>
          <a:xfrm>
            <a:off x="0" y="389462"/>
            <a:ext cx="9144000" cy="243005"/>
          </a:xfrm>
          <a:prstGeom prst="rect">
            <a:avLst/>
          </a:prstGeom>
          <a:solidFill>
            <a:srgbClr val="31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91169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1120B729-8432-4EBD-8FED-2E185411347C}"/>
              </a:ext>
            </a:extLst>
          </p:cNvPr>
          <p:cNvSpPr/>
          <p:nvPr/>
        </p:nvSpPr>
        <p:spPr>
          <a:xfrm>
            <a:off x="0" y="5852787"/>
            <a:ext cx="1252603" cy="1014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8075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F862F5-71F2-47A1-B6F6-26CD86F23FA1}"/>
              </a:ext>
            </a:extLst>
          </p:cNvPr>
          <p:cNvSpPr/>
          <p:nvPr/>
        </p:nvSpPr>
        <p:spPr>
          <a:xfrm>
            <a:off x="8431896" y="1204260"/>
            <a:ext cx="718368" cy="5006647"/>
          </a:xfrm>
          <a:prstGeom prst="rect">
            <a:avLst/>
          </a:prstGeom>
          <a:solidFill>
            <a:srgbClr val="CDE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591627-AF6A-4158-9620-2A956BCC95ED}"/>
              </a:ext>
            </a:extLst>
          </p:cNvPr>
          <p:cNvSpPr/>
          <p:nvPr/>
        </p:nvSpPr>
        <p:spPr>
          <a:xfrm>
            <a:off x="1" y="1204261"/>
            <a:ext cx="4572000" cy="5001468"/>
          </a:xfrm>
          <a:prstGeom prst="rect">
            <a:avLst/>
          </a:prstGeom>
          <a:solidFill>
            <a:srgbClr val="CDE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0" y="209954"/>
            <a:ext cx="9144000" cy="994306"/>
          </a:xfrm>
          <a:prstGeom prst="roundRect">
            <a:avLst>
              <a:gd name="adj" fmla="val 0"/>
            </a:avLst>
          </a:prstGeom>
          <a:solidFill>
            <a:srgbClr val="31B7BC"/>
          </a:solidFill>
        </p:spPr>
        <p:txBody>
          <a:bodyPr/>
          <a:lstStyle/>
          <a:p>
            <a:r>
              <a:rPr lang="en-GB" sz="3600" dirty="0">
                <a:solidFill>
                  <a:schemeClr val="bg1"/>
                </a:solidFill>
                <a:latin typeface="+mn-lt"/>
              </a:rPr>
              <a:t>1507</a:t>
            </a:r>
          </a:p>
        </p:txBody>
      </p:sp>
      <p:sp>
        <p:nvSpPr>
          <p:cNvPr id="5" name="Arrow: Right 4">
            <a:extLst>
              <a:ext uri="{FF2B5EF4-FFF2-40B4-BE49-F238E27FC236}">
                <a16:creationId xmlns:a16="http://schemas.microsoft.com/office/drawing/2014/main" id="{8FB28E4F-BDD3-49AC-934A-A39062FEF074}"/>
              </a:ext>
            </a:extLst>
          </p:cNvPr>
          <p:cNvSpPr/>
          <p:nvPr/>
        </p:nvSpPr>
        <p:spPr>
          <a:xfrm>
            <a:off x="7772400" y="482842"/>
            <a:ext cx="1127970" cy="45552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21">
            <a:extLst>
              <a:ext uri="{FF2B5EF4-FFF2-40B4-BE49-F238E27FC236}">
                <a16:creationId xmlns:a16="http://schemas.microsoft.com/office/drawing/2014/main" id="{D7011B49-9D24-4D43-9367-8C5D06F00142}"/>
              </a:ext>
            </a:extLst>
          </p:cNvPr>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altLang="en-US" sz="500" b="1" dirty="0">
                <a:latin typeface="Roboto" panose="02000000000000000000" pitchFamily="2" charset="0"/>
                <a:ea typeface="Roboto" panose="02000000000000000000" pitchFamily="2" charset="0"/>
                <a:cs typeface="Arial" panose="020B0604020202020204" pitchFamily="34" charset="0"/>
              </a:rPr>
              <a:t>Title of Image Used</a:t>
            </a:r>
            <a:r>
              <a:rPr lang="en-GB" altLang="en-US" sz="500" dirty="0">
                <a:latin typeface="Roboto" panose="02000000000000000000" pitchFamily="2" charset="0"/>
                <a:ea typeface="Roboto" panose="02000000000000000000" pitchFamily="2" charset="0"/>
                <a:cs typeface="Arial" panose="020B0604020202020204" pitchFamily="34" charset="0"/>
              </a:rPr>
              <a:t>” by [</a:t>
            </a:r>
            <a:r>
              <a:rPr lang="en-GB" altLang="en-US" sz="500" b="1" dirty="0">
                <a:latin typeface="Roboto" panose="02000000000000000000" pitchFamily="2" charset="0"/>
                <a:ea typeface="Roboto" panose="02000000000000000000" pitchFamily="2" charset="0"/>
                <a:cs typeface="Arial" panose="020B0604020202020204" pitchFamily="34" charset="0"/>
              </a:rPr>
              <a:t>Author</a:t>
            </a:r>
            <a:r>
              <a:rPr lang="en-GB" altLang="en-US" sz="500" dirty="0">
                <a:latin typeface="Roboto" panose="02000000000000000000" pitchFamily="2" charset="0"/>
                <a:ea typeface="Roboto" panose="02000000000000000000" pitchFamily="2" charset="0"/>
                <a:cs typeface="Arial" panose="020B0604020202020204" pitchFamily="34" charset="0"/>
              </a:rPr>
              <a:t>] is licensed under </a:t>
            </a:r>
            <a:r>
              <a:rPr lang="en-GB" altLang="en-US" sz="500" b="1" dirty="0">
                <a:latin typeface="Roboto" panose="02000000000000000000" pitchFamily="2" charset="0"/>
                <a:ea typeface="Roboto" panose="02000000000000000000" pitchFamily="2" charset="0"/>
                <a:cs typeface="Arial" panose="020B0604020202020204" pitchFamily="34" charset="0"/>
                <a:hlinkClick r:id="rId2"/>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59B3EA0E-262F-4289-A632-6EB0E3B6D78B}"/>
              </a:ext>
            </a:extLst>
          </p:cNvPr>
          <p:cNvSpPr txBox="1"/>
          <p:nvPr/>
        </p:nvSpPr>
        <p:spPr>
          <a:xfrm>
            <a:off x="486635" y="2427759"/>
            <a:ext cx="3145740" cy="1200329"/>
          </a:xfrm>
          <a:prstGeom prst="rect">
            <a:avLst/>
          </a:prstGeom>
          <a:noFill/>
          <a:ln w="28575">
            <a:noFill/>
          </a:ln>
        </p:spPr>
        <p:txBody>
          <a:bodyPr wrap="square">
            <a:spAutoFit/>
          </a:bodyPr>
          <a:lstStyle/>
          <a:p>
            <a:r>
              <a:rPr lang="en-GB" dirty="0"/>
              <a:t>John </a:t>
            </a:r>
            <a:r>
              <a:rPr lang="en-GB" dirty="0" err="1"/>
              <a:t>Blanke</a:t>
            </a:r>
            <a:r>
              <a:rPr lang="en-GB" dirty="0"/>
              <a:t> worked for Henry VII and Henry VIII as a royal trumpeter. This was an important job. </a:t>
            </a:r>
          </a:p>
        </p:txBody>
      </p:sp>
      <p:sp>
        <p:nvSpPr>
          <p:cNvPr id="13" name="TextBox 12">
            <a:extLst>
              <a:ext uri="{FF2B5EF4-FFF2-40B4-BE49-F238E27FC236}">
                <a16:creationId xmlns:a16="http://schemas.microsoft.com/office/drawing/2014/main" id="{D1E0F753-C871-49E9-9B77-531BD6C9FC03}"/>
              </a:ext>
            </a:extLst>
          </p:cNvPr>
          <p:cNvSpPr txBox="1"/>
          <p:nvPr/>
        </p:nvSpPr>
        <p:spPr>
          <a:xfrm>
            <a:off x="486635" y="3781901"/>
            <a:ext cx="4039842" cy="1754326"/>
          </a:xfrm>
          <a:prstGeom prst="rect">
            <a:avLst/>
          </a:prstGeom>
          <a:noFill/>
          <a:ln w="28575">
            <a:noFill/>
          </a:ln>
        </p:spPr>
        <p:txBody>
          <a:bodyPr wrap="square">
            <a:spAutoFit/>
          </a:bodyPr>
          <a:lstStyle/>
          <a:p>
            <a:r>
              <a:rPr lang="en-GB" dirty="0"/>
              <a:t>John would have been part of important royal events, such as the funeral of Henry VII and the </a:t>
            </a:r>
            <a:r>
              <a:rPr lang="en-GB" b="1" dirty="0"/>
              <a:t>coronation</a:t>
            </a:r>
            <a:r>
              <a:rPr lang="en-GB" dirty="0"/>
              <a:t> of Henry VIII. At one point, he asked the king for more money and the king agreed.</a:t>
            </a:r>
          </a:p>
        </p:txBody>
      </p:sp>
      <p:sp>
        <p:nvSpPr>
          <p:cNvPr id="15" name="TextBox 14">
            <a:extLst>
              <a:ext uri="{FF2B5EF4-FFF2-40B4-BE49-F238E27FC236}">
                <a16:creationId xmlns:a16="http://schemas.microsoft.com/office/drawing/2014/main" id="{D9D0F55D-CFF4-4677-84FE-DBB0484A3F07}"/>
              </a:ext>
            </a:extLst>
          </p:cNvPr>
          <p:cNvSpPr txBox="1"/>
          <p:nvPr/>
        </p:nvSpPr>
        <p:spPr>
          <a:xfrm>
            <a:off x="553371" y="1568204"/>
            <a:ext cx="3848361" cy="646331"/>
          </a:xfrm>
          <a:prstGeom prst="rect">
            <a:avLst/>
          </a:prstGeom>
          <a:solidFill>
            <a:schemeClr val="bg1"/>
          </a:solidFill>
          <a:ln w="28575">
            <a:solidFill>
              <a:srgbClr val="31B7BC"/>
            </a:solidFill>
          </a:ln>
        </p:spPr>
        <p:txBody>
          <a:bodyPr wrap="square">
            <a:spAutoFit/>
          </a:bodyPr>
          <a:lstStyle/>
          <a:p>
            <a:r>
              <a:rPr lang="en-GB" dirty="0"/>
              <a:t>John </a:t>
            </a:r>
            <a:r>
              <a:rPr lang="en-GB" dirty="0" err="1"/>
              <a:t>Blanke</a:t>
            </a:r>
            <a:r>
              <a:rPr lang="en-GB" dirty="0"/>
              <a:t> is mentioned for the first time in The King's records.</a:t>
            </a:r>
          </a:p>
        </p:txBody>
      </p:sp>
      <p:pic>
        <p:nvPicPr>
          <p:cNvPr id="12" name="Picture 11">
            <a:extLst>
              <a:ext uri="{FF2B5EF4-FFF2-40B4-BE49-F238E27FC236}">
                <a16:creationId xmlns:a16="http://schemas.microsoft.com/office/drawing/2014/main" id="{D8273EAF-22C1-443C-ACA7-001806C2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1972"/>
          <a:stretch/>
        </p:blipFill>
        <p:spPr>
          <a:xfrm>
            <a:off x="3853092" y="1607952"/>
            <a:ext cx="5290908" cy="4597777"/>
          </a:xfrm>
          <a:prstGeom prst="rect">
            <a:avLst/>
          </a:prstGeom>
        </p:spPr>
      </p:pic>
      <p:sp>
        <p:nvSpPr>
          <p:cNvPr id="17" name="Rectangle 16">
            <a:extLst>
              <a:ext uri="{FF2B5EF4-FFF2-40B4-BE49-F238E27FC236}">
                <a16:creationId xmlns:a16="http://schemas.microsoft.com/office/drawing/2014/main" id="{F6A9A389-B4FE-46EB-8BC8-6509C7986151}"/>
              </a:ext>
            </a:extLst>
          </p:cNvPr>
          <p:cNvSpPr/>
          <p:nvPr/>
        </p:nvSpPr>
        <p:spPr>
          <a:xfrm>
            <a:off x="0" y="6205729"/>
            <a:ext cx="9144000" cy="243005"/>
          </a:xfrm>
          <a:prstGeom prst="rect">
            <a:avLst/>
          </a:prstGeom>
          <a:solidFill>
            <a:srgbClr val="31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E7B5F02-5017-4D8E-954F-6D33BE870433}"/>
              </a:ext>
            </a:extLst>
          </p:cNvPr>
          <p:cNvSpPr txBox="1"/>
          <p:nvPr/>
        </p:nvSpPr>
        <p:spPr>
          <a:xfrm>
            <a:off x="486635" y="5992505"/>
            <a:ext cx="8070521" cy="369332"/>
          </a:xfrm>
          <a:prstGeom prst="rect">
            <a:avLst/>
          </a:prstGeom>
          <a:solidFill>
            <a:schemeClr val="bg1"/>
          </a:solidFill>
          <a:ln w="12700">
            <a:solidFill>
              <a:srgbClr val="31B7BC"/>
            </a:solidFill>
          </a:ln>
        </p:spPr>
        <p:txBody>
          <a:bodyPr wrap="square">
            <a:spAutoFit/>
          </a:bodyPr>
          <a:lstStyle/>
          <a:p>
            <a:r>
              <a:rPr lang="en-GB" b="1" dirty="0"/>
              <a:t>coronation </a:t>
            </a:r>
            <a:r>
              <a:rPr lang="en-GB" dirty="0"/>
              <a:t>– A special ceremony where a new king or queen is crowned.</a:t>
            </a:r>
          </a:p>
        </p:txBody>
      </p:sp>
    </p:spTree>
    <p:extLst>
      <p:ext uri="{BB962C8B-B14F-4D97-AF65-F5344CB8AC3E}">
        <p14:creationId xmlns:p14="http://schemas.microsoft.com/office/powerpoint/2010/main" val="369261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F862F5-71F2-47A1-B6F6-26CD86F23FA1}"/>
              </a:ext>
            </a:extLst>
          </p:cNvPr>
          <p:cNvSpPr/>
          <p:nvPr/>
        </p:nvSpPr>
        <p:spPr>
          <a:xfrm>
            <a:off x="8431896" y="1204260"/>
            <a:ext cx="718368" cy="5006647"/>
          </a:xfrm>
          <a:prstGeom prst="rect">
            <a:avLst/>
          </a:prstGeom>
          <a:solidFill>
            <a:srgbClr val="CDE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591627-AF6A-4158-9620-2A956BCC95ED}"/>
              </a:ext>
            </a:extLst>
          </p:cNvPr>
          <p:cNvSpPr/>
          <p:nvPr/>
        </p:nvSpPr>
        <p:spPr>
          <a:xfrm>
            <a:off x="1" y="1204261"/>
            <a:ext cx="4572000" cy="5001468"/>
          </a:xfrm>
          <a:prstGeom prst="rect">
            <a:avLst/>
          </a:prstGeom>
          <a:solidFill>
            <a:srgbClr val="CDE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0" y="209954"/>
            <a:ext cx="9144000" cy="994306"/>
          </a:xfrm>
          <a:prstGeom prst="roundRect">
            <a:avLst>
              <a:gd name="adj" fmla="val 0"/>
            </a:avLst>
          </a:prstGeom>
          <a:solidFill>
            <a:srgbClr val="31B7BC"/>
          </a:solidFill>
        </p:spPr>
        <p:txBody>
          <a:bodyPr/>
          <a:lstStyle/>
          <a:p>
            <a:r>
              <a:rPr lang="en-GB" sz="3600" dirty="0">
                <a:solidFill>
                  <a:schemeClr val="bg1"/>
                </a:solidFill>
                <a:latin typeface="+mn-lt"/>
              </a:rPr>
              <a:t>1562</a:t>
            </a:r>
          </a:p>
        </p:txBody>
      </p:sp>
      <p:sp>
        <p:nvSpPr>
          <p:cNvPr id="5" name="Arrow: Right 4">
            <a:extLst>
              <a:ext uri="{FF2B5EF4-FFF2-40B4-BE49-F238E27FC236}">
                <a16:creationId xmlns:a16="http://schemas.microsoft.com/office/drawing/2014/main" id="{8FB28E4F-BDD3-49AC-934A-A39062FEF074}"/>
              </a:ext>
            </a:extLst>
          </p:cNvPr>
          <p:cNvSpPr/>
          <p:nvPr/>
        </p:nvSpPr>
        <p:spPr>
          <a:xfrm>
            <a:off x="7772400" y="482842"/>
            <a:ext cx="1127970" cy="45552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21">
            <a:extLst>
              <a:ext uri="{FF2B5EF4-FFF2-40B4-BE49-F238E27FC236}">
                <a16:creationId xmlns:a16="http://schemas.microsoft.com/office/drawing/2014/main" id="{D7011B49-9D24-4D43-9367-8C5D06F00142}"/>
              </a:ext>
            </a:extLst>
          </p:cNvPr>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altLang="en-US" sz="500" b="1" dirty="0">
                <a:latin typeface="Roboto" panose="02000000000000000000" pitchFamily="2" charset="0"/>
                <a:ea typeface="Roboto" panose="02000000000000000000" pitchFamily="2" charset="0"/>
                <a:cs typeface="Arial" panose="020B0604020202020204" pitchFamily="34" charset="0"/>
              </a:rPr>
              <a:t>Title of Image Used</a:t>
            </a:r>
            <a:r>
              <a:rPr lang="en-GB" altLang="en-US" sz="500" dirty="0">
                <a:latin typeface="Roboto" panose="02000000000000000000" pitchFamily="2" charset="0"/>
                <a:ea typeface="Roboto" panose="02000000000000000000" pitchFamily="2" charset="0"/>
                <a:cs typeface="Arial" panose="020B0604020202020204" pitchFamily="34" charset="0"/>
              </a:rPr>
              <a:t>” by [</a:t>
            </a:r>
            <a:r>
              <a:rPr lang="en-GB" altLang="en-US" sz="500" b="1" dirty="0">
                <a:latin typeface="Roboto" panose="02000000000000000000" pitchFamily="2" charset="0"/>
                <a:ea typeface="Roboto" panose="02000000000000000000" pitchFamily="2" charset="0"/>
                <a:cs typeface="Arial" panose="020B0604020202020204" pitchFamily="34" charset="0"/>
              </a:rPr>
              <a:t>Author</a:t>
            </a:r>
            <a:r>
              <a:rPr lang="en-GB" altLang="en-US" sz="500" dirty="0">
                <a:latin typeface="Roboto" panose="02000000000000000000" pitchFamily="2" charset="0"/>
                <a:ea typeface="Roboto" panose="02000000000000000000" pitchFamily="2" charset="0"/>
                <a:cs typeface="Arial" panose="020B0604020202020204" pitchFamily="34" charset="0"/>
              </a:rPr>
              <a:t>] is licensed under </a:t>
            </a:r>
            <a:r>
              <a:rPr lang="en-GB" altLang="en-US" sz="500" b="1" dirty="0">
                <a:latin typeface="Roboto" panose="02000000000000000000" pitchFamily="2" charset="0"/>
                <a:ea typeface="Roboto" panose="02000000000000000000" pitchFamily="2" charset="0"/>
                <a:cs typeface="Arial" panose="020B0604020202020204" pitchFamily="34" charset="0"/>
                <a:hlinkClick r:id="rId2"/>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59B3EA0E-262F-4289-A632-6EB0E3B6D78B}"/>
              </a:ext>
            </a:extLst>
          </p:cNvPr>
          <p:cNvSpPr txBox="1"/>
          <p:nvPr/>
        </p:nvSpPr>
        <p:spPr>
          <a:xfrm>
            <a:off x="486635" y="1466486"/>
            <a:ext cx="2669924" cy="2585323"/>
          </a:xfrm>
          <a:prstGeom prst="rect">
            <a:avLst/>
          </a:prstGeom>
          <a:solidFill>
            <a:schemeClr val="bg1"/>
          </a:solidFill>
          <a:ln w="28575">
            <a:solidFill>
              <a:srgbClr val="31B7BC"/>
            </a:solidFill>
          </a:ln>
        </p:spPr>
        <p:txBody>
          <a:bodyPr wrap="square">
            <a:spAutoFit/>
          </a:bodyPr>
          <a:lstStyle/>
          <a:p>
            <a:r>
              <a:rPr lang="en-GB" dirty="0"/>
              <a:t>A ship’s captain called John Hawkins travels to Sierra Leone in Africa. He kidnaps 300 men, women and children and takes them to the Caribbean where they are forced to work as </a:t>
            </a:r>
            <a:r>
              <a:rPr lang="en-GB" b="1" dirty="0"/>
              <a:t>enslaved</a:t>
            </a:r>
            <a:r>
              <a:rPr lang="en-GB" dirty="0"/>
              <a:t> people.</a:t>
            </a:r>
          </a:p>
        </p:txBody>
      </p:sp>
      <p:sp>
        <p:nvSpPr>
          <p:cNvPr id="17" name="Rectangle 16">
            <a:extLst>
              <a:ext uri="{FF2B5EF4-FFF2-40B4-BE49-F238E27FC236}">
                <a16:creationId xmlns:a16="http://schemas.microsoft.com/office/drawing/2014/main" id="{F6A9A389-B4FE-46EB-8BC8-6509C7986151}"/>
              </a:ext>
            </a:extLst>
          </p:cNvPr>
          <p:cNvSpPr/>
          <p:nvPr/>
        </p:nvSpPr>
        <p:spPr>
          <a:xfrm>
            <a:off x="0" y="6205729"/>
            <a:ext cx="9144000" cy="243005"/>
          </a:xfrm>
          <a:prstGeom prst="rect">
            <a:avLst/>
          </a:prstGeom>
          <a:solidFill>
            <a:srgbClr val="31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E7B5F02-5017-4D8E-954F-6D33BE870433}"/>
              </a:ext>
            </a:extLst>
          </p:cNvPr>
          <p:cNvSpPr txBox="1"/>
          <p:nvPr/>
        </p:nvSpPr>
        <p:spPr>
          <a:xfrm>
            <a:off x="486635" y="5727646"/>
            <a:ext cx="8070521" cy="646331"/>
          </a:xfrm>
          <a:prstGeom prst="rect">
            <a:avLst/>
          </a:prstGeom>
          <a:solidFill>
            <a:schemeClr val="bg1"/>
          </a:solidFill>
          <a:ln w="12700">
            <a:solidFill>
              <a:srgbClr val="31B7BC"/>
            </a:solidFill>
          </a:ln>
        </p:spPr>
        <p:txBody>
          <a:bodyPr wrap="square">
            <a:spAutoFit/>
          </a:bodyPr>
          <a:lstStyle/>
          <a:p>
            <a:r>
              <a:rPr lang="en-GB" b="1" dirty="0"/>
              <a:t>enslaved </a:t>
            </a:r>
            <a:r>
              <a:rPr lang="en-GB" dirty="0"/>
              <a:t>– Someone who belongs to another person and has to work for no money. They have no freedom.</a:t>
            </a:r>
          </a:p>
        </p:txBody>
      </p:sp>
      <p:pic>
        <p:nvPicPr>
          <p:cNvPr id="3" name="Picture 2">
            <a:extLst>
              <a:ext uri="{FF2B5EF4-FFF2-40B4-BE49-F238E27FC236}">
                <a16:creationId xmlns:a16="http://schemas.microsoft.com/office/drawing/2014/main" id="{894F1CB3-249F-431D-B38F-F5A0B59458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4904" y="1603057"/>
            <a:ext cx="5288661" cy="3739694"/>
          </a:xfrm>
          <a:prstGeom prst="rect">
            <a:avLst/>
          </a:prstGeom>
          <a:ln w="38100">
            <a:solidFill>
              <a:srgbClr val="31B7BC"/>
            </a:solidFill>
          </a:ln>
        </p:spPr>
      </p:pic>
    </p:spTree>
    <p:extLst>
      <p:ext uri="{BB962C8B-B14F-4D97-AF65-F5344CB8AC3E}">
        <p14:creationId xmlns:p14="http://schemas.microsoft.com/office/powerpoint/2010/main" val="29336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F862F5-71F2-47A1-B6F6-26CD86F23FA1}"/>
              </a:ext>
            </a:extLst>
          </p:cNvPr>
          <p:cNvSpPr/>
          <p:nvPr/>
        </p:nvSpPr>
        <p:spPr>
          <a:xfrm>
            <a:off x="8431896" y="1204260"/>
            <a:ext cx="718368" cy="5006647"/>
          </a:xfrm>
          <a:prstGeom prst="rect">
            <a:avLst/>
          </a:prstGeom>
          <a:solidFill>
            <a:srgbClr val="CDE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591627-AF6A-4158-9620-2A956BCC95ED}"/>
              </a:ext>
            </a:extLst>
          </p:cNvPr>
          <p:cNvSpPr/>
          <p:nvPr/>
        </p:nvSpPr>
        <p:spPr>
          <a:xfrm>
            <a:off x="1" y="1204261"/>
            <a:ext cx="4572000" cy="5001468"/>
          </a:xfrm>
          <a:prstGeom prst="rect">
            <a:avLst/>
          </a:prstGeom>
          <a:solidFill>
            <a:srgbClr val="CDE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0" y="209954"/>
            <a:ext cx="9144000" cy="994306"/>
          </a:xfrm>
          <a:prstGeom prst="roundRect">
            <a:avLst>
              <a:gd name="adj" fmla="val 0"/>
            </a:avLst>
          </a:prstGeom>
          <a:solidFill>
            <a:srgbClr val="31B7BC"/>
          </a:solidFill>
        </p:spPr>
        <p:txBody>
          <a:bodyPr/>
          <a:lstStyle/>
          <a:p>
            <a:r>
              <a:rPr lang="en-GB" sz="3600" dirty="0">
                <a:solidFill>
                  <a:schemeClr val="bg1"/>
                </a:solidFill>
                <a:latin typeface="+mn-lt"/>
              </a:rPr>
              <a:t>1774</a:t>
            </a:r>
          </a:p>
        </p:txBody>
      </p:sp>
      <p:sp>
        <p:nvSpPr>
          <p:cNvPr id="5" name="Arrow: Right 4">
            <a:extLst>
              <a:ext uri="{FF2B5EF4-FFF2-40B4-BE49-F238E27FC236}">
                <a16:creationId xmlns:a16="http://schemas.microsoft.com/office/drawing/2014/main" id="{8FB28E4F-BDD3-49AC-934A-A39062FEF074}"/>
              </a:ext>
            </a:extLst>
          </p:cNvPr>
          <p:cNvSpPr/>
          <p:nvPr/>
        </p:nvSpPr>
        <p:spPr>
          <a:xfrm>
            <a:off x="7772400" y="482842"/>
            <a:ext cx="1127970" cy="45552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21">
            <a:extLst>
              <a:ext uri="{FF2B5EF4-FFF2-40B4-BE49-F238E27FC236}">
                <a16:creationId xmlns:a16="http://schemas.microsoft.com/office/drawing/2014/main" id="{D7011B49-9D24-4D43-9367-8C5D06F00142}"/>
              </a:ext>
            </a:extLst>
          </p:cNvPr>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altLang="en-US" sz="500" b="1" dirty="0">
                <a:latin typeface="Roboto" panose="02000000000000000000" pitchFamily="2" charset="0"/>
                <a:ea typeface="Roboto" panose="02000000000000000000" pitchFamily="2" charset="0"/>
                <a:cs typeface="Arial" panose="020B0604020202020204" pitchFamily="34" charset="0"/>
              </a:rPr>
              <a:t>Title of Image Used</a:t>
            </a:r>
            <a:r>
              <a:rPr lang="en-GB" altLang="en-US" sz="500" dirty="0">
                <a:latin typeface="Roboto" panose="02000000000000000000" pitchFamily="2" charset="0"/>
                <a:ea typeface="Roboto" panose="02000000000000000000" pitchFamily="2" charset="0"/>
                <a:cs typeface="Arial" panose="020B0604020202020204" pitchFamily="34" charset="0"/>
              </a:rPr>
              <a:t>” by [</a:t>
            </a:r>
            <a:r>
              <a:rPr lang="en-GB" altLang="en-US" sz="500" b="1" dirty="0">
                <a:latin typeface="Roboto" panose="02000000000000000000" pitchFamily="2" charset="0"/>
                <a:ea typeface="Roboto" panose="02000000000000000000" pitchFamily="2" charset="0"/>
                <a:cs typeface="Arial" panose="020B0604020202020204" pitchFamily="34" charset="0"/>
              </a:rPr>
              <a:t>Author</a:t>
            </a:r>
            <a:r>
              <a:rPr lang="en-GB" altLang="en-US" sz="500" dirty="0">
                <a:latin typeface="Roboto" panose="02000000000000000000" pitchFamily="2" charset="0"/>
                <a:ea typeface="Roboto" panose="02000000000000000000" pitchFamily="2" charset="0"/>
                <a:cs typeface="Arial" panose="020B0604020202020204" pitchFamily="34" charset="0"/>
              </a:rPr>
              <a:t>] is licensed under </a:t>
            </a:r>
            <a:r>
              <a:rPr lang="en-GB" altLang="en-US" sz="500" b="1" dirty="0">
                <a:latin typeface="Roboto" panose="02000000000000000000" pitchFamily="2" charset="0"/>
                <a:ea typeface="Roboto" panose="02000000000000000000" pitchFamily="2" charset="0"/>
                <a:cs typeface="Arial" panose="020B0604020202020204" pitchFamily="34" charset="0"/>
                <a:hlinkClick r:id="rId2"/>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59B3EA0E-262F-4289-A632-6EB0E3B6D78B}"/>
              </a:ext>
            </a:extLst>
          </p:cNvPr>
          <p:cNvSpPr txBox="1"/>
          <p:nvPr/>
        </p:nvSpPr>
        <p:spPr>
          <a:xfrm>
            <a:off x="198536" y="1411879"/>
            <a:ext cx="4266993" cy="646331"/>
          </a:xfrm>
          <a:prstGeom prst="rect">
            <a:avLst/>
          </a:prstGeom>
          <a:solidFill>
            <a:schemeClr val="bg1"/>
          </a:solidFill>
          <a:ln w="28575">
            <a:solidFill>
              <a:srgbClr val="31B7BC"/>
            </a:solidFill>
          </a:ln>
        </p:spPr>
        <p:txBody>
          <a:bodyPr wrap="square">
            <a:spAutoFit/>
          </a:bodyPr>
          <a:lstStyle/>
          <a:p>
            <a:r>
              <a:rPr lang="en-GB" dirty="0"/>
              <a:t>Ignatius Sancho becomes the first Black person to vote in a British election.</a:t>
            </a:r>
          </a:p>
        </p:txBody>
      </p:sp>
      <p:sp>
        <p:nvSpPr>
          <p:cNvPr id="12" name="TextBox 11">
            <a:extLst>
              <a:ext uri="{FF2B5EF4-FFF2-40B4-BE49-F238E27FC236}">
                <a16:creationId xmlns:a16="http://schemas.microsoft.com/office/drawing/2014/main" id="{63776397-9829-4D2C-BF46-5727CD4057FE}"/>
              </a:ext>
            </a:extLst>
          </p:cNvPr>
          <p:cNvSpPr txBox="1"/>
          <p:nvPr/>
        </p:nvSpPr>
        <p:spPr>
          <a:xfrm>
            <a:off x="198536" y="2097958"/>
            <a:ext cx="4160522" cy="1754326"/>
          </a:xfrm>
          <a:prstGeom prst="rect">
            <a:avLst/>
          </a:prstGeom>
          <a:noFill/>
        </p:spPr>
        <p:txBody>
          <a:bodyPr wrap="square">
            <a:spAutoFit/>
          </a:bodyPr>
          <a:lstStyle/>
          <a:p>
            <a:r>
              <a:rPr lang="en-GB" dirty="0"/>
              <a:t>Ignatius Sancho was born in around 1729 on a ship carrying enslaved people to the Caribbean. His parents died when he was very young and he was sent to London and forced to work as an enslaved person. </a:t>
            </a:r>
          </a:p>
        </p:txBody>
      </p:sp>
      <p:sp>
        <p:nvSpPr>
          <p:cNvPr id="15" name="TextBox 14">
            <a:extLst>
              <a:ext uri="{FF2B5EF4-FFF2-40B4-BE49-F238E27FC236}">
                <a16:creationId xmlns:a16="http://schemas.microsoft.com/office/drawing/2014/main" id="{38A3765F-EF5F-4521-9B48-B65BD23300BC}"/>
              </a:ext>
            </a:extLst>
          </p:cNvPr>
          <p:cNvSpPr txBox="1"/>
          <p:nvPr/>
        </p:nvSpPr>
        <p:spPr>
          <a:xfrm>
            <a:off x="198536" y="3907348"/>
            <a:ext cx="4160522" cy="2031325"/>
          </a:xfrm>
          <a:prstGeom prst="rect">
            <a:avLst/>
          </a:prstGeom>
          <a:noFill/>
        </p:spPr>
        <p:txBody>
          <a:bodyPr wrap="square">
            <a:spAutoFit/>
          </a:bodyPr>
          <a:lstStyle/>
          <a:p>
            <a:r>
              <a:rPr lang="en-GB" dirty="0"/>
              <a:t>Eventually, Ignatius was freed. He opened a shop in London which became a popular place for people to meet. Ignatius wrote letters to newspapers telling people how difficult his life in enslavement was and saying that all people should be free. </a:t>
            </a:r>
          </a:p>
        </p:txBody>
      </p:sp>
      <p:pic>
        <p:nvPicPr>
          <p:cNvPr id="10" name="Picture 9">
            <a:extLst>
              <a:ext uri="{FF2B5EF4-FFF2-40B4-BE49-F238E27FC236}">
                <a16:creationId xmlns:a16="http://schemas.microsoft.com/office/drawing/2014/main" id="{1310A883-8B14-4B27-ADEA-A20820EB5E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4911"/>
          <a:stretch/>
        </p:blipFill>
        <p:spPr>
          <a:xfrm>
            <a:off x="3995802" y="681191"/>
            <a:ext cx="5148197" cy="5646040"/>
          </a:xfrm>
          <a:prstGeom prst="rect">
            <a:avLst/>
          </a:prstGeom>
        </p:spPr>
      </p:pic>
      <p:sp>
        <p:nvSpPr>
          <p:cNvPr id="17" name="Rectangle 16">
            <a:extLst>
              <a:ext uri="{FF2B5EF4-FFF2-40B4-BE49-F238E27FC236}">
                <a16:creationId xmlns:a16="http://schemas.microsoft.com/office/drawing/2014/main" id="{F6A9A389-B4FE-46EB-8BC8-6509C7986151}"/>
              </a:ext>
            </a:extLst>
          </p:cNvPr>
          <p:cNvSpPr/>
          <p:nvPr/>
        </p:nvSpPr>
        <p:spPr>
          <a:xfrm>
            <a:off x="0" y="6205729"/>
            <a:ext cx="9144000" cy="243005"/>
          </a:xfrm>
          <a:prstGeom prst="rect">
            <a:avLst/>
          </a:prstGeom>
          <a:solidFill>
            <a:srgbClr val="31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808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F862F5-71F2-47A1-B6F6-26CD86F23FA1}"/>
              </a:ext>
            </a:extLst>
          </p:cNvPr>
          <p:cNvSpPr/>
          <p:nvPr/>
        </p:nvSpPr>
        <p:spPr>
          <a:xfrm>
            <a:off x="8431896" y="1204260"/>
            <a:ext cx="718368" cy="5006647"/>
          </a:xfrm>
          <a:prstGeom prst="rect">
            <a:avLst/>
          </a:prstGeom>
          <a:solidFill>
            <a:srgbClr val="CDE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591627-AF6A-4158-9620-2A956BCC95ED}"/>
              </a:ext>
            </a:extLst>
          </p:cNvPr>
          <p:cNvSpPr/>
          <p:nvPr/>
        </p:nvSpPr>
        <p:spPr>
          <a:xfrm>
            <a:off x="1" y="1204261"/>
            <a:ext cx="4572000" cy="5001468"/>
          </a:xfrm>
          <a:prstGeom prst="rect">
            <a:avLst/>
          </a:prstGeom>
          <a:solidFill>
            <a:srgbClr val="CDE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0" y="209954"/>
            <a:ext cx="9144000" cy="994306"/>
          </a:xfrm>
          <a:prstGeom prst="roundRect">
            <a:avLst>
              <a:gd name="adj" fmla="val 0"/>
            </a:avLst>
          </a:prstGeom>
          <a:solidFill>
            <a:srgbClr val="31B7BC"/>
          </a:solidFill>
        </p:spPr>
        <p:txBody>
          <a:bodyPr/>
          <a:lstStyle/>
          <a:p>
            <a:r>
              <a:rPr lang="en-GB" sz="3600" dirty="0">
                <a:solidFill>
                  <a:schemeClr val="bg1"/>
                </a:solidFill>
                <a:latin typeface="+mn-lt"/>
              </a:rPr>
              <a:t>1789</a:t>
            </a:r>
          </a:p>
        </p:txBody>
      </p:sp>
      <p:sp>
        <p:nvSpPr>
          <p:cNvPr id="5" name="Arrow: Right 4">
            <a:extLst>
              <a:ext uri="{FF2B5EF4-FFF2-40B4-BE49-F238E27FC236}">
                <a16:creationId xmlns:a16="http://schemas.microsoft.com/office/drawing/2014/main" id="{8FB28E4F-BDD3-49AC-934A-A39062FEF074}"/>
              </a:ext>
            </a:extLst>
          </p:cNvPr>
          <p:cNvSpPr/>
          <p:nvPr/>
        </p:nvSpPr>
        <p:spPr>
          <a:xfrm>
            <a:off x="7772400" y="482842"/>
            <a:ext cx="1127970" cy="45552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21">
            <a:extLst>
              <a:ext uri="{FF2B5EF4-FFF2-40B4-BE49-F238E27FC236}">
                <a16:creationId xmlns:a16="http://schemas.microsoft.com/office/drawing/2014/main" id="{D7011B49-9D24-4D43-9367-8C5D06F00142}"/>
              </a:ext>
            </a:extLst>
          </p:cNvPr>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altLang="en-US" sz="500" b="1" dirty="0">
                <a:latin typeface="Roboto" panose="02000000000000000000" pitchFamily="2" charset="0"/>
                <a:ea typeface="Roboto" panose="02000000000000000000" pitchFamily="2" charset="0"/>
                <a:cs typeface="Arial" panose="020B0604020202020204" pitchFamily="34" charset="0"/>
              </a:rPr>
              <a:t>Title of Image Used</a:t>
            </a:r>
            <a:r>
              <a:rPr lang="en-GB" altLang="en-US" sz="500" dirty="0">
                <a:latin typeface="Roboto" panose="02000000000000000000" pitchFamily="2" charset="0"/>
                <a:ea typeface="Roboto" panose="02000000000000000000" pitchFamily="2" charset="0"/>
                <a:cs typeface="Arial" panose="020B0604020202020204" pitchFamily="34" charset="0"/>
              </a:rPr>
              <a:t>” by [</a:t>
            </a:r>
            <a:r>
              <a:rPr lang="en-GB" altLang="en-US" sz="500" b="1" dirty="0">
                <a:latin typeface="Roboto" panose="02000000000000000000" pitchFamily="2" charset="0"/>
                <a:ea typeface="Roboto" panose="02000000000000000000" pitchFamily="2" charset="0"/>
                <a:cs typeface="Arial" panose="020B0604020202020204" pitchFamily="34" charset="0"/>
              </a:rPr>
              <a:t>Author</a:t>
            </a:r>
            <a:r>
              <a:rPr lang="en-GB" altLang="en-US" sz="500" dirty="0">
                <a:latin typeface="Roboto" panose="02000000000000000000" pitchFamily="2" charset="0"/>
                <a:ea typeface="Roboto" panose="02000000000000000000" pitchFamily="2" charset="0"/>
                <a:cs typeface="Arial" panose="020B0604020202020204" pitchFamily="34" charset="0"/>
              </a:rPr>
              <a:t>] is licensed under </a:t>
            </a:r>
            <a:r>
              <a:rPr lang="en-GB" altLang="en-US" sz="500" b="1" dirty="0">
                <a:latin typeface="Roboto" panose="02000000000000000000" pitchFamily="2" charset="0"/>
                <a:ea typeface="Roboto" panose="02000000000000000000" pitchFamily="2" charset="0"/>
                <a:cs typeface="Arial" panose="020B0604020202020204" pitchFamily="34" charset="0"/>
                <a:hlinkClick r:id="rId2"/>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59B3EA0E-262F-4289-A632-6EB0E3B6D78B}"/>
              </a:ext>
            </a:extLst>
          </p:cNvPr>
          <p:cNvSpPr txBox="1"/>
          <p:nvPr/>
        </p:nvSpPr>
        <p:spPr>
          <a:xfrm>
            <a:off x="395615" y="1374055"/>
            <a:ext cx="3608815" cy="1200329"/>
          </a:xfrm>
          <a:prstGeom prst="rect">
            <a:avLst/>
          </a:prstGeom>
          <a:solidFill>
            <a:schemeClr val="bg1"/>
          </a:solidFill>
          <a:ln w="28575">
            <a:solidFill>
              <a:srgbClr val="31B7BC"/>
            </a:solidFill>
          </a:ln>
        </p:spPr>
        <p:txBody>
          <a:bodyPr wrap="square">
            <a:spAutoFit/>
          </a:bodyPr>
          <a:lstStyle/>
          <a:p>
            <a:r>
              <a:rPr lang="en-GB" dirty="0"/>
              <a:t>Olaudah Equiano publishes a book about his life. It is one of the first books to be published by a Black writer.</a:t>
            </a:r>
          </a:p>
        </p:txBody>
      </p:sp>
      <p:sp>
        <p:nvSpPr>
          <p:cNvPr id="12" name="TextBox 11">
            <a:extLst>
              <a:ext uri="{FF2B5EF4-FFF2-40B4-BE49-F238E27FC236}">
                <a16:creationId xmlns:a16="http://schemas.microsoft.com/office/drawing/2014/main" id="{63776397-9829-4D2C-BF46-5727CD4057FE}"/>
              </a:ext>
            </a:extLst>
          </p:cNvPr>
          <p:cNvSpPr txBox="1"/>
          <p:nvPr/>
        </p:nvSpPr>
        <p:spPr>
          <a:xfrm>
            <a:off x="337261" y="2716586"/>
            <a:ext cx="4160522" cy="1477328"/>
          </a:xfrm>
          <a:prstGeom prst="rect">
            <a:avLst/>
          </a:prstGeom>
          <a:noFill/>
        </p:spPr>
        <p:txBody>
          <a:bodyPr wrap="square">
            <a:spAutoFit/>
          </a:bodyPr>
          <a:lstStyle/>
          <a:p>
            <a:r>
              <a:rPr lang="en-GB" dirty="0"/>
              <a:t>Olaudah Equiano was born around 1745. He was kidnapped and forced into enslavement. Eventually, Olaudah earned his freedom. Sadly, this wasn’t possible for most enslaved people.</a:t>
            </a:r>
          </a:p>
        </p:txBody>
      </p:sp>
      <p:sp>
        <p:nvSpPr>
          <p:cNvPr id="15" name="TextBox 14">
            <a:extLst>
              <a:ext uri="{FF2B5EF4-FFF2-40B4-BE49-F238E27FC236}">
                <a16:creationId xmlns:a16="http://schemas.microsoft.com/office/drawing/2014/main" id="{38A3765F-EF5F-4521-9B48-B65BD23300BC}"/>
              </a:ext>
            </a:extLst>
          </p:cNvPr>
          <p:cNvSpPr txBox="1"/>
          <p:nvPr/>
        </p:nvSpPr>
        <p:spPr>
          <a:xfrm>
            <a:off x="337261" y="4336116"/>
            <a:ext cx="4160522" cy="1477328"/>
          </a:xfrm>
          <a:prstGeom prst="rect">
            <a:avLst/>
          </a:prstGeom>
          <a:noFill/>
        </p:spPr>
        <p:txBody>
          <a:bodyPr wrap="square">
            <a:spAutoFit/>
          </a:bodyPr>
          <a:lstStyle/>
          <a:p>
            <a:r>
              <a:rPr lang="en-GB" dirty="0"/>
              <a:t>Olaudah lived in London. He became part of a group who wanted to end enslavement. His book explained how bad life was for enslaved people and why they should be freed.</a:t>
            </a:r>
          </a:p>
        </p:txBody>
      </p:sp>
      <p:pic>
        <p:nvPicPr>
          <p:cNvPr id="3" name="Picture 2">
            <a:extLst>
              <a:ext uri="{FF2B5EF4-FFF2-40B4-BE49-F238E27FC236}">
                <a16:creationId xmlns:a16="http://schemas.microsoft.com/office/drawing/2014/main" id="{9DB48532-EFC6-40BF-97C6-AE861F4780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233"/>
          <a:stretch/>
        </p:blipFill>
        <p:spPr>
          <a:xfrm>
            <a:off x="3707705" y="579819"/>
            <a:ext cx="5436295" cy="5714443"/>
          </a:xfrm>
          <a:prstGeom prst="rect">
            <a:avLst/>
          </a:prstGeom>
        </p:spPr>
      </p:pic>
      <p:sp>
        <p:nvSpPr>
          <p:cNvPr id="17" name="Rectangle 16">
            <a:extLst>
              <a:ext uri="{FF2B5EF4-FFF2-40B4-BE49-F238E27FC236}">
                <a16:creationId xmlns:a16="http://schemas.microsoft.com/office/drawing/2014/main" id="{F6A9A389-B4FE-46EB-8BC8-6509C7986151}"/>
              </a:ext>
            </a:extLst>
          </p:cNvPr>
          <p:cNvSpPr/>
          <p:nvPr/>
        </p:nvSpPr>
        <p:spPr>
          <a:xfrm>
            <a:off x="0" y="6205729"/>
            <a:ext cx="9144000" cy="243005"/>
          </a:xfrm>
          <a:prstGeom prst="rect">
            <a:avLst/>
          </a:prstGeom>
          <a:solidFill>
            <a:srgbClr val="31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644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F862F5-71F2-47A1-B6F6-26CD86F23FA1}"/>
              </a:ext>
            </a:extLst>
          </p:cNvPr>
          <p:cNvSpPr/>
          <p:nvPr/>
        </p:nvSpPr>
        <p:spPr>
          <a:xfrm>
            <a:off x="8431896" y="1204260"/>
            <a:ext cx="718368" cy="5006647"/>
          </a:xfrm>
          <a:prstGeom prst="rect">
            <a:avLst/>
          </a:prstGeom>
          <a:solidFill>
            <a:srgbClr val="CDE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591627-AF6A-4158-9620-2A956BCC95ED}"/>
              </a:ext>
            </a:extLst>
          </p:cNvPr>
          <p:cNvSpPr/>
          <p:nvPr/>
        </p:nvSpPr>
        <p:spPr>
          <a:xfrm>
            <a:off x="1" y="1204261"/>
            <a:ext cx="4572000" cy="5001468"/>
          </a:xfrm>
          <a:prstGeom prst="rect">
            <a:avLst/>
          </a:prstGeom>
          <a:solidFill>
            <a:srgbClr val="CDE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0" y="209954"/>
            <a:ext cx="9144000" cy="994306"/>
          </a:xfrm>
          <a:prstGeom prst="roundRect">
            <a:avLst>
              <a:gd name="adj" fmla="val 0"/>
            </a:avLst>
          </a:prstGeom>
          <a:solidFill>
            <a:srgbClr val="31B7BC"/>
          </a:solidFill>
        </p:spPr>
        <p:txBody>
          <a:bodyPr/>
          <a:lstStyle/>
          <a:p>
            <a:r>
              <a:rPr lang="en-GB" sz="3600" dirty="0">
                <a:solidFill>
                  <a:schemeClr val="bg1"/>
                </a:solidFill>
                <a:latin typeface="+mn-lt"/>
              </a:rPr>
              <a:t>1807</a:t>
            </a:r>
          </a:p>
        </p:txBody>
      </p:sp>
      <p:sp>
        <p:nvSpPr>
          <p:cNvPr id="5" name="Arrow: Right 4">
            <a:extLst>
              <a:ext uri="{FF2B5EF4-FFF2-40B4-BE49-F238E27FC236}">
                <a16:creationId xmlns:a16="http://schemas.microsoft.com/office/drawing/2014/main" id="{8FB28E4F-BDD3-49AC-934A-A39062FEF074}"/>
              </a:ext>
            </a:extLst>
          </p:cNvPr>
          <p:cNvSpPr/>
          <p:nvPr/>
        </p:nvSpPr>
        <p:spPr>
          <a:xfrm>
            <a:off x="7772400" y="482842"/>
            <a:ext cx="1127970" cy="45552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21">
            <a:extLst>
              <a:ext uri="{FF2B5EF4-FFF2-40B4-BE49-F238E27FC236}">
                <a16:creationId xmlns:a16="http://schemas.microsoft.com/office/drawing/2014/main" id="{D7011B49-9D24-4D43-9367-8C5D06F00142}"/>
              </a:ext>
            </a:extLst>
          </p:cNvPr>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altLang="en-US" sz="500" b="1" dirty="0">
                <a:latin typeface="Roboto" panose="02000000000000000000" pitchFamily="2" charset="0"/>
                <a:ea typeface="Roboto" panose="02000000000000000000" pitchFamily="2" charset="0"/>
                <a:cs typeface="Arial" panose="020B0604020202020204" pitchFamily="34" charset="0"/>
              </a:rPr>
              <a:t>Title of Image Used</a:t>
            </a:r>
            <a:r>
              <a:rPr lang="en-GB" altLang="en-US" sz="500" dirty="0">
                <a:latin typeface="Roboto" panose="02000000000000000000" pitchFamily="2" charset="0"/>
                <a:ea typeface="Roboto" panose="02000000000000000000" pitchFamily="2" charset="0"/>
                <a:cs typeface="Arial" panose="020B0604020202020204" pitchFamily="34" charset="0"/>
              </a:rPr>
              <a:t>” by [</a:t>
            </a:r>
            <a:r>
              <a:rPr lang="en-GB" altLang="en-US" sz="500" b="1" dirty="0">
                <a:latin typeface="Roboto" panose="02000000000000000000" pitchFamily="2" charset="0"/>
                <a:ea typeface="Roboto" panose="02000000000000000000" pitchFamily="2" charset="0"/>
                <a:cs typeface="Arial" panose="020B0604020202020204" pitchFamily="34" charset="0"/>
              </a:rPr>
              <a:t>Author</a:t>
            </a:r>
            <a:r>
              <a:rPr lang="en-GB" altLang="en-US" sz="500" dirty="0">
                <a:latin typeface="Roboto" panose="02000000000000000000" pitchFamily="2" charset="0"/>
                <a:ea typeface="Roboto" panose="02000000000000000000" pitchFamily="2" charset="0"/>
                <a:cs typeface="Arial" panose="020B0604020202020204" pitchFamily="34" charset="0"/>
              </a:rPr>
              <a:t>] is licensed under </a:t>
            </a:r>
            <a:r>
              <a:rPr lang="en-GB" altLang="en-US" sz="500" b="1" dirty="0">
                <a:latin typeface="Roboto" panose="02000000000000000000" pitchFamily="2" charset="0"/>
                <a:ea typeface="Roboto" panose="02000000000000000000" pitchFamily="2" charset="0"/>
                <a:cs typeface="Arial" panose="020B0604020202020204" pitchFamily="34" charset="0"/>
                <a:hlinkClick r:id="rId2"/>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59B3EA0E-262F-4289-A632-6EB0E3B6D78B}"/>
              </a:ext>
            </a:extLst>
          </p:cNvPr>
          <p:cNvSpPr txBox="1"/>
          <p:nvPr/>
        </p:nvSpPr>
        <p:spPr>
          <a:xfrm>
            <a:off x="407720" y="1530877"/>
            <a:ext cx="2480064" cy="2585323"/>
          </a:xfrm>
          <a:prstGeom prst="rect">
            <a:avLst/>
          </a:prstGeom>
          <a:solidFill>
            <a:schemeClr val="bg1"/>
          </a:solidFill>
          <a:ln w="28575">
            <a:solidFill>
              <a:srgbClr val="31B7BC"/>
            </a:solidFill>
          </a:ln>
        </p:spPr>
        <p:txBody>
          <a:bodyPr wrap="square">
            <a:spAutoFit/>
          </a:bodyPr>
          <a:lstStyle/>
          <a:p>
            <a:r>
              <a:rPr lang="en-GB" dirty="0"/>
              <a:t>The buying and selling of enslaved people is </a:t>
            </a:r>
            <a:r>
              <a:rPr lang="en-GB" b="1" dirty="0"/>
              <a:t>abolished</a:t>
            </a:r>
            <a:r>
              <a:rPr lang="en-GB" dirty="0"/>
              <a:t>. Sadly, enslaved people are still not free and are still forced to work in bad conditions for no money.</a:t>
            </a:r>
          </a:p>
        </p:txBody>
      </p:sp>
      <p:sp>
        <p:nvSpPr>
          <p:cNvPr id="17" name="Rectangle 16">
            <a:extLst>
              <a:ext uri="{FF2B5EF4-FFF2-40B4-BE49-F238E27FC236}">
                <a16:creationId xmlns:a16="http://schemas.microsoft.com/office/drawing/2014/main" id="{F6A9A389-B4FE-46EB-8BC8-6509C7986151}"/>
              </a:ext>
            </a:extLst>
          </p:cNvPr>
          <p:cNvSpPr/>
          <p:nvPr/>
        </p:nvSpPr>
        <p:spPr>
          <a:xfrm>
            <a:off x="0" y="6205729"/>
            <a:ext cx="9144000" cy="243005"/>
          </a:xfrm>
          <a:prstGeom prst="rect">
            <a:avLst/>
          </a:prstGeom>
          <a:solidFill>
            <a:srgbClr val="31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E2592043-74AC-4F12-B9E7-2975295BE9F1}"/>
              </a:ext>
            </a:extLst>
          </p:cNvPr>
          <p:cNvSpPr txBox="1"/>
          <p:nvPr/>
        </p:nvSpPr>
        <p:spPr>
          <a:xfrm>
            <a:off x="486635" y="5992505"/>
            <a:ext cx="8070521" cy="369332"/>
          </a:xfrm>
          <a:prstGeom prst="rect">
            <a:avLst/>
          </a:prstGeom>
          <a:solidFill>
            <a:schemeClr val="bg1"/>
          </a:solidFill>
          <a:ln w="12700">
            <a:solidFill>
              <a:srgbClr val="31B7BC"/>
            </a:solidFill>
          </a:ln>
        </p:spPr>
        <p:txBody>
          <a:bodyPr wrap="square">
            <a:spAutoFit/>
          </a:bodyPr>
          <a:lstStyle/>
          <a:p>
            <a:r>
              <a:rPr lang="en-GB" b="1" dirty="0"/>
              <a:t>abolished </a:t>
            </a:r>
            <a:r>
              <a:rPr lang="en-GB" dirty="0"/>
              <a:t>– Ended.</a:t>
            </a:r>
          </a:p>
        </p:txBody>
      </p:sp>
      <p:pic>
        <p:nvPicPr>
          <p:cNvPr id="4" name="Picture 3">
            <a:extLst>
              <a:ext uri="{FF2B5EF4-FFF2-40B4-BE49-F238E27FC236}">
                <a16:creationId xmlns:a16="http://schemas.microsoft.com/office/drawing/2014/main" id="{399E271F-4602-4AB5-9B2A-280DEDD972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7760" y="1577358"/>
            <a:ext cx="5682528" cy="4018204"/>
          </a:xfrm>
          <a:prstGeom prst="rect">
            <a:avLst/>
          </a:prstGeom>
          <a:ln w="38100">
            <a:solidFill>
              <a:srgbClr val="31B7BC"/>
            </a:solidFill>
          </a:ln>
        </p:spPr>
      </p:pic>
    </p:spTree>
    <p:extLst>
      <p:ext uri="{BB962C8B-B14F-4D97-AF65-F5344CB8AC3E}">
        <p14:creationId xmlns:p14="http://schemas.microsoft.com/office/powerpoint/2010/main" val="174397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F862F5-71F2-47A1-B6F6-26CD86F23FA1}"/>
              </a:ext>
            </a:extLst>
          </p:cNvPr>
          <p:cNvSpPr/>
          <p:nvPr/>
        </p:nvSpPr>
        <p:spPr>
          <a:xfrm>
            <a:off x="8431896" y="1204260"/>
            <a:ext cx="718368" cy="5006647"/>
          </a:xfrm>
          <a:prstGeom prst="rect">
            <a:avLst/>
          </a:prstGeom>
          <a:solidFill>
            <a:srgbClr val="CDE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591627-AF6A-4158-9620-2A956BCC95ED}"/>
              </a:ext>
            </a:extLst>
          </p:cNvPr>
          <p:cNvSpPr/>
          <p:nvPr/>
        </p:nvSpPr>
        <p:spPr>
          <a:xfrm>
            <a:off x="1" y="1204261"/>
            <a:ext cx="4572000" cy="5001468"/>
          </a:xfrm>
          <a:prstGeom prst="rect">
            <a:avLst/>
          </a:prstGeom>
          <a:solidFill>
            <a:srgbClr val="CDE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0" y="209954"/>
            <a:ext cx="9144000" cy="994306"/>
          </a:xfrm>
          <a:prstGeom prst="roundRect">
            <a:avLst>
              <a:gd name="adj" fmla="val 0"/>
            </a:avLst>
          </a:prstGeom>
          <a:solidFill>
            <a:srgbClr val="31B7BC"/>
          </a:solidFill>
        </p:spPr>
        <p:txBody>
          <a:bodyPr/>
          <a:lstStyle/>
          <a:p>
            <a:r>
              <a:rPr lang="en-GB" sz="3600" dirty="0">
                <a:solidFill>
                  <a:schemeClr val="bg1"/>
                </a:solidFill>
                <a:latin typeface="+mn-lt"/>
              </a:rPr>
              <a:t>1834</a:t>
            </a:r>
          </a:p>
        </p:txBody>
      </p:sp>
      <p:sp>
        <p:nvSpPr>
          <p:cNvPr id="5" name="Arrow: Right 4">
            <a:extLst>
              <a:ext uri="{FF2B5EF4-FFF2-40B4-BE49-F238E27FC236}">
                <a16:creationId xmlns:a16="http://schemas.microsoft.com/office/drawing/2014/main" id="{8FB28E4F-BDD3-49AC-934A-A39062FEF074}"/>
              </a:ext>
            </a:extLst>
          </p:cNvPr>
          <p:cNvSpPr/>
          <p:nvPr/>
        </p:nvSpPr>
        <p:spPr>
          <a:xfrm>
            <a:off x="7772400" y="482842"/>
            <a:ext cx="1127970" cy="45552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21">
            <a:extLst>
              <a:ext uri="{FF2B5EF4-FFF2-40B4-BE49-F238E27FC236}">
                <a16:creationId xmlns:a16="http://schemas.microsoft.com/office/drawing/2014/main" id="{D7011B49-9D24-4D43-9367-8C5D06F00142}"/>
              </a:ext>
            </a:extLst>
          </p:cNvPr>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altLang="en-US" sz="500" b="1" dirty="0">
                <a:latin typeface="Roboto" panose="02000000000000000000" pitchFamily="2" charset="0"/>
                <a:ea typeface="Roboto" panose="02000000000000000000" pitchFamily="2" charset="0"/>
                <a:cs typeface="Arial" panose="020B0604020202020204" pitchFamily="34" charset="0"/>
              </a:rPr>
              <a:t>Title of Image Used</a:t>
            </a:r>
            <a:r>
              <a:rPr lang="en-GB" altLang="en-US" sz="500" dirty="0">
                <a:latin typeface="Roboto" panose="02000000000000000000" pitchFamily="2" charset="0"/>
                <a:ea typeface="Roboto" panose="02000000000000000000" pitchFamily="2" charset="0"/>
                <a:cs typeface="Arial" panose="020B0604020202020204" pitchFamily="34" charset="0"/>
              </a:rPr>
              <a:t>” by [</a:t>
            </a:r>
            <a:r>
              <a:rPr lang="en-GB" altLang="en-US" sz="500" b="1" dirty="0">
                <a:latin typeface="Roboto" panose="02000000000000000000" pitchFamily="2" charset="0"/>
                <a:ea typeface="Roboto" panose="02000000000000000000" pitchFamily="2" charset="0"/>
                <a:cs typeface="Arial" panose="020B0604020202020204" pitchFamily="34" charset="0"/>
              </a:rPr>
              <a:t>Author</a:t>
            </a:r>
            <a:r>
              <a:rPr lang="en-GB" altLang="en-US" sz="500" dirty="0">
                <a:latin typeface="Roboto" panose="02000000000000000000" pitchFamily="2" charset="0"/>
                <a:ea typeface="Roboto" panose="02000000000000000000" pitchFamily="2" charset="0"/>
                <a:cs typeface="Arial" panose="020B0604020202020204" pitchFamily="34" charset="0"/>
              </a:rPr>
              <a:t>] is licensed under </a:t>
            </a:r>
            <a:r>
              <a:rPr lang="en-GB" altLang="en-US" sz="500" b="1" dirty="0">
                <a:latin typeface="Roboto" panose="02000000000000000000" pitchFamily="2" charset="0"/>
                <a:ea typeface="Roboto" panose="02000000000000000000" pitchFamily="2" charset="0"/>
                <a:cs typeface="Arial" panose="020B0604020202020204" pitchFamily="34" charset="0"/>
                <a:hlinkClick r:id="rId2"/>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59B3EA0E-262F-4289-A632-6EB0E3B6D78B}"/>
              </a:ext>
            </a:extLst>
          </p:cNvPr>
          <p:cNvSpPr txBox="1"/>
          <p:nvPr/>
        </p:nvSpPr>
        <p:spPr>
          <a:xfrm>
            <a:off x="449998" y="1499561"/>
            <a:ext cx="2564369" cy="646331"/>
          </a:xfrm>
          <a:prstGeom prst="rect">
            <a:avLst/>
          </a:prstGeom>
          <a:solidFill>
            <a:schemeClr val="bg1"/>
          </a:solidFill>
          <a:ln w="28575">
            <a:solidFill>
              <a:srgbClr val="31B7BC"/>
            </a:solidFill>
          </a:ln>
        </p:spPr>
        <p:txBody>
          <a:bodyPr wrap="square">
            <a:spAutoFit/>
          </a:bodyPr>
          <a:lstStyle/>
          <a:p>
            <a:r>
              <a:rPr lang="en-GB" dirty="0"/>
              <a:t>Enslaved people in Britain are freed. </a:t>
            </a:r>
          </a:p>
        </p:txBody>
      </p:sp>
      <p:pic>
        <p:nvPicPr>
          <p:cNvPr id="3" name="Picture 2">
            <a:extLst>
              <a:ext uri="{FF2B5EF4-FFF2-40B4-BE49-F238E27FC236}">
                <a16:creationId xmlns:a16="http://schemas.microsoft.com/office/drawing/2014/main" id="{C246A8D0-11AA-48F5-9451-B1DEA6EFE5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3191"/>
          <a:stretch/>
        </p:blipFill>
        <p:spPr>
          <a:xfrm>
            <a:off x="3319397" y="1417484"/>
            <a:ext cx="5737763" cy="4868888"/>
          </a:xfrm>
          <a:prstGeom prst="rect">
            <a:avLst/>
          </a:prstGeom>
        </p:spPr>
      </p:pic>
      <p:sp>
        <p:nvSpPr>
          <p:cNvPr id="17" name="Rectangle 16">
            <a:extLst>
              <a:ext uri="{FF2B5EF4-FFF2-40B4-BE49-F238E27FC236}">
                <a16:creationId xmlns:a16="http://schemas.microsoft.com/office/drawing/2014/main" id="{F6A9A389-B4FE-46EB-8BC8-6509C7986151}"/>
              </a:ext>
            </a:extLst>
          </p:cNvPr>
          <p:cNvSpPr/>
          <p:nvPr/>
        </p:nvSpPr>
        <p:spPr>
          <a:xfrm>
            <a:off x="0" y="6205729"/>
            <a:ext cx="9144000" cy="243005"/>
          </a:xfrm>
          <a:prstGeom prst="rect">
            <a:avLst/>
          </a:prstGeom>
          <a:solidFill>
            <a:srgbClr val="31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8CEF9B03-6180-49A1-B45A-74B008C1FF94}"/>
              </a:ext>
            </a:extLst>
          </p:cNvPr>
          <p:cNvSpPr txBox="1"/>
          <p:nvPr/>
        </p:nvSpPr>
        <p:spPr>
          <a:xfrm>
            <a:off x="449998" y="2334279"/>
            <a:ext cx="2665268" cy="1477328"/>
          </a:xfrm>
          <a:prstGeom prst="rect">
            <a:avLst/>
          </a:prstGeom>
          <a:noFill/>
        </p:spPr>
        <p:txBody>
          <a:bodyPr wrap="square">
            <a:spAutoFit/>
          </a:bodyPr>
          <a:lstStyle/>
          <a:p>
            <a:r>
              <a:rPr lang="en-GB" dirty="0"/>
              <a:t>They still have to work for the people who have enslaved them for another four years for very little money.</a:t>
            </a:r>
          </a:p>
        </p:txBody>
      </p:sp>
    </p:spTree>
    <p:extLst>
      <p:ext uri="{BB962C8B-B14F-4D97-AF65-F5344CB8AC3E}">
        <p14:creationId xmlns:p14="http://schemas.microsoft.com/office/powerpoint/2010/main" val="71072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F862F5-71F2-47A1-B6F6-26CD86F23FA1}"/>
              </a:ext>
            </a:extLst>
          </p:cNvPr>
          <p:cNvSpPr/>
          <p:nvPr/>
        </p:nvSpPr>
        <p:spPr>
          <a:xfrm>
            <a:off x="8431896" y="1204260"/>
            <a:ext cx="718368" cy="5006647"/>
          </a:xfrm>
          <a:prstGeom prst="rect">
            <a:avLst/>
          </a:prstGeom>
          <a:solidFill>
            <a:srgbClr val="CDE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591627-AF6A-4158-9620-2A956BCC95ED}"/>
              </a:ext>
            </a:extLst>
          </p:cNvPr>
          <p:cNvSpPr/>
          <p:nvPr/>
        </p:nvSpPr>
        <p:spPr>
          <a:xfrm>
            <a:off x="1" y="1204261"/>
            <a:ext cx="4572000" cy="5001468"/>
          </a:xfrm>
          <a:prstGeom prst="rect">
            <a:avLst/>
          </a:prstGeom>
          <a:solidFill>
            <a:srgbClr val="CDE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0" y="209954"/>
            <a:ext cx="9144000" cy="994306"/>
          </a:xfrm>
          <a:prstGeom prst="roundRect">
            <a:avLst>
              <a:gd name="adj" fmla="val 0"/>
            </a:avLst>
          </a:prstGeom>
          <a:solidFill>
            <a:srgbClr val="31B7BC"/>
          </a:solidFill>
        </p:spPr>
        <p:txBody>
          <a:bodyPr/>
          <a:lstStyle/>
          <a:p>
            <a:r>
              <a:rPr lang="en-GB" sz="3600" dirty="0">
                <a:solidFill>
                  <a:schemeClr val="bg1"/>
                </a:solidFill>
                <a:latin typeface="+mn-lt"/>
              </a:rPr>
              <a:t>1835</a:t>
            </a:r>
          </a:p>
        </p:txBody>
      </p:sp>
      <p:sp>
        <p:nvSpPr>
          <p:cNvPr id="5" name="Arrow: Right 4">
            <a:extLst>
              <a:ext uri="{FF2B5EF4-FFF2-40B4-BE49-F238E27FC236}">
                <a16:creationId xmlns:a16="http://schemas.microsoft.com/office/drawing/2014/main" id="{8FB28E4F-BDD3-49AC-934A-A39062FEF074}"/>
              </a:ext>
            </a:extLst>
          </p:cNvPr>
          <p:cNvSpPr/>
          <p:nvPr/>
        </p:nvSpPr>
        <p:spPr>
          <a:xfrm>
            <a:off x="7772400" y="482842"/>
            <a:ext cx="1127970" cy="45552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21">
            <a:extLst>
              <a:ext uri="{FF2B5EF4-FFF2-40B4-BE49-F238E27FC236}">
                <a16:creationId xmlns:a16="http://schemas.microsoft.com/office/drawing/2014/main" id="{D7011B49-9D24-4D43-9367-8C5D06F00142}"/>
              </a:ext>
            </a:extLst>
          </p:cNvPr>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altLang="en-US" sz="500" b="1" dirty="0">
                <a:latin typeface="Roboto" panose="02000000000000000000" pitchFamily="2" charset="0"/>
                <a:ea typeface="Roboto" panose="02000000000000000000" pitchFamily="2" charset="0"/>
                <a:cs typeface="Arial" panose="020B0604020202020204" pitchFamily="34" charset="0"/>
              </a:rPr>
              <a:t>Title of Image Used</a:t>
            </a:r>
            <a:r>
              <a:rPr lang="en-GB" altLang="en-US" sz="500" dirty="0">
                <a:latin typeface="Roboto" panose="02000000000000000000" pitchFamily="2" charset="0"/>
                <a:ea typeface="Roboto" panose="02000000000000000000" pitchFamily="2" charset="0"/>
                <a:cs typeface="Arial" panose="020B0604020202020204" pitchFamily="34" charset="0"/>
              </a:rPr>
              <a:t>” by [</a:t>
            </a:r>
            <a:r>
              <a:rPr lang="en-GB" altLang="en-US" sz="500" b="1" dirty="0">
                <a:latin typeface="Roboto" panose="02000000000000000000" pitchFamily="2" charset="0"/>
                <a:ea typeface="Roboto" panose="02000000000000000000" pitchFamily="2" charset="0"/>
                <a:cs typeface="Arial" panose="020B0604020202020204" pitchFamily="34" charset="0"/>
              </a:rPr>
              <a:t>Author</a:t>
            </a:r>
            <a:r>
              <a:rPr lang="en-GB" altLang="en-US" sz="500" dirty="0">
                <a:latin typeface="Roboto" panose="02000000000000000000" pitchFamily="2" charset="0"/>
                <a:ea typeface="Roboto" panose="02000000000000000000" pitchFamily="2" charset="0"/>
                <a:cs typeface="Arial" panose="020B0604020202020204" pitchFamily="34" charset="0"/>
              </a:rPr>
              <a:t>] is licensed under </a:t>
            </a:r>
            <a:r>
              <a:rPr lang="en-GB" altLang="en-US" sz="500" b="1" dirty="0">
                <a:latin typeface="Roboto" panose="02000000000000000000" pitchFamily="2" charset="0"/>
                <a:ea typeface="Roboto" panose="02000000000000000000" pitchFamily="2" charset="0"/>
                <a:cs typeface="Arial" panose="020B0604020202020204" pitchFamily="34" charset="0"/>
                <a:hlinkClick r:id="rId2"/>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59B3EA0E-262F-4289-A632-6EB0E3B6D78B}"/>
              </a:ext>
            </a:extLst>
          </p:cNvPr>
          <p:cNvSpPr txBox="1"/>
          <p:nvPr/>
        </p:nvSpPr>
        <p:spPr>
          <a:xfrm>
            <a:off x="398485" y="1499561"/>
            <a:ext cx="3775031" cy="646331"/>
          </a:xfrm>
          <a:prstGeom prst="rect">
            <a:avLst/>
          </a:prstGeom>
          <a:solidFill>
            <a:schemeClr val="bg1"/>
          </a:solidFill>
          <a:ln w="28575">
            <a:solidFill>
              <a:srgbClr val="31B7BC"/>
            </a:solidFill>
          </a:ln>
        </p:spPr>
        <p:txBody>
          <a:bodyPr wrap="square">
            <a:spAutoFit/>
          </a:bodyPr>
          <a:lstStyle/>
          <a:p>
            <a:r>
              <a:rPr lang="en-GB" dirty="0"/>
              <a:t>John Kent becomes the first Black police officer in Britain. </a:t>
            </a:r>
          </a:p>
        </p:txBody>
      </p:sp>
      <p:sp>
        <p:nvSpPr>
          <p:cNvPr id="12" name="TextBox 11">
            <a:extLst>
              <a:ext uri="{FF2B5EF4-FFF2-40B4-BE49-F238E27FC236}">
                <a16:creationId xmlns:a16="http://schemas.microsoft.com/office/drawing/2014/main" id="{12783D78-343C-4CF3-AE99-196FCDDD30EF}"/>
              </a:ext>
            </a:extLst>
          </p:cNvPr>
          <p:cNvSpPr txBox="1"/>
          <p:nvPr/>
        </p:nvSpPr>
        <p:spPr>
          <a:xfrm>
            <a:off x="398485" y="2403785"/>
            <a:ext cx="3775031" cy="2308324"/>
          </a:xfrm>
          <a:prstGeom prst="rect">
            <a:avLst/>
          </a:prstGeom>
          <a:noFill/>
        </p:spPr>
        <p:txBody>
          <a:bodyPr wrap="square">
            <a:spAutoFit/>
          </a:bodyPr>
          <a:lstStyle/>
          <a:p>
            <a:r>
              <a:rPr lang="en-GB" dirty="0"/>
              <a:t>John’s dad had lived in enslavement. John did many great things while serving as a police officer including saving someone from drowning, fighting off a man who was attacking him with a knife and rescuing another police officer who was being attacked.</a:t>
            </a:r>
          </a:p>
        </p:txBody>
      </p:sp>
      <p:pic>
        <p:nvPicPr>
          <p:cNvPr id="8" name="Picture 7">
            <a:extLst>
              <a:ext uri="{FF2B5EF4-FFF2-40B4-BE49-F238E27FC236}">
                <a16:creationId xmlns:a16="http://schemas.microsoft.com/office/drawing/2014/main" id="{3FE85A0F-DAC9-4B46-8B57-0E90C70214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5336"/>
          <a:stretch/>
        </p:blipFill>
        <p:spPr>
          <a:xfrm>
            <a:off x="5164186" y="409266"/>
            <a:ext cx="3686392" cy="5917965"/>
          </a:xfrm>
          <a:prstGeom prst="rect">
            <a:avLst/>
          </a:prstGeom>
        </p:spPr>
      </p:pic>
      <p:sp>
        <p:nvSpPr>
          <p:cNvPr id="17" name="Rectangle 16">
            <a:extLst>
              <a:ext uri="{FF2B5EF4-FFF2-40B4-BE49-F238E27FC236}">
                <a16:creationId xmlns:a16="http://schemas.microsoft.com/office/drawing/2014/main" id="{F6A9A389-B4FE-46EB-8BC8-6509C7986151}"/>
              </a:ext>
            </a:extLst>
          </p:cNvPr>
          <p:cNvSpPr/>
          <p:nvPr/>
        </p:nvSpPr>
        <p:spPr>
          <a:xfrm>
            <a:off x="0" y="6205729"/>
            <a:ext cx="9144000" cy="243005"/>
          </a:xfrm>
          <a:prstGeom prst="rect">
            <a:avLst/>
          </a:prstGeom>
          <a:solidFill>
            <a:srgbClr val="31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347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101</TotalTime>
  <Words>1463</Words>
  <Application>Microsoft Office PowerPoint</Application>
  <PresentationFormat>On-screen Show (4:3)</PresentationFormat>
  <Paragraphs>84</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Twinkl</vt:lpstr>
      <vt:lpstr>Roboto</vt:lpstr>
      <vt:lpstr>Calibri</vt:lpstr>
      <vt:lpstr>Arial</vt:lpstr>
      <vt:lpstr>Office Theme</vt:lpstr>
      <vt:lpstr>PowerPoint Presentation</vt:lpstr>
      <vt:lpstr>193</vt:lpstr>
      <vt:lpstr>1507</vt:lpstr>
      <vt:lpstr>1562</vt:lpstr>
      <vt:lpstr>1774</vt:lpstr>
      <vt:lpstr>1789</vt:lpstr>
      <vt:lpstr>1807</vt:lpstr>
      <vt:lpstr>1834</vt:lpstr>
      <vt:lpstr>1835</vt:lpstr>
      <vt:lpstr>1855</vt:lpstr>
      <vt:lpstr>1901 </vt:lpstr>
      <vt:lpstr>1903</vt:lpstr>
      <vt:lpstr>1913</vt:lpstr>
      <vt:lpstr>1917</vt:lpstr>
      <vt:lpstr>1939-1945</vt:lpstr>
      <vt:lpstr>1948</vt:lpstr>
      <vt:lpstr>1963</vt:lpstr>
      <vt:lpstr>1966</vt:lpstr>
      <vt:lpstr>1987</vt:lpstr>
      <vt:lpstr>2020</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Claire Kerekes</dc:creator>
  <cp:lastModifiedBy>Miss Bailey</cp:lastModifiedBy>
  <cp:revision>19</cp:revision>
  <dcterms:created xsi:type="dcterms:W3CDTF">2020-04-13T12:09:49Z</dcterms:created>
  <dcterms:modified xsi:type="dcterms:W3CDTF">2021-10-04T15:07:24Z</dcterms:modified>
</cp:coreProperties>
</file>