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8" r:id="rId2"/>
    <p:sldId id="260" r:id="rId3"/>
    <p:sldId id="259" r:id="rId4"/>
    <p:sldId id="303" r:id="rId5"/>
    <p:sldId id="284" r:id="rId6"/>
    <p:sldId id="286" r:id="rId7"/>
    <p:sldId id="288" r:id="rId8"/>
    <p:sldId id="290" r:id="rId9"/>
    <p:sldId id="292" r:id="rId10"/>
    <p:sldId id="304" r:id="rId11"/>
    <p:sldId id="296" r:id="rId12"/>
    <p:sldId id="298" r:id="rId13"/>
    <p:sldId id="300" r:id="rId14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99"/>
    <a:srgbClr val="FF0066"/>
    <a:srgbClr val="99FF99"/>
    <a:srgbClr val="99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338" autoAdjust="0"/>
    <p:restoredTop sz="94660"/>
  </p:normalViewPr>
  <p:slideViewPr>
    <p:cSldViewPr snapToGrid="0">
      <p:cViewPr varScale="1">
        <p:scale>
          <a:sx n="73" d="100"/>
          <a:sy n="73" d="100"/>
        </p:scale>
        <p:origin x="64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356B63-B5D4-4FFF-8BAB-EE51338E5EEC}" type="datetimeFigureOut">
              <a:rPr lang="en-GB" smtClean="0"/>
              <a:t>06/05/2023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94A3DF-A81D-4481-96EB-301390592B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92751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2419-D1C5-4E1E-9D0C-85AE180312A5}" type="datetimeFigureOut">
              <a:rPr lang="en-GB" smtClean="0"/>
              <a:t>06/05/2023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3E00-8734-474C-B957-321D8720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18102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2419-D1C5-4E1E-9D0C-85AE180312A5}" type="datetimeFigureOut">
              <a:rPr lang="en-GB" smtClean="0"/>
              <a:t>06/05/2023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3E00-8734-474C-B957-321D8720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36014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2419-D1C5-4E1E-9D0C-85AE180312A5}" type="datetimeFigureOut">
              <a:rPr lang="en-GB" smtClean="0"/>
              <a:t>06/05/2023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3E00-8734-474C-B957-321D8720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6090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2419-D1C5-4E1E-9D0C-85AE180312A5}" type="datetimeFigureOut">
              <a:rPr lang="en-GB" smtClean="0"/>
              <a:t>06/05/2023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3E00-8734-474C-B957-321D8720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21982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2419-D1C5-4E1E-9D0C-85AE180312A5}" type="datetimeFigureOut">
              <a:rPr lang="en-GB" smtClean="0"/>
              <a:t>06/05/2023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3E00-8734-474C-B957-321D8720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8663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2419-D1C5-4E1E-9D0C-85AE180312A5}" type="datetimeFigureOut">
              <a:rPr lang="en-GB" smtClean="0"/>
              <a:t>06/05/2023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3E00-8734-474C-B957-321D8720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95448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2419-D1C5-4E1E-9D0C-85AE180312A5}" type="datetimeFigureOut">
              <a:rPr lang="en-GB" smtClean="0"/>
              <a:t>06/05/2023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3E00-8734-474C-B957-321D8720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76196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2419-D1C5-4E1E-9D0C-85AE180312A5}" type="datetimeFigureOut">
              <a:rPr lang="en-GB" smtClean="0"/>
              <a:t>06/05/2023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3E00-8734-474C-B957-321D8720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04342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2419-D1C5-4E1E-9D0C-85AE180312A5}" type="datetimeFigureOut">
              <a:rPr lang="en-GB" smtClean="0"/>
              <a:t>06/05/2023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3E00-8734-474C-B957-321D8720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97738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2419-D1C5-4E1E-9D0C-85AE180312A5}" type="datetimeFigureOut">
              <a:rPr lang="en-GB" smtClean="0"/>
              <a:t>06/05/2023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3E00-8734-474C-B957-321D8720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19923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2419-D1C5-4E1E-9D0C-85AE180312A5}" type="datetimeFigureOut">
              <a:rPr lang="en-GB" smtClean="0"/>
              <a:t>06/05/2023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3E00-8734-474C-B957-321D8720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65155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822419-D1C5-4E1E-9D0C-85AE180312A5}" type="datetimeFigureOut">
              <a:rPr lang="en-GB" smtClean="0"/>
              <a:t>06/05/2023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B13E00-8734-474C-B957-321D8720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08188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886820" y="1122465"/>
            <a:ext cx="795272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solidFill>
                  <a:srgbClr val="FF0000"/>
                </a:solidFill>
                <a:latin typeface="Comic Sans MS" panose="030F0702030302020204" pitchFamily="66" charset="0"/>
              </a:rPr>
              <a:t>Wow Assembly:</a:t>
            </a:r>
          </a:p>
          <a:p>
            <a:pPr algn="ctr"/>
            <a:r>
              <a:rPr lang="en-GB" sz="4800" dirty="0">
                <a:latin typeface="Comic Sans MS" panose="030F0702030302020204" pitchFamily="66" charset="0"/>
              </a:rPr>
              <a:t>Friday 28</a:t>
            </a:r>
            <a:r>
              <a:rPr lang="en-GB" sz="4800" baseline="30000" dirty="0">
                <a:latin typeface="Comic Sans MS" panose="030F0702030302020204" pitchFamily="66" charset="0"/>
              </a:rPr>
              <a:t>th</a:t>
            </a:r>
            <a:r>
              <a:rPr lang="en-GB" sz="4800" dirty="0">
                <a:latin typeface="Comic Sans MS" panose="030F0702030302020204" pitchFamily="66" charset="0"/>
              </a:rPr>
              <a:t> April</a:t>
            </a:r>
          </a:p>
          <a:p>
            <a:endParaRPr lang="en-GB" sz="6600" dirty="0">
              <a:latin typeface="Comic Sans MS" panose="030F0702030302020204" pitchFamily="66" charset="0"/>
            </a:endParaRPr>
          </a:p>
        </p:txBody>
      </p:sp>
      <p:pic>
        <p:nvPicPr>
          <p:cNvPr id="4" name="Picture 6" descr="Image result for the woodlands community primary school logo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8811" y="3212789"/>
            <a:ext cx="2686390" cy="25072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58145" y="4304374"/>
            <a:ext cx="1657350" cy="174307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484484" y="4304375"/>
            <a:ext cx="1657350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07872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223749" y="1074509"/>
            <a:ext cx="9744502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latin typeface="Comic Sans MS" panose="030F0702030302020204" pitchFamily="66" charset="0"/>
              </a:rPr>
              <a:t>Spruce</a:t>
            </a: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4400" b="1" dirty="0">
                <a:solidFill>
                  <a:srgbClr val="FF0066"/>
                </a:solidFill>
                <a:latin typeface="Lucida Handwriting" panose="03010101010101010101" pitchFamily="66" charset="0"/>
              </a:rPr>
              <a:t>Harley</a:t>
            </a:r>
          </a:p>
          <a:p>
            <a:pPr algn="ctr"/>
            <a:endParaRPr lang="en-GB" sz="4400" b="1" dirty="0">
              <a:solidFill>
                <a:srgbClr val="FF0066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For his wonderful use of rhetorical questions during English this week</a:t>
            </a:r>
            <a:r>
              <a:rPr lang="en-GB" sz="2400" b="1">
                <a:solidFill>
                  <a:srgbClr val="0070C0"/>
                </a:solidFill>
                <a:latin typeface="Lucida Handwriting" panose="03010101010101010101" pitchFamily="66" charset="0"/>
              </a:rPr>
              <a:t>. </a:t>
            </a: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Mrs Read &amp; Mrs Davies 27.4.2023.</a:t>
            </a: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84484" y="824196"/>
            <a:ext cx="1657350" cy="1743075"/>
          </a:xfrm>
          <a:prstGeom prst="rect">
            <a:avLst/>
          </a:prstGeom>
        </p:spPr>
      </p:pic>
      <p:pic>
        <p:nvPicPr>
          <p:cNvPr id="5" name="Picture 6" descr="Image result for the woodlands community primary school logo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764" y="824196"/>
            <a:ext cx="1758342" cy="1641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894764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630017" y="824196"/>
            <a:ext cx="8348870" cy="49090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latin typeface="Comic Sans MS" panose="030F0702030302020204" pitchFamily="66" charset="0"/>
              </a:rPr>
              <a:t>Chestnut</a:t>
            </a:r>
            <a:endParaRPr lang="en-GB" sz="6600" b="1" dirty="0">
              <a:solidFill>
                <a:srgbClr val="CC0099"/>
              </a:solidFill>
              <a:latin typeface="Comic Sans MS" panose="030F0702030302020204" pitchFamily="66" charset="0"/>
            </a:endParaRPr>
          </a:p>
          <a:p>
            <a:pPr algn="ctr"/>
            <a:endParaRPr lang="en-GB" sz="900" b="1" dirty="0">
              <a:solidFill>
                <a:srgbClr val="CC0099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2400" b="1" dirty="0">
                <a:solidFill>
                  <a:srgbClr val="CC0099"/>
                </a:solidFill>
                <a:latin typeface="Lucida Handwriting" panose="03010101010101010101" pitchFamily="66" charset="0"/>
              </a:rPr>
              <a:t> </a:t>
            </a:r>
            <a:r>
              <a:rPr lang="en-US" sz="3200" b="1" dirty="0">
                <a:solidFill>
                  <a:srgbClr val="CC0099"/>
                </a:solidFill>
                <a:latin typeface="Lucida Handwriting" panose="03010101010101010101" pitchFamily="66" charset="0"/>
              </a:rPr>
              <a:t>Cian</a:t>
            </a:r>
          </a:p>
          <a:p>
            <a:pPr algn="ctr"/>
            <a:endParaRPr lang="en-US" sz="3200" b="1" dirty="0">
              <a:solidFill>
                <a:srgbClr val="CC0099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Lucida Handwriting" panose="03010101010101010101" pitchFamily="66" charset="0"/>
              </a:rPr>
              <a:t>Cian’s efforts and enthusiasm in class always stands out. He has endless positive outlook towards anything he does, even where he comes across difficulties. He always displays a ‘can do’ attitude and will seek out the help with what he needs to accomplish in his learning. A fantastic attitude to learning.</a:t>
            </a:r>
          </a:p>
          <a:p>
            <a:pPr algn="ctr"/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Lucida Handwriting" panose="03010101010101010101" pitchFamily="66" charset="0"/>
              </a:rPr>
              <a:t>Well done Cian!</a:t>
            </a:r>
          </a:p>
          <a:p>
            <a:pPr algn="ctr"/>
            <a:endParaRPr lang="en-US" b="1" dirty="0">
              <a:solidFill>
                <a:schemeClr val="accent1">
                  <a:lumMod val="75000"/>
                </a:schemeClr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Mr Tennuci                                  28.4.23</a:t>
            </a: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84484" y="824196"/>
            <a:ext cx="1657350" cy="1743075"/>
          </a:xfrm>
          <a:prstGeom prst="rect">
            <a:avLst/>
          </a:prstGeom>
        </p:spPr>
      </p:pic>
      <p:pic>
        <p:nvPicPr>
          <p:cNvPr id="5" name="Picture 6" descr="Image result for the woodlands community primary school logo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764" y="824196"/>
            <a:ext cx="1758342" cy="1641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976547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050166" y="966743"/>
            <a:ext cx="9744502" cy="5847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latin typeface="Comic Sans MS" panose="030F0702030302020204" pitchFamily="66" charset="0"/>
              </a:rPr>
              <a:t>Aspen</a:t>
            </a: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4000" b="1" dirty="0">
                <a:solidFill>
                  <a:srgbClr val="FF0066"/>
                </a:solidFill>
                <a:latin typeface="Lucida Handwriting" panose="03010101010101010101" pitchFamily="66" charset="0"/>
              </a:rPr>
              <a:t>Riley C</a:t>
            </a:r>
          </a:p>
          <a:p>
            <a:pPr algn="ctr"/>
            <a:endParaRPr lang="en-GB" sz="4000" b="1" dirty="0">
              <a:solidFill>
                <a:srgbClr val="FF0066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3200" b="1" dirty="0">
                <a:latin typeface="Lucida Handwriting" panose="03010101010101010101" pitchFamily="66" charset="0"/>
              </a:rPr>
              <a:t>For showing an improved attitude to his learning which has impacted on the quality of work!</a:t>
            </a:r>
          </a:p>
          <a:p>
            <a:pPr algn="ctr"/>
            <a:endParaRPr lang="en-GB" sz="2000" b="1" dirty="0">
              <a:latin typeface="Lucida Handwriting" panose="03010101010101010101" pitchFamily="66" charset="0"/>
            </a:endParaRPr>
          </a:p>
          <a:p>
            <a:pPr algn="ctr"/>
            <a:endParaRPr lang="en-GB" sz="20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20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Mrs Cox and Miss </a:t>
            </a:r>
            <a:r>
              <a:rPr lang="en-GB" sz="2000" b="1">
                <a:solidFill>
                  <a:srgbClr val="0070C0"/>
                </a:solidFill>
                <a:latin typeface="Lucida Handwriting" panose="03010101010101010101" pitchFamily="66" charset="0"/>
              </a:rPr>
              <a:t>Bennett 28.04.23</a:t>
            </a:r>
            <a:endParaRPr lang="en-GB" sz="20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 </a:t>
            </a: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84484" y="824196"/>
            <a:ext cx="1657350" cy="1743075"/>
          </a:xfrm>
          <a:prstGeom prst="rect">
            <a:avLst/>
          </a:prstGeom>
        </p:spPr>
      </p:pic>
      <p:pic>
        <p:nvPicPr>
          <p:cNvPr id="5" name="Picture 6" descr="Image result for the woodlands community primary school logo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764" y="824196"/>
            <a:ext cx="1758342" cy="1641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93470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050166" y="1161544"/>
            <a:ext cx="9744502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latin typeface="Comic Sans MS" panose="030F0702030302020204" pitchFamily="66" charset="0"/>
              </a:rPr>
              <a:t>Redwood</a:t>
            </a:r>
          </a:p>
          <a:p>
            <a:pPr algn="ctr"/>
            <a:r>
              <a:rPr lang="en-GB" sz="4400">
                <a:solidFill>
                  <a:srgbClr val="CC0099"/>
                </a:solidFill>
                <a:latin typeface="Comic Sans MS" panose="030F0702030302020204" pitchFamily="66" charset="0"/>
              </a:rPr>
              <a:t>Roux</a:t>
            </a:r>
            <a:endParaRPr lang="en-GB" sz="4400" dirty="0">
              <a:solidFill>
                <a:srgbClr val="CC0099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GB" sz="3200" dirty="0">
                <a:solidFill>
                  <a:srgbClr val="002060"/>
                </a:solidFill>
                <a:latin typeface="Comic Sans MS" panose="030F0702030302020204" pitchFamily="66" charset="0"/>
              </a:rPr>
              <a:t/>
            </a:r>
            <a:br>
              <a:rPr lang="en-GB" sz="3200" dirty="0">
                <a:solidFill>
                  <a:srgbClr val="002060"/>
                </a:solidFill>
                <a:latin typeface="Comic Sans MS" panose="030F0702030302020204" pitchFamily="66" charset="0"/>
              </a:rPr>
            </a:br>
            <a:r>
              <a:rPr lang="en-GB" sz="3200" dirty="0">
                <a:solidFill>
                  <a:srgbClr val="002060"/>
                </a:solidFill>
                <a:latin typeface="Comic Sans MS" panose="030F0702030302020204" pitchFamily="66" charset="0"/>
              </a:rPr>
              <a:t>For finding their love of reading and </a:t>
            </a:r>
          </a:p>
          <a:p>
            <a:pPr algn="ctr"/>
            <a:r>
              <a:rPr lang="en-GB" sz="3200" dirty="0">
                <a:solidFill>
                  <a:srgbClr val="002060"/>
                </a:solidFill>
                <a:latin typeface="Comic Sans MS" panose="030F0702030302020204" pitchFamily="66" charset="0"/>
              </a:rPr>
              <a:t>showing an improved attitude to learning.</a:t>
            </a:r>
          </a:p>
          <a:p>
            <a:pPr algn="ctr"/>
            <a:endParaRPr lang="en-GB" sz="3200" dirty="0">
              <a:solidFill>
                <a:srgbClr val="002060"/>
              </a:solidFill>
              <a:latin typeface="Comic Sans MS" panose="030F0702030302020204" pitchFamily="66" charset="0"/>
            </a:endParaRPr>
          </a:p>
          <a:p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Mrs Gill 							28.04.2023</a:t>
            </a: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84484" y="824196"/>
            <a:ext cx="1657350" cy="1743075"/>
          </a:xfrm>
          <a:prstGeom prst="rect">
            <a:avLst/>
          </a:prstGeom>
        </p:spPr>
      </p:pic>
      <p:pic>
        <p:nvPicPr>
          <p:cNvPr id="5" name="Picture 6" descr="Image result for the woodlands community primary school logo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764" y="824196"/>
            <a:ext cx="1758342" cy="1641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334135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83175" y="846180"/>
            <a:ext cx="1071149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400" dirty="0">
                <a:solidFill>
                  <a:srgbClr val="00B0F0"/>
                </a:solidFill>
                <a:latin typeface="Comic Sans MS" panose="030F0702030302020204" pitchFamily="66" charset="0"/>
              </a:rPr>
              <a:t>Scientists of the Week!</a:t>
            </a:r>
          </a:p>
          <a:p>
            <a:endParaRPr lang="en-GB" sz="6600" dirty="0">
              <a:latin typeface="Comic Sans MS" panose="030F0702030302020204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440864" y="3935735"/>
            <a:ext cx="33478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 </a:t>
            </a:r>
          </a:p>
        </p:txBody>
      </p:sp>
      <p:sp>
        <p:nvSpPr>
          <p:cNvPr id="7" name="Rectangle 6"/>
          <p:cNvSpPr/>
          <p:nvPr/>
        </p:nvSpPr>
        <p:spPr>
          <a:xfrm>
            <a:off x="1263620" y="2251413"/>
            <a:ext cx="483238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4000" dirty="0">
                <a:solidFill>
                  <a:prstClr val="black"/>
                </a:solidFill>
                <a:latin typeface="Comic Sans MS" panose="030F0702030302020204" pitchFamily="66" charset="0"/>
              </a:rPr>
              <a:t>Birch – </a:t>
            </a:r>
          </a:p>
          <a:p>
            <a:pPr lvl="0"/>
            <a:r>
              <a:rPr lang="en-GB" sz="4000" dirty="0">
                <a:solidFill>
                  <a:prstClr val="black"/>
                </a:solidFill>
                <a:latin typeface="Comic Sans MS" panose="030F0702030302020204" pitchFamily="66" charset="0"/>
              </a:rPr>
              <a:t>Elm – George</a:t>
            </a:r>
          </a:p>
          <a:p>
            <a:pPr lvl="0"/>
            <a:r>
              <a:rPr lang="en-GB" sz="4000" dirty="0">
                <a:solidFill>
                  <a:prstClr val="black"/>
                </a:solidFill>
                <a:latin typeface="Comic Sans MS" panose="030F0702030302020204" pitchFamily="66" charset="0"/>
              </a:rPr>
              <a:t>Pine – </a:t>
            </a:r>
            <a:endParaRPr lang="en-GB" sz="4000" dirty="0">
              <a:solidFill>
                <a:prstClr val="black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786919" y="2294217"/>
            <a:ext cx="527726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4000" dirty="0">
                <a:solidFill>
                  <a:prstClr val="black"/>
                </a:solidFill>
                <a:latin typeface="Comic Sans MS" panose="030F0702030302020204" pitchFamily="66" charset="0"/>
              </a:rPr>
              <a:t>Redwood – Dylan</a:t>
            </a:r>
          </a:p>
          <a:p>
            <a:pPr lvl="0"/>
            <a:r>
              <a:rPr lang="en-GB" sz="4000" dirty="0">
                <a:solidFill>
                  <a:prstClr val="black"/>
                </a:solidFill>
                <a:latin typeface="Comic Sans MS" panose="030F0702030302020204" pitchFamily="66" charset="0"/>
              </a:rPr>
              <a:t>Chestnut </a:t>
            </a:r>
            <a:r>
              <a:rPr lang="en-GB" sz="4000">
                <a:solidFill>
                  <a:prstClr val="black"/>
                </a:solidFill>
                <a:latin typeface="Comic Sans MS" panose="030F0702030302020204" pitchFamily="66" charset="0"/>
              </a:rPr>
              <a:t>– Scarlet</a:t>
            </a:r>
            <a:endParaRPr lang="en-GB" sz="40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lvl="0"/>
            <a:r>
              <a:rPr lang="en-GB" sz="4000" dirty="0">
                <a:solidFill>
                  <a:prstClr val="black"/>
                </a:solidFill>
                <a:latin typeface="Comic Sans MS" panose="030F0702030302020204" pitchFamily="66" charset="0"/>
              </a:rPr>
              <a:t>Aspen- Frankie</a:t>
            </a:r>
            <a:endParaRPr lang="en-GB" sz="4000" dirty="0">
              <a:solidFill>
                <a:prstClr val="black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203458" y="4072828"/>
            <a:ext cx="8099567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4000" dirty="0">
                <a:solidFill>
                  <a:prstClr val="black"/>
                </a:solidFill>
                <a:latin typeface="Comic Sans MS" panose="030F0702030302020204" pitchFamily="66" charset="0"/>
              </a:rPr>
              <a:t>Willow – Casper </a:t>
            </a:r>
          </a:p>
          <a:p>
            <a:pPr lvl="0"/>
            <a:r>
              <a:rPr lang="en-GB" sz="4000" dirty="0">
                <a:solidFill>
                  <a:prstClr val="black"/>
                </a:solidFill>
                <a:latin typeface="Comic Sans MS" panose="030F0702030302020204" pitchFamily="66" charset="0"/>
              </a:rPr>
              <a:t>Spruce –Izaiah</a:t>
            </a:r>
          </a:p>
          <a:p>
            <a:pPr lvl="0"/>
            <a:r>
              <a:rPr lang="en-GB" sz="4000" dirty="0">
                <a:solidFill>
                  <a:prstClr val="black"/>
                </a:solidFill>
                <a:latin typeface="Comic Sans MS" panose="030F0702030302020204" pitchFamily="66" charset="0"/>
              </a:rPr>
              <a:t>Maple –  Freddie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A09BA02-3692-45C7-A8C0-6AE23E2CDAC2}"/>
              </a:ext>
            </a:extLst>
          </p:cNvPr>
          <p:cNvSpPr/>
          <p:nvPr/>
        </p:nvSpPr>
        <p:spPr>
          <a:xfrm>
            <a:off x="1263620" y="1640708"/>
            <a:ext cx="860315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3600" dirty="0">
                <a:solidFill>
                  <a:prstClr val="black"/>
                </a:solidFill>
                <a:latin typeface="Comic Sans MS" panose="030F0702030302020204" pitchFamily="66" charset="0"/>
              </a:rPr>
              <a:t>Ash-Explorer of the Week</a:t>
            </a:r>
            <a:r>
              <a:rPr lang="en-GB" sz="4000" dirty="0">
                <a:solidFill>
                  <a:prstClr val="black"/>
                </a:solidFill>
                <a:latin typeface="Comic Sans MS" panose="030F0702030302020204" pitchFamily="66" charset="0"/>
              </a:rPr>
              <a:t>:-Lewis</a:t>
            </a:r>
            <a:endParaRPr lang="en-GB" sz="4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83333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839452" y="811203"/>
            <a:ext cx="6513095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solidFill>
                  <a:srgbClr val="00B050"/>
                </a:solidFill>
                <a:latin typeface="Comic Sans MS" panose="030F0702030302020204" pitchFamily="66" charset="0"/>
              </a:rPr>
              <a:t>Green Cards!</a:t>
            </a:r>
          </a:p>
          <a:p>
            <a:endParaRPr lang="en-GB" sz="6600" dirty="0">
              <a:latin typeface="Comic Sans MS" panose="030F0702030302020204" pitchFamily="66" charset="0"/>
            </a:endParaRPr>
          </a:p>
        </p:txBody>
      </p:sp>
      <p:sp>
        <p:nvSpPr>
          <p:cNvPr id="4" name="Vertical Scroll 3"/>
          <p:cNvSpPr/>
          <p:nvPr/>
        </p:nvSpPr>
        <p:spPr>
          <a:xfrm rot="10800000" flipV="1">
            <a:off x="1035131" y="1873032"/>
            <a:ext cx="10152158" cy="3923818"/>
          </a:xfrm>
          <a:prstGeom prst="verticalScroll">
            <a:avLst/>
          </a:prstGeom>
          <a:solidFill>
            <a:srgbClr val="99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r>
              <a:rPr lang="en-GB" dirty="0">
                <a:solidFill>
                  <a:schemeClr val="tx1"/>
                </a:solidFill>
              </a:rPr>
              <a:t>Jaxson – ASPEN</a:t>
            </a:r>
          </a:p>
          <a:p>
            <a:r>
              <a:rPr lang="en-GB" dirty="0">
                <a:solidFill>
                  <a:schemeClr val="tx1"/>
                </a:solidFill>
              </a:rPr>
              <a:t>Riley WP – ASPEN</a:t>
            </a:r>
          </a:p>
          <a:p>
            <a:r>
              <a:rPr lang="en-GB" dirty="0" err="1">
                <a:solidFill>
                  <a:schemeClr val="tx1"/>
                </a:solidFill>
              </a:rPr>
              <a:t>Seyi</a:t>
            </a:r>
            <a:r>
              <a:rPr lang="en-GB" dirty="0">
                <a:solidFill>
                  <a:schemeClr val="tx1"/>
                </a:solidFill>
              </a:rPr>
              <a:t> – Spruce</a:t>
            </a:r>
          </a:p>
          <a:p>
            <a:r>
              <a:rPr lang="en-GB" dirty="0">
                <a:solidFill>
                  <a:schemeClr val="tx1"/>
                </a:solidFill>
              </a:rPr>
              <a:t>Emily – Spruce</a:t>
            </a:r>
          </a:p>
          <a:p>
            <a:r>
              <a:rPr lang="en-GB" dirty="0">
                <a:solidFill>
                  <a:schemeClr val="tx1"/>
                </a:solidFill>
              </a:rPr>
              <a:t>Phoebe C – Redwood</a:t>
            </a:r>
          </a:p>
          <a:p>
            <a:r>
              <a:rPr lang="en-GB" dirty="0">
                <a:solidFill>
                  <a:schemeClr val="tx1"/>
                </a:solidFill>
              </a:rPr>
              <a:t>Eva  - Chestnut</a:t>
            </a:r>
          </a:p>
          <a:p>
            <a:r>
              <a:rPr lang="en-GB" dirty="0">
                <a:solidFill>
                  <a:schemeClr val="tx1"/>
                </a:solidFill>
              </a:rPr>
              <a:t>Amy – Willow</a:t>
            </a:r>
          </a:p>
          <a:p>
            <a:r>
              <a:rPr lang="en-GB" dirty="0">
                <a:solidFill>
                  <a:schemeClr val="tx1"/>
                </a:solidFill>
              </a:rPr>
              <a:t>Rocco – Willow</a:t>
            </a:r>
          </a:p>
          <a:p>
            <a:r>
              <a:rPr lang="en-GB" dirty="0">
                <a:solidFill>
                  <a:schemeClr val="tx1"/>
                </a:solidFill>
              </a:rPr>
              <a:t>David - Willow</a:t>
            </a:r>
          </a:p>
          <a:p>
            <a:r>
              <a:rPr lang="en-GB" dirty="0">
                <a:solidFill>
                  <a:schemeClr val="tx1"/>
                </a:solidFill>
              </a:rPr>
              <a:t>Ralphie - BIRCH</a:t>
            </a: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99859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32764" y="1011236"/>
            <a:ext cx="9744502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latin typeface="Comic Sans MS" panose="030F0702030302020204" pitchFamily="66" charset="0"/>
              </a:rPr>
              <a:t>Ash</a:t>
            </a:r>
          </a:p>
          <a:p>
            <a:pPr algn="ctr"/>
            <a:r>
              <a:rPr lang="en-GB" sz="6600" b="1" dirty="0" err="1">
                <a:solidFill>
                  <a:srgbClr val="CC0099"/>
                </a:solidFill>
                <a:latin typeface="Comic Sans MS" panose="030F0702030302020204" pitchFamily="66" charset="0"/>
              </a:rPr>
              <a:t>Ekam</a:t>
            </a:r>
            <a:endParaRPr lang="en-GB" sz="2400" b="1" dirty="0">
              <a:solidFill>
                <a:srgbClr val="CC0099"/>
              </a:solidFill>
              <a:latin typeface="Lucida Handwriting" panose="03010101010101010101" pitchFamily="66" charset="0"/>
            </a:endParaRP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  <a:p>
            <a:pPr algn="ctr"/>
            <a:r>
              <a:rPr lang="en-GB" sz="2400" dirty="0">
                <a:latin typeface="Comic Sans MS" panose="030F0702030302020204" pitchFamily="66" charset="0"/>
              </a:rPr>
              <a:t>For his resilience when reading and writing. He is using his phonic sounds really well.</a:t>
            </a:r>
            <a:r>
              <a:rPr lang="en-GB" sz="2400" dirty="0">
                <a:latin typeface="Comic Sans MS" panose="030F0702030302020204" pitchFamily="66" charset="0"/>
                <a:sym typeface="Wingdings" panose="05000000000000000000" pitchFamily="2" charset="2"/>
              </a:rPr>
              <a:t></a:t>
            </a:r>
            <a:endParaRPr lang="en-GB" sz="2400" dirty="0">
              <a:latin typeface="Comic Sans MS" panose="030F0702030302020204" pitchFamily="66" charset="0"/>
            </a:endParaRP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Mrs Laffan                                   28.4.2023</a:t>
            </a: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84484" y="824196"/>
            <a:ext cx="1657350" cy="1743075"/>
          </a:xfrm>
          <a:prstGeom prst="rect">
            <a:avLst/>
          </a:prstGeom>
        </p:spPr>
      </p:pic>
      <p:pic>
        <p:nvPicPr>
          <p:cNvPr id="5" name="Picture 6" descr="Image result for the woodlands community primary school logo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764" y="824196"/>
            <a:ext cx="1758342" cy="1641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99919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32764" y="1011236"/>
            <a:ext cx="9744502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latin typeface="Comic Sans MS" panose="030F0702030302020204" pitchFamily="66" charset="0"/>
              </a:rPr>
              <a:t>Elm</a:t>
            </a:r>
          </a:p>
          <a:p>
            <a:pPr algn="ctr"/>
            <a:r>
              <a:rPr lang="en-GB" sz="6600" dirty="0">
                <a:solidFill>
                  <a:srgbClr val="CC0099"/>
                </a:solidFill>
                <a:latin typeface="Comic Sans MS" panose="030F0702030302020204" pitchFamily="66" charset="0"/>
              </a:rPr>
              <a:t>Bobby-Roy</a:t>
            </a: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  <a:p>
            <a:pPr algn="ctr"/>
            <a:r>
              <a:rPr lang="en-GB" sz="2400" dirty="0">
                <a:latin typeface="Comic Sans MS" panose="030F0702030302020204" pitchFamily="66" charset="0"/>
              </a:rPr>
              <a:t>For showing great resilience during our Math’s learning this week of time. Bobby has been working on finding o’clock, half past, quarter past and quarter </a:t>
            </a:r>
            <a:r>
              <a:rPr lang="en-GB" sz="2400">
                <a:latin typeface="Comic Sans MS" panose="030F0702030302020204" pitchFamily="66" charset="0"/>
              </a:rPr>
              <a:t>to times.  </a:t>
            </a:r>
            <a:endParaRPr lang="en-GB" sz="2400" dirty="0">
              <a:latin typeface="Comic Sans MS" panose="030F0702030302020204" pitchFamily="66" charset="0"/>
            </a:endParaRP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  <a:p>
            <a:pPr algn="ctr"/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Mr Grice                                    28.04.2023</a:t>
            </a: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84484" y="824196"/>
            <a:ext cx="1657350" cy="1743075"/>
          </a:xfrm>
          <a:prstGeom prst="rect">
            <a:avLst/>
          </a:prstGeom>
        </p:spPr>
      </p:pic>
      <p:pic>
        <p:nvPicPr>
          <p:cNvPr id="5" name="Picture 6" descr="Image result for the woodlands community primary school logo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764" y="824196"/>
            <a:ext cx="1758342" cy="1641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262453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759333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83991" y="1120675"/>
            <a:ext cx="9744502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latin typeface="Comic Sans MS" panose="030F0702030302020204" pitchFamily="66" charset="0"/>
              </a:rPr>
              <a:t>Birch</a:t>
            </a:r>
          </a:p>
          <a:p>
            <a:pPr algn="ctr"/>
            <a:r>
              <a:rPr lang="en-GB" sz="6000" dirty="0">
                <a:solidFill>
                  <a:srgbClr val="CC0099"/>
                </a:solidFill>
                <a:latin typeface="Comic Sans MS" panose="030F0702030302020204" pitchFamily="66" charset="0"/>
              </a:rPr>
              <a:t>Lincoln</a:t>
            </a:r>
          </a:p>
          <a:p>
            <a:pPr algn="ctr"/>
            <a:r>
              <a:rPr lang="en-GB" sz="2400" dirty="0">
                <a:latin typeface="Comic Sans MS" panose="030F0702030302020204" pitchFamily="66" charset="0"/>
                <a:sym typeface="Wingdings" panose="05000000000000000000" pitchFamily="2" charset="2"/>
              </a:rPr>
              <a:t>This week, Lincoln has been showing great perseverance towards his work on writing sentences! Keep it going, Lincoln!</a:t>
            </a: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Miss Smart                                 28.04.2022</a:t>
            </a: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84484" y="824196"/>
            <a:ext cx="1657350" cy="1743075"/>
          </a:xfrm>
          <a:prstGeom prst="rect">
            <a:avLst/>
          </a:prstGeom>
        </p:spPr>
      </p:pic>
      <p:pic>
        <p:nvPicPr>
          <p:cNvPr id="5" name="Picture 6" descr="Image result for the woodlands community primary school logo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0166" y="875173"/>
            <a:ext cx="1758342" cy="1641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924129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84484" y="824196"/>
            <a:ext cx="1657350" cy="1743075"/>
          </a:xfrm>
          <a:prstGeom prst="rect">
            <a:avLst/>
          </a:prstGeom>
        </p:spPr>
      </p:pic>
      <p:pic>
        <p:nvPicPr>
          <p:cNvPr id="5" name="Picture 6" descr="Image result for the woodlands community primary school logo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764" y="824196"/>
            <a:ext cx="1758342" cy="1641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132764" y="1011236"/>
            <a:ext cx="10009070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latin typeface="Comic Sans MS" panose="030F0702030302020204" pitchFamily="66" charset="0"/>
              </a:rPr>
              <a:t>Pine</a:t>
            </a:r>
          </a:p>
          <a:p>
            <a:pPr algn="ctr"/>
            <a:r>
              <a:rPr lang="en-GB" sz="6600" dirty="0">
                <a:solidFill>
                  <a:srgbClr val="CC0099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Jensen</a:t>
            </a:r>
            <a:endParaRPr lang="en-GB" sz="2400" dirty="0">
              <a:solidFill>
                <a:schemeClr val="bg2">
                  <a:lumMod val="10000"/>
                </a:schemeClr>
              </a:solidFill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algn="ctr"/>
            <a:r>
              <a:rPr lang="en-GB" sz="2400" dirty="0">
                <a:solidFill>
                  <a:schemeClr val="bg2">
                    <a:lumMod val="10000"/>
                  </a:schemeClr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For his beautiful sequencing of a day in the life of a police officer.</a:t>
            </a:r>
          </a:p>
          <a:p>
            <a:pPr algn="ctr"/>
            <a:endParaRPr lang="en-GB" sz="900" dirty="0">
              <a:latin typeface="Comic Sans MS" panose="030F0702030302020204" pitchFamily="66" charset="0"/>
            </a:endParaRPr>
          </a:p>
          <a:p>
            <a:pPr algn="ctr"/>
            <a:endParaRPr lang="en-GB" sz="900" b="1" dirty="0">
              <a:latin typeface="Lucida Handwriting" panose="03010101010101010101" pitchFamily="66" charset="0"/>
            </a:endParaRPr>
          </a:p>
          <a:p>
            <a:pPr algn="ctr"/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Miss Bailey &amp; Mrs Salt			28.04.2023</a:t>
            </a: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32316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32764" y="1011236"/>
            <a:ext cx="9744502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latin typeface="Comic Sans MS" panose="030F0702030302020204" pitchFamily="66" charset="0"/>
              </a:rPr>
              <a:t>Maple</a:t>
            </a:r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4400" b="1" dirty="0" err="1">
                <a:solidFill>
                  <a:srgbClr val="CC0099"/>
                </a:solidFill>
                <a:latin typeface="Lucida Handwriting" panose="03010101010101010101" pitchFamily="66" charset="0"/>
              </a:rPr>
              <a:t>Poppie</a:t>
            </a:r>
            <a:r>
              <a:rPr lang="en-GB" sz="4400" b="1" dirty="0">
                <a:solidFill>
                  <a:srgbClr val="CC0099"/>
                </a:solidFill>
                <a:latin typeface="Lucida Handwriting" panose="03010101010101010101" pitchFamily="66" charset="0"/>
              </a:rPr>
              <a:t> J</a:t>
            </a:r>
          </a:p>
          <a:p>
            <a:pPr algn="ctr"/>
            <a:endParaRPr lang="en-GB" sz="1400" b="1" dirty="0">
              <a:solidFill>
                <a:srgbClr val="CC0099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2400" b="1" dirty="0">
                <a:latin typeface="Lucida Handwriting" panose="03010101010101010101" pitchFamily="66" charset="0"/>
              </a:rPr>
              <a:t>For completing a fantastic leaflet about our school.  Well done </a:t>
            </a:r>
            <a:r>
              <a:rPr lang="en-GB" sz="2400" b="1" dirty="0" err="1">
                <a:latin typeface="Lucida Handwriting" panose="03010101010101010101" pitchFamily="66" charset="0"/>
              </a:rPr>
              <a:t>Poppie</a:t>
            </a:r>
            <a:r>
              <a:rPr lang="en-GB" sz="2400" b="1" dirty="0">
                <a:latin typeface="Lucida Handwriting" panose="03010101010101010101" pitchFamily="66" charset="0"/>
              </a:rPr>
              <a:t>.</a:t>
            </a: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endParaRPr lang="en-GB" sz="20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endParaRPr lang="en-GB" sz="20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20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Miss Dawson  				28.04.2023</a:t>
            </a: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84484" y="824196"/>
            <a:ext cx="1657350" cy="1743075"/>
          </a:xfrm>
          <a:prstGeom prst="rect">
            <a:avLst/>
          </a:prstGeom>
        </p:spPr>
      </p:pic>
      <p:pic>
        <p:nvPicPr>
          <p:cNvPr id="5" name="Picture 6" descr="Image result for the woodlands community primary school logo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764" y="824196"/>
            <a:ext cx="1758342" cy="1641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3834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32764" y="1011236"/>
            <a:ext cx="9744502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latin typeface="Comic Sans MS" panose="030F0702030302020204" pitchFamily="66" charset="0"/>
              </a:rPr>
              <a:t>Willow</a:t>
            </a: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5400" b="1" dirty="0">
                <a:solidFill>
                  <a:srgbClr val="CC0099"/>
                </a:solidFill>
                <a:latin typeface="Comic Sans MS" panose="030F0702030302020204" pitchFamily="66" charset="0"/>
              </a:rPr>
              <a:t> Tymon</a:t>
            </a: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r>
              <a:rPr lang="en-GB" sz="2800" dirty="0">
                <a:latin typeface="Comic Sans MS" panose="030F0702030302020204" pitchFamily="66" charset="0"/>
              </a:rPr>
              <a:t>For demonstrating super resilience and determination in Maths and working hard to achieve his goal</a:t>
            </a: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0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20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Miss Shipley                                 		   </a:t>
            </a:r>
            <a:r>
              <a:rPr lang="en-GB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28.04.2023</a:t>
            </a:r>
            <a:endParaRPr lang="en-GB" sz="20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84484" y="824196"/>
            <a:ext cx="1657350" cy="1743075"/>
          </a:xfrm>
          <a:prstGeom prst="rect">
            <a:avLst/>
          </a:prstGeom>
        </p:spPr>
      </p:pic>
      <p:pic>
        <p:nvPicPr>
          <p:cNvPr id="5" name="Picture 6" descr="Image result for the woodlands community primary school logo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764" y="824196"/>
            <a:ext cx="1758342" cy="1641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830811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2650</TotalTime>
  <Words>379</Words>
  <Application>Microsoft Office PowerPoint</Application>
  <PresentationFormat>Widescreen</PresentationFormat>
  <Paragraphs>105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Calibri</vt:lpstr>
      <vt:lpstr>Calibri Light</vt:lpstr>
      <vt:lpstr>Comic Sans MS</vt:lpstr>
      <vt:lpstr>Lucida Handwriting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Woodlands Primary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Mrs Maiden</dc:creator>
  <cp:lastModifiedBy>Claire Read</cp:lastModifiedBy>
  <cp:revision>537</cp:revision>
  <cp:lastPrinted>2023-04-28T07:32:02Z</cp:lastPrinted>
  <dcterms:created xsi:type="dcterms:W3CDTF">2020-05-30T07:30:34Z</dcterms:created>
  <dcterms:modified xsi:type="dcterms:W3CDTF">2023-05-06T09:43:32Z</dcterms:modified>
</cp:coreProperties>
</file>