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77" r:id="rId3"/>
    <p:sldId id="259" r:id="rId4"/>
    <p:sldId id="260" r:id="rId5"/>
    <p:sldId id="261" r:id="rId6"/>
    <p:sldId id="262" r:id="rId7"/>
    <p:sldId id="282" r:id="rId8"/>
    <p:sldId id="283" r:id="rId9"/>
    <p:sldId id="284" r:id="rId10"/>
    <p:sldId id="286" r:id="rId11"/>
    <p:sldId id="288" r:id="rId12"/>
    <p:sldId id="290" r:id="rId13"/>
    <p:sldId id="292" r:id="rId14"/>
    <p:sldId id="294" r:id="rId15"/>
    <p:sldId id="295" r:id="rId16"/>
    <p:sldId id="296" r:id="rId17"/>
    <p:sldId id="298" r:id="rId18"/>
    <p:sldId id="300" r:id="rId19"/>
    <p:sldId id="278" r:id="rId20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99"/>
    <a:srgbClr val="FF0066"/>
    <a:srgbClr val="99FF99"/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338" autoAdjust="0"/>
    <p:restoredTop sz="94660"/>
  </p:normalViewPr>
  <p:slideViewPr>
    <p:cSldViewPr snapToGrid="0">
      <p:cViewPr varScale="1">
        <p:scale>
          <a:sx n="72" d="100"/>
          <a:sy n="72" d="100"/>
        </p:scale>
        <p:origin x="68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01/04/2022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18102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01/04/2022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3601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01/04/2022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6090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01/04/2022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2198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01/04/2022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8663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01/04/2022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9544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01/04/2022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7619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01/04/2022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0434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01/04/2022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9773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01/04/2022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1992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01/04/2022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6515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822419-D1C5-4E1E-9D0C-85AE180312A5}" type="datetimeFigureOut">
              <a:rPr lang="en-GB" smtClean="0"/>
              <a:t>01/04/2022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0818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839452" y="1043216"/>
            <a:ext cx="664503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solidFill>
                  <a:srgbClr val="FF0000"/>
                </a:solidFill>
                <a:latin typeface="Comic Sans MS" panose="030F0702030302020204" pitchFamily="66" charset="0"/>
              </a:rPr>
              <a:t>Wow Assembly:</a:t>
            </a:r>
          </a:p>
          <a:p>
            <a:pPr algn="ctr"/>
            <a:r>
              <a:rPr lang="en-GB" sz="4800" dirty="0">
                <a:latin typeface="Comic Sans MS" panose="030F0702030302020204" pitchFamily="66" charset="0"/>
              </a:rPr>
              <a:t>Friday 1st April</a:t>
            </a:r>
          </a:p>
          <a:p>
            <a:endParaRPr lang="en-GB" sz="6600" dirty="0">
              <a:latin typeface="Comic Sans MS" panose="030F0702030302020204" pitchFamily="66" charset="0"/>
            </a:endParaRPr>
          </a:p>
        </p:txBody>
      </p:sp>
      <p:pic>
        <p:nvPicPr>
          <p:cNvPr id="4" name="Picture 6" descr="Image result for the woodlands community primary school logo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8811" y="3212789"/>
            <a:ext cx="2686390" cy="25072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58145" y="4304374"/>
            <a:ext cx="1657350" cy="17430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484484" y="4304375"/>
            <a:ext cx="1657350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07872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Birch</a:t>
            </a:r>
          </a:p>
          <a:p>
            <a:pPr algn="ctr"/>
            <a:endParaRPr lang="en-GB" sz="1600" dirty="0"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For</a:t>
            </a:r>
          </a:p>
          <a:p>
            <a:pPr algn="ctr"/>
            <a:r>
              <a:rPr lang="en-GB" sz="5400" dirty="0">
                <a:latin typeface="Comic Sans MS" panose="030F0702030302020204" pitchFamily="66" charset="0"/>
              </a:rPr>
              <a:t>Emily</a:t>
            </a: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Emily has worked so hard to improve the quality and quantity of her writing. I’m so proud of you Emily! </a:t>
            </a:r>
            <a:r>
              <a:rPr lang="en-GB" sz="2400">
                <a:latin typeface="Comic Sans MS" panose="030F0702030302020204" pitchFamily="66" charset="0"/>
              </a:rPr>
              <a:t>Well done! </a:t>
            </a:r>
            <a:r>
              <a:rPr lang="en-GB" sz="2400">
                <a:latin typeface="Comic Sans MS" panose="030F0702030302020204" pitchFamily="66" charset="0"/>
                <a:sym typeface="Wingdings" panose="05000000000000000000" pitchFamily="2" charset="2"/>
              </a:rPr>
              <a:t></a:t>
            </a:r>
            <a:endParaRPr lang="en-GB" sz="2400" dirty="0">
              <a:latin typeface="Comic Sans MS" panose="030F0702030302020204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Hewitt                                  01.04.22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24129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Pine</a:t>
            </a:r>
          </a:p>
          <a:p>
            <a:pPr algn="ctr"/>
            <a:r>
              <a:rPr lang="en-GB" sz="6600" dirty="0">
                <a:solidFill>
                  <a:srgbClr val="CC0099"/>
                </a:solidFill>
                <a:latin typeface="Comic Sans MS" panose="030F0702030302020204" pitchFamily="66" charset="0"/>
              </a:rPr>
              <a:t>Nikola</a:t>
            </a:r>
          </a:p>
          <a:p>
            <a:pPr algn="ctr"/>
            <a:endParaRPr lang="en-GB" sz="1600" dirty="0"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For using excellence to improve handwriting and fine motor skills. Well done </a:t>
            </a:r>
            <a:r>
              <a:rPr lang="en-GB" sz="2400" dirty="0">
                <a:latin typeface="Comic Sans MS" panose="030F0702030302020204" pitchFamily="66" charset="0"/>
                <a:sym typeface="Wingdings" panose="05000000000000000000" pitchFamily="2" charset="2"/>
              </a:rPr>
              <a:t> </a:t>
            </a:r>
            <a:endParaRPr lang="en-GB" sz="2400" dirty="0">
              <a:latin typeface="Comic Sans MS" panose="030F0702030302020204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Mrs </a:t>
            </a:r>
            <a:r>
              <a:rPr lang="en-GB" sz="2400" b="1">
                <a:solidFill>
                  <a:srgbClr val="0070C0"/>
                </a:solidFill>
                <a:latin typeface="Lucida Handwriting" panose="03010101010101010101" pitchFamily="66" charset="0"/>
              </a:rPr>
              <a:t>Leedham-Hawkes                                    01.04.22</a:t>
            </a:r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32316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Maple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3200" b="1" dirty="0">
                <a:solidFill>
                  <a:srgbClr val="CC0099"/>
                </a:solidFill>
                <a:latin typeface="Lucida Handwriting" panose="03010101010101010101" pitchFamily="66" charset="0"/>
              </a:rPr>
              <a:t>Lennon</a:t>
            </a:r>
          </a:p>
          <a:p>
            <a:pPr algn="ctr"/>
            <a:r>
              <a:rPr lang="en-GB" sz="3200" dirty="0">
                <a:latin typeface="Comic Sans MS" panose="030F0702030302020204" pitchFamily="66" charset="0"/>
              </a:rPr>
              <a:t>For showing resilience and perseverance when learning about fractions and decimals.  Well done Lennon.</a:t>
            </a:r>
          </a:p>
          <a:p>
            <a:pPr algn="ctr"/>
            <a:endParaRPr lang="en-GB" sz="3200" b="1" dirty="0">
              <a:solidFill>
                <a:srgbClr val="CC0099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Dawson                                  01.04.2022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834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223749" y="876608"/>
            <a:ext cx="9744502" cy="5232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Willow</a:t>
            </a:r>
          </a:p>
          <a:p>
            <a:pPr algn="ctr"/>
            <a:r>
              <a:rPr lang="en-GB" sz="3200" b="1" dirty="0">
                <a:solidFill>
                  <a:srgbClr val="CC0099"/>
                </a:solidFill>
                <a:latin typeface="Lucida Handwriting" panose="03010101010101010101" pitchFamily="66" charset="0"/>
              </a:rPr>
              <a:t>Kacey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3200" dirty="0">
                <a:latin typeface="Comic Sans MS" panose="030F0702030302020204" pitchFamily="66" charset="0"/>
              </a:rPr>
              <a:t>For her super work in maths and showing her understanding when reasoning about decimals. 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8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Fisher                                    01.04.2022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30811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50993"/>
            <a:ext cx="9744502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Spruce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 err="1">
                <a:solidFill>
                  <a:srgbClr val="0070C0"/>
                </a:solidFill>
                <a:latin typeface="Lucida Handwriting" panose="03010101010101010101" pitchFamily="66" charset="0"/>
              </a:rPr>
              <a:t>Iyla</a:t>
            </a:r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 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dirty="0" err="1">
                <a:latin typeface="Lucida Handwriting" panose="03010101010101010101" pitchFamily="66" charset="0"/>
              </a:rPr>
              <a:t>Iyla</a:t>
            </a:r>
            <a:r>
              <a:rPr lang="en-GB" sz="2400" dirty="0">
                <a:latin typeface="Lucida Handwriting" panose="03010101010101010101" pitchFamily="66" charset="0"/>
              </a:rPr>
              <a:t> always pushes herself to be the best she can be, and is a role model to everyone in Spruce. She works hard, and shows both passion and pride in her work. Keep up the hard work, </a:t>
            </a:r>
            <a:r>
              <a:rPr lang="en-GB" sz="2400" dirty="0" err="1">
                <a:latin typeface="Lucida Handwriting" panose="03010101010101010101" pitchFamily="66" charset="0"/>
              </a:rPr>
              <a:t>Iyla</a:t>
            </a:r>
            <a:r>
              <a:rPr lang="en-GB" sz="2400" dirty="0">
                <a:latin typeface="Lucida Handwriting" panose="03010101010101010101" pitchFamily="66" charset="0"/>
              </a:rPr>
              <a:t>!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 Draper                                            01.04.22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98176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4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223747" y="824196"/>
            <a:ext cx="97445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u="sng" dirty="0">
                <a:latin typeface="Comic Sans MS" panose="030F0702030302020204" pitchFamily="66" charset="0"/>
              </a:rPr>
              <a:t>Spruce Wow Work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25741" y="797142"/>
            <a:ext cx="805928" cy="847614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873457" cy="8152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51735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Chestnut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3200" b="1" dirty="0">
                <a:solidFill>
                  <a:srgbClr val="CC0099"/>
                </a:solidFill>
                <a:latin typeface="Lucida Handwriting" panose="03010101010101010101" pitchFamily="66" charset="0"/>
              </a:rPr>
              <a:t>Cody</a:t>
            </a:r>
            <a:endParaRPr lang="en-GB" sz="2400" b="1" dirty="0">
              <a:solidFill>
                <a:srgbClr val="CC0099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For displaying a good attitude towards his assessments this week and proved how well he can achieve when he puts his mind to the task set.</a:t>
            </a: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Well Done!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 Tennuci                                          1.4.22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76547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Aspen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32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Jake</a:t>
            </a:r>
          </a:p>
          <a:p>
            <a:pPr algn="ctr"/>
            <a:endParaRPr lang="en-GB" sz="32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For showing great respect and attitude towards his learning/peers </a:t>
            </a:r>
            <a:r>
              <a:rPr lang="en-GB" sz="2400" b="1">
                <a:solidFill>
                  <a:srgbClr val="0070C0"/>
                </a:solidFill>
                <a:latin typeface="Lucida Handwriting" panose="03010101010101010101" pitchFamily="66" charset="0"/>
              </a:rPr>
              <a:t>this week. </a:t>
            </a:r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Bennett &amp; Mrs Read				01.04.2022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93470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824196"/>
            <a:ext cx="9744502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Redwood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r>
              <a:rPr lang="en-GB" sz="7200" dirty="0">
                <a:solidFill>
                  <a:srgbClr val="CC0099"/>
                </a:solidFill>
                <a:latin typeface="Comic Sans MS" panose="030F0702030302020204" pitchFamily="66" charset="0"/>
              </a:rPr>
              <a:t>Everyone!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For showing amazing resilience, empathy and commitment to learning through this week. Thank you to you all for treating each other with respect and kindness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Shipley                                   01.04.22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34135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210937" y="1248982"/>
            <a:ext cx="8311487" cy="21017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GB" sz="4000" u="sng" dirty="0">
                <a:solidFill>
                  <a:srgbClr val="0070C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Next Week’s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GB" sz="4000" u="sng" dirty="0">
                <a:solidFill>
                  <a:srgbClr val="0070C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Phrase of the Week</a:t>
            </a:r>
            <a:r>
              <a:rPr lang="en-GB" sz="4000" dirty="0">
                <a:solidFill>
                  <a:srgbClr val="0070C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GB" sz="4000" dirty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GB" sz="3600" dirty="0">
                <a:solidFill>
                  <a:srgbClr val="0070C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!</a:t>
            </a:r>
            <a:endParaRPr lang="en-GB" sz="3600" dirty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ounded Rectangular Callout 5"/>
          <p:cNvSpPr/>
          <p:nvPr/>
        </p:nvSpPr>
        <p:spPr>
          <a:xfrm>
            <a:off x="2047164" y="1132764"/>
            <a:ext cx="8270543" cy="3664723"/>
          </a:xfrm>
          <a:prstGeom prst="wedgeRoundRectCallout">
            <a:avLst>
              <a:gd name="adj1" fmla="val -41281"/>
              <a:gd name="adj2" fmla="val 70330"/>
              <a:gd name="adj3" fmla="val 16667"/>
            </a:avLst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99955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210937" y="1248982"/>
            <a:ext cx="8311487" cy="7520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GB" sz="4000" u="sng" dirty="0">
                <a:solidFill>
                  <a:srgbClr val="0070C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Phrase of the Week</a:t>
            </a:r>
            <a:r>
              <a:rPr lang="en-GB" sz="4000" dirty="0">
                <a:solidFill>
                  <a:srgbClr val="0070C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GB" sz="4000" dirty="0"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ounded Rectangular Callout 5"/>
          <p:cNvSpPr/>
          <p:nvPr/>
        </p:nvSpPr>
        <p:spPr>
          <a:xfrm>
            <a:off x="2047164" y="1132764"/>
            <a:ext cx="8270543" cy="3664723"/>
          </a:xfrm>
          <a:prstGeom prst="wedgeRoundRectCallout">
            <a:avLst>
              <a:gd name="adj1" fmla="val -41281"/>
              <a:gd name="adj2" fmla="val 70330"/>
              <a:gd name="adj3" fmla="val 16667"/>
            </a:avLst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76209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839452" y="811203"/>
            <a:ext cx="651309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solidFill>
                  <a:srgbClr val="00B050"/>
                </a:solidFill>
                <a:latin typeface="Comic Sans MS" panose="030F0702030302020204" pitchFamily="66" charset="0"/>
              </a:rPr>
              <a:t>Green Cards!</a:t>
            </a:r>
          </a:p>
          <a:p>
            <a:endParaRPr lang="en-GB" sz="6600" dirty="0">
              <a:latin typeface="Comic Sans MS" panose="030F0702030302020204" pitchFamily="66" charset="0"/>
            </a:endParaRPr>
          </a:p>
        </p:txBody>
      </p:sp>
      <p:sp>
        <p:nvSpPr>
          <p:cNvPr id="4" name="Vertical Scroll 3"/>
          <p:cNvSpPr/>
          <p:nvPr/>
        </p:nvSpPr>
        <p:spPr>
          <a:xfrm>
            <a:off x="1241946" y="2015313"/>
            <a:ext cx="9703558" cy="3744042"/>
          </a:xfrm>
          <a:prstGeom prst="verticalScroll">
            <a:avLst/>
          </a:prstGeom>
          <a:solidFill>
            <a:srgbClr val="99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dirty="0">
                <a:solidFill>
                  <a:schemeClr val="tx1"/>
                </a:solidFill>
              </a:rPr>
              <a:t>Finley – Elm </a:t>
            </a:r>
          </a:p>
          <a:p>
            <a:r>
              <a:rPr lang="en-GB" dirty="0">
                <a:solidFill>
                  <a:schemeClr val="tx1"/>
                </a:solidFill>
              </a:rPr>
              <a:t>Alfie  – Elm </a:t>
            </a:r>
          </a:p>
          <a:p>
            <a:r>
              <a:rPr lang="en-GB" dirty="0">
                <a:solidFill>
                  <a:schemeClr val="tx1"/>
                </a:solidFill>
              </a:rPr>
              <a:t>Duke – Elm</a:t>
            </a:r>
          </a:p>
          <a:p>
            <a:r>
              <a:rPr lang="en-GB" dirty="0">
                <a:solidFill>
                  <a:schemeClr val="tx1"/>
                </a:solidFill>
              </a:rPr>
              <a:t>Alaina – Elm</a:t>
            </a:r>
          </a:p>
          <a:p>
            <a:r>
              <a:rPr lang="en-GB" dirty="0">
                <a:solidFill>
                  <a:schemeClr val="tx1"/>
                </a:solidFill>
              </a:rPr>
              <a:t>Ronnie- Elm </a:t>
            </a:r>
          </a:p>
          <a:p>
            <a:r>
              <a:rPr lang="en-GB" dirty="0">
                <a:solidFill>
                  <a:schemeClr val="tx1"/>
                </a:solidFill>
              </a:rPr>
              <a:t>Codi-Lee –Elm</a:t>
            </a:r>
          </a:p>
          <a:p>
            <a:r>
              <a:rPr lang="en-GB" dirty="0">
                <a:solidFill>
                  <a:schemeClr val="tx1"/>
                </a:solidFill>
              </a:rPr>
              <a:t>Austin-Elm</a:t>
            </a:r>
          </a:p>
          <a:p>
            <a:r>
              <a:rPr lang="en-GB">
                <a:solidFill>
                  <a:schemeClr val="tx1"/>
                </a:solidFill>
              </a:rPr>
              <a:t>Toby - Elm</a:t>
            </a:r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Aspen-Anaya</a:t>
            </a:r>
          </a:p>
          <a:p>
            <a:r>
              <a:rPr lang="en-GB" dirty="0">
                <a:solidFill>
                  <a:schemeClr val="tx1"/>
                </a:solidFill>
              </a:rPr>
              <a:t>Aspen-Violet  </a:t>
            </a:r>
          </a:p>
        </p:txBody>
      </p:sp>
    </p:spTree>
    <p:extLst>
      <p:ext uri="{BB962C8B-B14F-4D97-AF65-F5344CB8AC3E}">
        <p14:creationId xmlns:p14="http://schemas.microsoft.com/office/powerpoint/2010/main" val="36099859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915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40251" y="886789"/>
            <a:ext cx="1071149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dirty="0">
                <a:solidFill>
                  <a:srgbClr val="00B0F0"/>
                </a:solidFill>
                <a:latin typeface="Comic Sans MS" panose="030F0702030302020204" pitchFamily="66" charset="0"/>
              </a:rPr>
              <a:t>Scientists of the Week!</a:t>
            </a:r>
          </a:p>
          <a:p>
            <a:endParaRPr lang="en-GB" sz="6600" dirty="0"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09968" y="1644086"/>
            <a:ext cx="392872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latin typeface="Comic Sans MS" panose="030F0702030302020204" pitchFamily="66" charset="0"/>
              </a:rPr>
              <a:t>Oak </a:t>
            </a:r>
            <a:r>
              <a:rPr lang="en-GB" sz="4000">
                <a:latin typeface="Comic Sans MS" panose="030F0702030302020204" pitchFamily="66" charset="0"/>
              </a:rPr>
              <a:t>–Casper</a:t>
            </a:r>
            <a:endParaRPr lang="en-GB" sz="4000" dirty="0">
              <a:latin typeface="Comic Sans MS" panose="030F0702030302020204" pitchFamily="66" charset="0"/>
            </a:endParaRPr>
          </a:p>
          <a:p>
            <a:r>
              <a:rPr lang="en-GB" sz="4000" dirty="0">
                <a:latin typeface="Comic Sans MS" panose="030F0702030302020204" pitchFamily="66" charset="0"/>
              </a:rPr>
              <a:t>Ash – Parker 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623189" y="3495368"/>
            <a:ext cx="33478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 </a:t>
            </a:r>
          </a:p>
        </p:txBody>
      </p:sp>
      <p:sp>
        <p:nvSpPr>
          <p:cNvPr id="7" name="Rectangle 6"/>
          <p:cNvSpPr/>
          <p:nvPr/>
        </p:nvSpPr>
        <p:spPr>
          <a:xfrm>
            <a:off x="5727465" y="1644086"/>
            <a:ext cx="483238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Birch – Felicity  </a:t>
            </a:r>
            <a:endParaRPr lang="en-GB" sz="4000" dirty="0">
              <a:solidFill>
                <a:srgbClr val="CC0099"/>
              </a:solidFill>
              <a:latin typeface="Comic Sans MS" panose="030F0702030302020204" pitchFamily="66" charset="0"/>
            </a:endParaRP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Pine – </a:t>
            </a:r>
            <a:r>
              <a:rPr lang="en-GB" sz="4000" dirty="0" err="1">
                <a:solidFill>
                  <a:prstClr val="black"/>
                </a:solidFill>
                <a:latin typeface="Comic Sans MS" panose="030F0702030302020204" pitchFamily="66" charset="0"/>
              </a:rPr>
              <a:t>Freddie.S</a:t>
            </a:r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 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Elm –  Jaeden</a:t>
            </a:r>
            <a:endParaRPr lang="en-GB" sz="4000" dirty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590903" y="3656596"/>
            <a:ext cx="54864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 Redwood – Charley W  </a:t>
            </a:r>
            <a:endParaRPr lang="en-GB" sz="4000" dirty="0">
              <a:solidFill>
                <a:srgbClr val="CC0099"/>
              </a:solidFill>
              <a:latin typeface="Comic Sans MS" panose="030F0702030302020204" pitchFamily="66" charset="0"/>
            </a:endParaRP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 Chestnut – </a:t>
            </a:r>
            <a:r>
              <a:rPr lang="en-GB" sz="4000">
                <a:solidFill>
                  <a:prstClr val="black"/>
                </a:solidFill>
                <a:latin typeface="Comic Sans MS" panose="030F0702030302020204" pitchFamily="66" charset="0"/>
              </a:rPr>
              <a:t>Amelia B</a:t>
            </a:r>
            <a:endParaRPr lang="en-GB" sz="4000" dirty="0">
              <a:solidFill>
                <a:prstClr val="black"/>
              </a:solidFill>
              <a:latin typeface="Comic Sans MS" panose="030F0702030302020204" pitchFamily="66" charset="0"/>
            </a:endParaRP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 Aspen-Sophia E </a:t>
            </a:r>
            <a:endParaRPr lang="en-GB" sz="4000" dirty="0">
              <a:solidFill>
                <a:prstClr val="black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209967" y="3097055"/>
            <a:ext cx="482444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Willow –  Riley WP</a:t>
            </a:r>
            <a:endParaRPr lang="en-GB" sz="4000" dirty="0">
              <a:solidFill>
                <a:srgbClr val="CC0099"/>
              </a:solidFill>
              <a:latin typeface="Comic Sans MS" panose="030F0702030302020204" pitchFamily="66" charset="0"/>
            </a:endParaRP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Spruce – Ava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Maple – Brandon</a:t>
            </a:r>
          </a:p>
        </p:txBody>
      </p:sp>
    </p:spTree>
    <p:extLst>
      <p:ext uri="{BB962C8B-B14F-4D97-AF65-F5344CB8AC3E}">
        <p14:creationId xmlns:p14="http://schemas.microsoft.com/office/powerpoint/2010/main" val="16483333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915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064042" y="946484"/>
            <a:ext cx="651309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u="sng" dirty="0">
                <a:solidFill>
                  <a:srgbClr val="FF0066"/>
                </a:solidFill>
                <a:latin typeface="Comic Sans MS" panose="030F0702030302020204" pitchFamily="66" charset="0"/>
              </a:rPr>
              <a:t>Weekly Team Points!</a:t>
            </a:r>
          </a:p>
          <a:p>
            <a:pPr algn="ctr"/>
            <a:endParaRPr lang="en-GB" sz="3200" i="1" dirty="0">
              <a:latin typeface="Comic Sans MS" panose="030F0702030302020204" pitchFamily="66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7178498"/>
              </p:ext>
            </p:extLst>
          </p:nvPr>
        </p:nvGraphicFramePr>
        <p:xfrm>
          <a:off x="1465178" y="2497564"/>
          <a:ext cx="9261644" cy="24643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15411">
                  <a:extLst>
                    <a:ext uri="{9D8B030D-6E8A-4147-A177-3AD203B41FA5}">
                      <a16:colId xmlns:a16="http://schemas.microsoft.com/office/drawing/2014/main" val="3299981363"/>
                    </a:ext>
                  </a:extLst>
                </a:gridCol>
                <a:gridCol w="2315411">
                  <a:extLst>
                    <a:ext uri="{9D8B030D-6E8A-4147-A177-3AD203B41FA5}">
                      <a16:colId xmlns:a16="http://schemas.microsoft.com/office/drawing/2014/main" val="3451166365"/>
                    </a:ext>
                  </a:extLst>
                </a:gridCol>
                <a:gridCol w="2315411">
                  <a:extLst>
                    <a:ext uri="{9D8B030D-6E8A-4147-A177-3AD203B41FA5}">
                      <a16:colId xmlns:a16="http://schemas.microsoft.com/office/drawing/2014/main" val="479396576"/>
                    </a:ext>
                  </a:extLst>
                </a:gridCol>
                <a:gridCol w="2315411">
                  <a:extLst>
                    <a:ext uri="{9D8B030D-6E8A-4147-A177-3AD203B41FA5}">
                      <a16:colId xmlns:a16="http://schemas.microsoft.com/office/drawing/2014/main" val="200857127"/>
                    </a:ext>
                  </a:extLst>
                </a:gridCol>
              </a:tblGrid>
              <a:tr h="1232176"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Peel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 err="1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Ethelfleda</a:t>
                      </a:r>
                      <a:endParaRPr lang="en-GB" sz="3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Grazier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Offa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7705136"/>
                  </a:ext>
                </a:extLst>
              </a:tr>
              <a:tr h="1232176">
                <a:tc>
                  <a:txBody>
                    <a:bodyPr/>
                    <a:lstStyle/>
                    <a:p>
                      <a:pPr algn="ctr"/>
                      <a:r>
                        <a:rPr lang="en-GB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154</a:t>
                      </a:r>
                      <a:endParaRPr lang="en-GB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176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172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158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77693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11145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Oak</a:t>
            </a:r>
          </a:p>
          <a:p>
            <a:pPr algn="ctr"/>
            <a:r>
              <a:rPr lang="en-GB" sz="6600" dirty="0">
                <a:solidFill>
                  <a:srgbClr val="CC0099"/>
                </a:solidFill>
                <a:latin typeface="Comic Sans MS" panose="030F0702030302020204" pitchFamily="66" charset="0"/>
              </a:rPr>
              <a:t>Maisie</a:t>
            </a:r>
          </a:p>
          <a:p>
            <a:pPr algn="ctr"/>
            <a:endParaRPr lang="en-GB" sz="1600" dirty="0"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For</a:t>
            </a: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Writing super instructions to help Humpty Dumpty get changed for PE.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Mrs Laffan                                      01.04.22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01746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Ash</a:t>
            </a:r>
          </a:p>
          <a:p>
            <a:pPr algn="ctr"/>
            <a:r>
              <a:rPr lang="en-GB" sz="6600" dirty="0">
                <a:solidFill>
                  <a:srgbClr val="CC0099"/>
                </a:solidFill>
                <a:latin typeface="Comic Sans MS" panose="030F0702030302020204" pitchFamily="66" charset="0"/>
              </a:rPr>
              <a:t> Halle</a:t>
            </a:r>
          </a:p>
          <a:p>
            <a:pPr algn="ctr"/>
            <a:endParaRPr lang="en-GB" sz="1600" dirty="0"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For confidently creating number bonds to 10.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Bailey and Mrs Salt                                    01.04.22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793387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4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223747" y="824196"/>
            <a:ext cx="97445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u="sng" dirty="0">
                <a:latin typeface="Comic Sans MS" panose="030F0702030302020204" pitchFamily="66" charset="0"/>
              </a:rPr>
              <a:t>Ash Wow Work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25741" y="797142"/>
            <a:ext cx="805928" cy="847614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873457" cy="8152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4523993-9E8D-46E4-9BC7-AA5D2C92A81C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08" r="18958"/>
          <a:stretch/>
        </p:blipFill>
        <p:spPr>
          <a:xfrm rot="5400000">
            <a:off x="3838573" y="1378505"/>
            <a:ext cx="4514848" cy="5122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63680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Elm</a:t>
            </a:r>
          </a:p>
          <a:p>
            <a:pPr algn="ctr"/>
            <a:r>
              <a:rPr lang="en-GB" sz="6600" dirty="0">
                <a:solidFill>
                  <a:srgbClr val="CC0099"/>
                </a:solidFill>
                <a:latin typeface="Comic Sans MS" panose="030F0702030302020204" pitchFamily="66" charset="0"/>
              </a:rPr>
              <a:t>Esme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For showing passion when reading within Guided Reading. Esme always puts great effort into all of her tasks and takes great pleasure in reading a book </a:t>
            </a:r>
            <a:r>
              <a:rPr lang="en-GB" sz="2400">
                <a:latin typeface="Comic Sans MS" panose="030F0702030302020204" pitchFamily="66" charset="0"/>
              </a:rPr>
              <a:t>within the </a:t>
            </a:r>
            <a:r>
              <a:rPr lang="en-GB" sz="2400" dirty="0">
                <a:latin typeface="Comic Sans MS" panose="030F0702030302020204" pitchFamily="66" charset="0"/>
              </a:rPr>
              <a:t>classroom! </a:t>
            </a: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Well Done Esme. </a:t>
            </a:r>
            <a:r>
              <a:rPr lang="en-GB" sz="2400" dirty="0">
                <a:latin typeface="Comic Sans MS" panose="030F0702030302020204" pitchFamily="66" charset="0"/>
                <a:sym typeface="Wingdings" panose="05000000000000000000" pitchFamily="2" charset="2"/>
              </a:rPr>
              <a:t></a:t>
            </a:r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 Grice                                    01.04.2022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262453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1051</TotalTime>
  <Words>420</Words>
  <Application>Microsoft Office PowerPoint</Application>
  <PresentationFormat>Widescreen</PresentationFormat>
  <Paragraphs>128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7" baseType="lpstr">
      <vt:lpstr>Arial</vt:lpstr>
      <vt:lpstr>Calibri</vt:lpstr>
      <vt:lpstr>Calibri Light</vt:lpstr>
      <vt:lpstr>Comic Sans MS</vt:lpstr>
      <vt:lpstr>Lucida Handwriting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Woodlands Primary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Mrs Maiden</dc:creator>
  <cp:lastModifiedBy>Joshua Grice</cp:lastModifiedBy>
  <cp:revision>198</cp:revision>
  <cp:lastPrinted>2022-03-31T14:51:48Z</cp:lastPrinted>
  <dcterms:created xsi:type="dcterms:W3CDTF">2020-05-30T07:30:34Z</dcterms:created>
  <dcterms:modified xsi:type="dcterms:W3CDTF">2022-04-01T08:46:03Z</dcterms:modified>
</cp:coreProperties>
</file>