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 id="259" r:id="rId3"/>
    <p:sldId id="260" r:id="rId4"/>
    <p:sldId id="261" r:id="rId5"/>
    <p:sldId id="262" r:id="rId6"/>
    <p:sldId id="281" r:id="rId7"/>
    <p:sldId id="282" r:id="rId8"/>
    <p:sldId id="284" r:id="rId9"/>
    <p:sldId id="286" r:id="rId10"/>
    <p:sldId id="288" r:id="rId11"/>
    <p:sldId id="290" r:id="rId12"/>
    <p:sldId id="292" r:id="rId13"/>
    <p:sldId id="294" r:id="rId14"/>
    <p:sldId id="296" r:id="rId15"/>
    <p:sldId id="298" r:id="rId16"/>
    <p:sldId id="300" r:id="rId17"/>
    <p:sldId id="278" r:id="rId18"/>
  </p:sldIdLst>
  <p:sldSz cx="12192000" cy="6858000"/>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0099"/>
    <a:srgbClr val="FF0066"/>
    <a:srgbClr val="99FF99"/>
    <a:srgbClr val="9900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0" d="100"/>
          <a:sy n="70" d="100"/>
        </p:scale>
        <p:origin x="738"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2A822419-D1C5-4E1E-9D0C-85AE180312A5}" type="datetimeFigureOut">
              <a:rPr lang="en-GB" smtClean="0"/>
              <a:t>01/10/2021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34718102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2A822419-D1C5-4E1E-9D0C-85AE180312A5}" type="datetimeFigureOut">
              <a:rPr lang="en-GB" smtClean="0"/>
              <a:t>01/10/2021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7136014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2A822419-D1C5-4E1E-9D0C-85AE180312A5}" type="datetimeFigureOut">
              <a:rPr lang="en-GB" smtClean="0"/>
              <a:t>01/10/2021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31760905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2A822419-D1C5-4E1E-9D0C-85AE180312A5}" type="datetimeFigureOut">
              <a:rPr lang="en-GB" smtClean="0"/>
              <a:t>01/10/2021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24321982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2A822419-D1C5-4E1E-9D0C-85AE180312A5}" type="datetimeFigureOut">
              <a:rPr lang="en-GB" smtClean="0"/>
              <a:t>01/10/2021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6186632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2A822419-D1C5-4E1E-9D0C-85AE180312A5}" type="datetimeFigureOut">
              <a:rPr lang="en-GB" smtClean="0"/>
              <a:t>01/10/2021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22195448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2A822419-D1C5-4E1E-9D0C-85AE180312A5}" type="datetimeFigureOut">
              <a:rPr lang="en-GB" smtClean="0"/>
              <a:t>01/10/2021</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16076196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A822419-D1C5-4E1E-9D0C-85AE180312A5}" type="datetimeFigureOut">
              <a:rPr lang="en-GB" smtClean="0"/>
              <a:t>01/10/2021</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22604342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A822419-D1C5-4E1E-9D0C-85AE180312A5}" type="datetimeFigureOut">
              <a:rPr lang="en-GB" smtClean="0"/>
              <a:t>01/10/2021</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20797738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2A822419-D1C5-4E1E-9D0C-85AE180312A5}" type="datetimeFigureOut">
              <a:rPr lang="en-GB" smtClean="0"/>
              <a:t>01/10/2021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26719923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2A822419-D1C5-4E1E-9D0C-85AE180312A5}" type="datetimeFigureOut">
              <a:rPr lang="en-GB" smtClean="0"/>
              <a:t>01/10/2021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38565155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A822419-D1C5-4E1E-9D0C-85AE180312A5}" type="datetimeFigureOut">
              <a:rPr lang="en-GB" smtClean="0"/>
              <a:t>01/10/2021</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5B13E00-8734-474C-B957-321D8720DE3D}" type="slidenum">
              <a:rPr lang="en-GB" smtClean="0"/>
              <a:t>‹#›</a:t>
            </a:fld>
            <a:endParaRPr lang="en-GB"/>
          </a:p>
        </p:txBody>
      </p:sp>
    </p:spTree>
    <p:extLst>
      <p:ext uri="{BB962C8B-B14F-4D97-AF65-F5344CB8AC3E}">
        <p14:creationId xmlns:p14="http://schemas.microsoft.com/office/powerpoint/2010/main" val="19408188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4.png"/><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2839452" y="1043216"/>
            <a:ext cx="7338218" cy="2862322"/>
          </a:xfrm>
          <a:prstGeom prst="rect">
            <a:avLst/>
          </a:prstGeom>
          <a:noFill/>
        </p:spPr>
        <p:txBody>
          <a:bodyPr wrap="square" rtlCol="0">
            <a:spAutoFit/>
          </a:bodyPr>
          <a:lstStyle/>
          <a:p>
            <a:pPr algn="ctr"/>
            <a:r>
              <a:rPr lang="en-GB" sz="6600" dirty="0">
                <a:solidFill>
                  <a:srgbClr val="FF0000"/>
                </a:solidFill>
                <a:latin typeface="Comic Sans MS" panose="030F0702030302020204" pitchFamily="66" charset="0"/>
              </a:rPr>
              <a:t>Wow Assembly:</a:t>
            </a:r>
          </a:p>
          <a:p>
            <a:r>
              <a:rPr lang="en-GB" sz="4800" dirty="0">
                <a:latin typeface="Comic Sans MS" panose="030F0702030302020204" pitchFamily="66" charset="0"/>
              </a:rPr>
              <a:t>Friday 1</a:t>
            </a:r>
            <a:r>
              <a:rPr lang="en-GB" sz="4800" baseline="30000" dirty="0">
                <a:latin typeface="Comic Sans MS" panose="030F0702030302020204" pitchFamily="66" charset="0"/>
              </a:rPr>
              <a:t>st</a:t>
            </a:r>
            <a:r>
              <a:rPr lang="en-GB" sz="4800" dirty="0">
                <a:latin typeface="Comic Sans MS" panose="030F0702030302020204" pitchFamily="66" charset="0"/>
              </a:rPr>
              <a:t> October</a:t>
            </a:r>
          </a:p>
          <a:p>
            <a:endParaRPr lang="en-GB" sz="6600" dirty="0">
              <a:latin typeface="Comic Sans MS" panose="030F0702030302020204" pitchFamily="66" charset="0"/>
            </a:endParaRPr>
          </a:p>
        </p:txBody>
      </p:sp>
      <p:pic>
        <p:nvPicPr>
          <p:cNvPr id="4" name="Picture 6" descr="Image result for the woodlands community primary school logo">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628811" y="3212789"/>
            <a:ext cx="2686390" cy="2507299"/>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p:cNvPicPr>
            <a:picLocks noChangeAspect="1"/>
          </p:cNvPicPr>
          <p:nvPr/>
        </p:nvPicPr>
        <p:blipFill>
          <a:blip r:embed="rId5"/>
          <a:stretch>
            <a:fillRect/>
          </a:stretch>
        </p:blipFill>
        <p:spPr>
          <a:xfrm>
            <a:off x="1058145" y="4304374"/>
            <a:ext cx="1657350" cy="1743075"/>
          </a:xfrm>
          <a:prstGeom prst="rect">
            <a:avLst/>
          </a:prstGeom>
        </p:spPr>
      </p:pic>
      <p:pic>
        <p:nvPicPr>
          <p:cNvPr id="6" name="Picture 5"/>
          <p:cNvPicPr>
            <a:picLocks noChangeAspect="1"/>
          </p:cNvPicPr>
          <p:nvPr/>
        </p:nvPicPr>
        <p:blipFill>
          <a:blip r:embed="rId5"/>
          <a:stretch>
            <a:fillRect/>
          </a:stretch>
        </p:blipFill>
        <p:spPr>
          <a:xfrm>
            <a:off x="9484484" y="4304375"/>
            <a:ext cx="1657350" cy="1743075"/>
          </a:xfrm>
          <a:prstGeom prst="rect">
            <a:avLst/>
          </a:prstGeom>
        </p:spPr>
      </p:pic>
    </p:spTree>
    <p:extLst>
      <p:ext uri="{BB962C8B-B14F-4D97-AF65-F5344CB8AC3E}">
        <p14:creationId xmlns:p14="http://schemas.microsoft.com/office/powerpoint/2010/main" val="40807872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132764" y="1011236"/>
            <a:ext cx="9744502" cy="4862870"/>
          </a:xfrm>
          <a:prstGeom prst="rect">
            <a:avLst/>
          </a:prstGeom>
          <a:noFill/>
        </p:spPr>
        <p:txBody>
          <a:bodyPr wrap="square" rtlCol="0">
            <a:spAutoFit/>
          </a:bodyPr>
          <a:lstStyle/>
          <a:p>
            <a:pPr algn="ctr"/>
            <a:r>
              <a:rPr lang="en-GB" sz="6600" dirty="0">
                <a:latin typeface="Comic Sans MS" panose="030F0702030302020204" pitchFamily="66" charset="0"/>
              </a:rPr>
              <a:t>Pine</a:t>
            </a:r>
          </a:p>
          <a:p>
            <a:pPr algn="ctr"/>
            <a:endParaRPr lang="en-GB" sz="1600" dirty="0">
              <a:latin typeface="Comic Sans MS" panose="030F0702030302020204" pitchFamily="66" charset="0"/>
            </a:endParaRPr>
          </a:p>
          <a:p>
            <a:pPr algn="ctr"/>
            <a:r>
              <a:rPr lang="en-GB" sz="6000" b="1" dirty="0">
                <a:solidFill>
                  <a:srgbClr val="CC0099"/>
                </a:solidFill>
                <a:latin typeface="Comic Sans MS" panose="030F0702030302020204" pitchFamily="66" charset="0"/>
              </a:rPr>
              <a:t>Freddie. S</a:t>
            </a:r>
          </a:p>
          <a:p>
            <a:pPr algn="ctr"/>
            <a:r>
              <a:rPr lang="en-GB" sz="2400" b="1" dirty="0">
                <a:latin typeface="Comic Sans MS" panose="030F0702030302020204" pitchFamily="66" charset="0"/>
              </a:rPr>
              <a:t>For using passion and excellence in his learning. Since starting year 2 I have noticed Freddie’s amazing attitude to learning and I am so proud. Keep it up!</a:t>
            </a:r>
          </a:p>
          <a:p>
            <a:pPr algn="ctr"/>
            <a:endParaRPr lang="en-GB" sz="2400" b="1" dirty="0">
              <a:solidFill>
                <a:srgbClr val="0070C0"/>
              </a:solidFill>
              <a:latin typeface="Lucida Handwriting" panose="03010101010101010101" pitchFamily="66" charset="0"/>
            </a:endParaRPr>
          </a:p>
          <a:p>
            <a:pPr algn="ctr"/>
            <a:endParaRPr lang="en-GB" sz="2400" b="1" dirty="0">
              <a:solidFill>
                <a:srgbClr val="0070C0"/>
              </a:solidFill>
              <a:latin typeface="Lucida Handwriting" panose="03010101010101010101" pitchFamily="66" charset="0"/>
            </a:endParaRPr>
          </a:p>
          <a:p>
            <a:pPr algn="ctr"/>
            <a:r>
              <a:rPr lang="en-GB" sz="2400" b="1" dirty="0">
                <a:solidFill>
                  <a:srgbClr val="0070C0"/>
                </a:solidFill>
                <a:latin typeface="Lucida Handwriting" panose="03010101010101010101" pitchFamily="66" charset="0"/>
              </a:rPr>
              <a:t>Mrs Leedham-Hawkes                          1.10.21</a:t>
            </a: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5323164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132764" y="1011236"/>
            <a:ext cx="9744502" cy="4955203"/>
          </a:xfrm>
          <a:prstGeom prst="rect">
            <a:avLst/>
          </a:prstGeom>
          <a:noFill/>
        </p:spPr>
        <p:txBody>
          <a:bodyPr wrap="square" rtlCol="0">
            <a:spAutoFit/>
          </a:bodyPr>
          <a:lstStyle/>
          <a:p>
            <a:pPr algn="ctr"/>
            <a:r>
              <a:rPr lang="en-GB" sz="6600" dirty="0">
                <a:latin typeface="Comic Sans MS" panose="030F0702030302020204" pitchFamily="66" charset="0"/>
              </a:rPr>
              <a:t>Maple</a:t>
            </a:r>
          </a:p>
          <a:p>
            <a:pPr algn="ctr"/>
            <a:r>
              <a:rPr lang="en-GB" sz="6600" dirty="0">
                <a:solidFill>
                  <a:srgbClr val="CC0099"/>
                </a:solidFill>
                <a:latin typeface="Comic Sans MS" panose="030F0702030302020204" pitchFamily="66" charset="0"/>
              </a:rPr>
              <a:t>Jack</a:t>
            </a:r>
          </a:p>
          <a:p>
            <a:pPr algn="ctr"/>
            <a:endParaRPr lang="en-GB" sz="1600" dirty="0">
              <a:latin typeface="Comic Sans MS" panose="030F0702030302020204" pitchFamily="66" charset="0"/>
            </a:endParaRPr>
          </a:p>
          <a:p>
            <a:pPr algn="ctr"/>
            <a:r>
              <a:rPr lang="en-GB" sz="2400" dirty="0">
                <a:latin typeface="Comic Sans MS" panose="030F0702030302020204" pitchFamily="66" charset="0"/>
              </a:rPr>
              <a:t>For an amazing effort in maths this week.  Jack has been rounding 3 and 4 digit numbers to the nearest 10, 100 and 1000.  </a:t>
            </a:r>
          </a:p>
          <a:p>
            <a:pPr algn="ctr"/>
            <a:r>
              <a:rPr lang="en-GB" sz="2400" dirty="0">
                <a:latin typeface="Comic Sans MS" panose="030F0702030302020204" pitchFamily="66" charset="0"/>
              </a:rPr>
              <a:t>Well done Jack. </a:t>
            </a:r>
          </a:p>
          <a:p>
            <a:pPr algn="ctr"/>
            <a:endParaRPr lang="en-GB" sz="2400" b="1" dirty="0">
              <a:solidFill>
                <a:srgbClr val="0070C0"/>
              </a:solidFill>
              <a:latin typeface="Lucida Handwriting" panose="03010101010101010101" pitchFamily="66" charset="0"/>
            </a:endParaRPr>
          </a:p>
          <a:p>
            <a:pPr algn="ctr"/>
            <a:endParaRPr lang="en-GB" sz="2400" b="1" dirty="0">
              <a:solidFill>
                <a:srgbClr val="0070C0"/>
              </a:solidFill>
              <a:latin typeface="Lucida Handwriting" panose="03010101010101010101" pitchFamily="66" charset="0"/>
            </a:endParaRPr>
          </a:p>
          <a:p>
            <a:pPr algn="ctr"/>
            <a:r>
              <a:rPr lang="en-GB" sz="2400" b="1" dirty="0">
                <a:solidFill>
                  <a:srgbClr val="0070C0"/>
                </a:solidFill>
                <a:latin typeface="Lucida Handwriting" panose="03010101010101010101" pitchFamily="66" charset="0"/>
              </a:rPr>
              <a:t>Miss Dawson                                  01.10.2021</a:t>
            </a: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38348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132764" y="1011236"/>
            <a:ext cx="9744502" cy="4524315"/>
          </a:xfrm>
          <a:prstGeom prst="rect">
            <a:avLst/>
          </a:prstGeom>
          <a:noFill/>
        </p:spPr>
        <p:txBody>
          <a:bodyPr wrap="square" rtlCol="0">
            <a:spAutoFit/>
          </a:bodyPr>
          <a:lstStyle/>
          <a:p>
            <a:pPr algn="ctr"/>
            <a:r>
              <a:rPr lang="en-GB" sz="6600" dirty="0">
                <a:latin typeface="Comic Sans MS" panose="030F0702030302020204" pitchFamily="66" charset="0"/>
              </a:rPr>
              <a:t>Willow</a:t>
            </a:r>
          </a:p>
          <a:p>
            <a:pPr algn="ctr"/>
            <a:r>
              <a:rPr lang="en-GB" sz="6600" dirty="0">
                <a:solidFill>
                  <a:srgbClr val="CC0099"/>
                </a:solidFill>
                <a:latin typeface="Comic Sans MS" panose="030F0702030302020204" pitchFamily="66" charset="0"/>
              </a:rPr>
              <a:t>Evie </a:t>
            </a:r>
          </a:p>
          <a:p>
            <a:pPr algn="ctr"/>
            <a:endParaRPr lang="en-GB" sz="1600" dirty="0">
              <a:latin typeface="Comic Sans MS" panose="030F0702030302020204" pitchFamily="66" charset="0"/>
            </a:endParaRPr>
          </a:p>
          <a:p>
            <a:pPr algn="ctr"/>
            <a:r>
              <a:rPr lang="en-GB" sz="2400" dirty="0">
                <a:latin typeface="Comic Sans MS" panose="030F0702030302020204" pitchFamily="66" charset="0"/>
              </a:rPr>
              <a:t>For wonderful work in maths. You are working really hard and persevering with challenges. Keep up the great work.</a:t>
            </a:r>
          </a:p>
          <a:p>
            <a:pPr algn="ctr"/>
            <a:endParaRPr lang="en-GB" sz="2400" b="1" dirty="0">
              <a:solidFill>
                <a:srgbClr val="0070C0"/>
              </a:solidFill>
              <a:latin typeface="Lucida Handwriting" panose="03010101010101010101" pitchFamily="66" charset="0"/>
            </a:endParaRPr>
          </a:p>
          <a:p>
            <a:pPr algn="ctr"/>
            <a:endParaRPr lang="en-GB" sz="2400" b="1" dirty="0">
              <a:solidFill>
                <a:srgbClr val="0070C0"/>
              </a:solidFill>
              <a:latin typeface="Lucida Handwriting" panose="03010101010101010101" pitchFamily="66" charset="0"/>
            </a:endParaRPr>
          </a:p>
          <a:p>
            <a:pPr algn="ctr"/>
            <a:r>
              <a:rPr lang="en-GB" sz="2000" b="1" dirty="0">
                <a:solidFill>
                  <a:srgbClr val="0070C0"/>
                </a:solidFill>
                <a:latin typeface="Lucida Handwriting" panose="03010101010101010101" pitchFamily="66" charset="0"/>
              </a:rPr>
              <a:t>Miss Fisher                                    1.10.21</a:t>
            </a: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8308116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132764" y="1050993"/>
            <a:ext cx="9744502" cy="4585871"/>
          </a:xfrm>
          <a:prstGeom prst="rect">
            <a:avLst/>
          </a:prstGeom>
          <a:noFill/>
        </p:spPr>
        <p:txBody>
          <a:bodyPr wrap="square" rtlCol="0">
            <a:spAutoFit/>
          </a:bodyPr>
          <a:lstStyle/>
          <a:p>
            <a:pPr algn="ctr"/>
            <a:r>
              <a:rPr lang="en-GB" sz="6600" dirty="0">
                <a:latin typeface="Comic Sans MS" panose="030F0702030302020204" pitchFamily="66" charset="0"/>
              </a:rPr>
              <a:t>Spruce</a:t>
            </a:r>
          </a:p>
          <a:p>
            <a:pPr algn="ctr"/>
            <a:r>
              <a:rPr lang="en-GB" sz="4400" dirty="0">
                <a:solidFill>
                  <a:srgbClr val="CC0099"/>
                </a:solidFill>
                <a:latin typeface="Comic Sans MS" panose="030F0702030302020204" pitchFamily="66" charset="0"/>
              </a:rPr>
              <a:t>Tobias</a:t>
            </a:r>
          </a:p>
          <a:p>
            <a:pPr algn="ctr"/>
            <a:endParaRPr lang="en-GB" dirty="0">
              <a:latin typeface="Comic Sans MS" panose="030F0702030302020204" pitchFamily="66" charset="0"/>
            </a:endParaRPr>
          </a:p>
          <a:p>
            <a:pPr algn="ctr"/>
            <a:r>
              <a:rPr lang="en-GB" sz="2800" dirty="0">
                <a:latin typeface="Comic Sans MS" panose="030F0702030302020204" pitchFamily="66" charset="0"/>
              </a:rPr>
              <a:t>The behaviours for learning you have shown this week have been exemplary, especially in Maths and English. Keep up the hard work! </a:t>
            </a:r>
          </a:p>
          <a:p>
            <a:pPr algn="ctr"/>
            <a:endParaRPr lang="en-GB" sz="2800" b="1" dirty="0">
              <a:solidFill>
                <a:srgbClr val="0070C0"/>
              </a:solidFill>
              <a:latin typeface="Lucida Handwriting" panose="03010101010101010101" pitchFamily="66" charset="0"/>
            </a:endParaRPr>
          </a:p>
          <a:p>
            <a:pPr algn="ctr"/>
            <a:r>
              <a:rPr lang="en-GB" sz="2800" b="1" dirty="0">
                <a:solidFill>
                  <a:srgbClr val="0070C0"/>
                </a:solidFill>
                <a:latin typeface="Lucida Handwriting" panose="03010101010101010101" pitchFamily="66" charset="0"/>
              </a:rPr>
              <a:t>Mr Draper                                            01.10.21</a:t>
            </a: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9981766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132764" y="1011236"/>
            <a:ext cx="9744502" cy="5447645"/>
          </a:xfrm>
          <a:prstGeom prst="rect">
            <a:avLst/>
          </a:prstGeom>
          <a:noFill/>
        </p:spPr>
        <p:txBody>
          <a:bodyPr wrap="square" rtlCol="0">
            <a:spAutoFit/>
          </a:bodyPr>
          <a:lstStyle/>
          <a:p>
            <a:pPr algn="ctr"/>
            <a:r>
              <a:rPr lang="en-GB" sz="6600" dirty="0">
                <a:latin typeface="Comic Sans MS" panose="030F0702030302020204" pitchFamily="66" charset="0"/>
              </a:rPr>
              <a:t>Chestnut</a:t>
            </a:r>
          </a:p>
          <a:p>
            <a:pPr algn="ctr"/>
            <a:r>
              <a:rPr lang="en-GB" sz="6600" dirty="0">
                <a:solidFill>
                  <a:srgbClr val="CC0099"/>
                </a:solidFill>
                <a:latin typeface="Comic Sans MS" panose="030F0702030302020204" pitchFamily="66" charset="0"/>
              </a:rPr>
              <a:t>Aimee and Mimi</a:t>
            </a:r>
          </a:p>
          <a:p>
            <a:pPr algn="ctr"/>
            <a:r>
              <a:rPr lang="en-GB" sz="2400" dirty="0">
                <a:latin typeface="Comic Sans MS" panose="030F0702030302020204" pitchFamily="66" charset="0"/>
              </a:rPr>
              <a:t>For </a:t>
            </a:r>
          </a:p>
          <a:p>
            <a:pPr algn="ctr"/>
            <a:r>
              <a:rPr lang="en-GB" sz="2400" dirty="0">
                <a:latin typeface="Comic Sans MS" panose="030F0702030302020204" pitchFamily="66" charset="0"/>
              </a:rPr>
              <a:t>showing excellent resilience and perseverance with their maths this week. They both overcame their difficulties and their positive responses to developing their understanding was fantastic to see. Well done girls! </a:t>
            </a:r>
          </a:p>
          <a:p>
            <a:pPr algn="ctr"/>
            <a:r>
              <a:rPr lang="en-GB" sz="2400" dirty="0">
                <a:latin typeface="Comic Sans MS" panose="030F0702030302020204" pitchFamily="66" charset="0"/>
              </a:rPr>
              <a:t> </a:t>
            </a:r>
            <a:endParaRPr lang="en-GB" sz="2400" b="1" dirty="0">
              <a:solidFill>
                <a:srgbClr val="0070C0"/>
              </a:solidFill>
              <a:latin typeface="Lucida Handwriting" panose="03010101010101010101" pitchFamily="66" charset="0"/>
            </a:endParaRPr>
          </a:p>
          <a:p>
            <a:pPr algn="ctr"/>
            <a:endParaRPr lang="en-GB" sz="2400" b="1" dirty="0">
              <a:solidFill>
                <a:srgbClr val="0070C0"/>
              </a:solidFill>
              <a:latin typeface="Lucida Handwriting" panose="03010101010101010101" pitchFamily="66" charset="0"/>
            </a:endParaRPr>
          </a:p>
          <a:p>
            <a:pPr algn="ctr"/>
            <a:r>
              <a:rPr lang="en-GB" sz="2400" b="1" dirty="0">
                <a:solidFill>
                  <a:srgbClr val="0070C0"/>
                </a:solidFill>
                <a:latin typeface="Lucida Handwriting" panose="03010101010101010101" pitchFamily="66" charset="0"/>
              </a:rPr>
              <a:t>Mr </a:t>
            </a:r>
            <a:r>
              <a:rPr lang="en-GB" sz="2400" b="1">
                <a:solidFill>
                  <a:srgbClr val="0070C0"/>
                </a:solidFill>
                <a:latin typeface="Lucida Handwriting" panose="03010101010101010101" pitchFamily="66" charset="0"/>
              </a:rPr>
              <a:t>Tennuci                                   1.10.21</a:t>
            </a:r>
            <a:endParaRPr lang="en-GB" sz="2400" b="1" dirty="0">
              <a:solidFill>
                <a:srgbClr val="0070C0"/>
              </a:solidFill>
              <a:latin typeface="Lucida Handwriting" panose="03010101010101010101" pitchFamily="66" charset="0"/>
            </a:endParaRP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9765471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132764" y="1011236"/>
            <a:ext cx="9744502" cy="4955203"/>
          </a:xfrm>
          <a:prstGeom prst="rect">
            <a:avLst/>
          </a:prstGeom>
          <a:noFill/>
        </p:spPr>
        <p:txBody>
          <a:bodyPr wrap="square" rtlCol="0">
            <a:spAutoFit/>
          </a:bodyPr>
          <a:lstStyle/>
          <a:p>
            <a:pPr algn="ctr"/>
            <a:r>
              <a:rPr lang="en-GB" sz="6600" dirty="0">
                <a:latin typeface="Comic Sans MS" panose="030F0702030302020204" pitchFamily="66" charset="0"/>
              </a:rPr>
              <a:t>Aspen</a:t>
            </a:r>
          </a:p>
          <a:p>
            <a:pPr algn="ctr"/>
            <a:r>
              <a:rPr lang="en-GB" sz="6600" dirty="0">
                <a:solidFill>
                  <a:srgbClr val="CC0099"/>
                </a:solidFill>
                <a:latin typeface="Comic Sans MS" panose="030F0702030302020204" pitchFamily="66" charset="0"/>
              </a:rPr>
              <a:t>Alfie</a:t>
            </a:r>
          </a:p>
          <a:p>
            <a:pPr algn="ctr"/>
            <a:endParaRPr lang="en-GB" sz="1600" dirty="0">
              <a:latin typeface="Comic Sans MS" panose="030F0702030302020204" pitchFamily="66" charset="0"/>
            </a:endParaRPr>
          </a:p>
          <a:p>
            <a:pPr algn="ctr"/>
            <a:r>
              <a:rPr lang="en-GB" sz="2400" dirty="0">
                <a:latin typeface="Comic Sans MS" panose="030F0702030302020204" pitchFamily="66" charset="0"/>
              </a:rPr>
              <a:t>For</a:t>
            </a:r>
          </a:p>
          <a:p>
            <a:pPr algn="ctr"/>
            <a:r>
              <a:rPr lang="en-GB" sz="2400" dirty="0">
                <a:latin typeface="Comic Sans MS" panose="030F0702030302020204" pitchFamily="66" charset="0"/>
              </a:rPr>
              <a:t>Always having an amazing attitude towards his learning and being an excellent role model for others!</a:t>
            </a:r>
          </a:p>
          <a:p>
            <a:pPr algn="ctr"/>
            <a:endParaRPr lang="en-GB" sz="2400" b="1" dirty="0">
              <a:solidFill>
                <a:srgbClr val="0070C0"/>
              </a:solidFill>
              <a:latin typeface="Lucida Handwriting" panose="03010101010101010101" pitchFamily="66" charset="0"/>
            </a:endParaRPr>
          </a:p>
          <a:p>
            <a:pPr algn="ctr"/>
            <a:endParaRPr lang="en-GB" sz="2400" b="1" dirty="0">
              <a:solidFill>
                <a:srgbClr val="0070C0"/>
              </a:solidFill>
              <a:latin typeface="Lucida Handwriting" panose="03010101010101010101" pitchFamily="66" charset="0"/>
            </a:endParaRPr>
          </a:p>
          <a:p>
            <a:pPr algn="ctr"/>
            <a:r>
              <a:rPr lang="en-GB" sz="2400" b="1" dirty="0">
                <a:solidFill>
                  <a:srgbClr val="0070C0"/>
                </a:solidFill>
                <a:latin typeface="Lucida Handwriting" panose="03010101010101010101" pitchFamily="66" charset="0"/>
              </a:rPr>
              <a:t>Mrs Read &amp; Mrs Cox				01.10.21</a:t>
            </a: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9934704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132764" y="1011236"/>
            <a:ext cx="9744502" cy="5078313"/>
          </a:xfrm>
          <a:prstGeom prst="rect">
            <a:avLst/>
          </a:prstGeom>
          <a:noFill/>
        </p:spPr>
        <p:txBody>
          <a:bodyPr wrap="square" rtlCol="0">
            <a:spAutoFit/>
          </a:bodyPr>
          <a:lstStyle/>
          <a:p>
            <a:pPr algn="ctr"/>
            <a:r>
              <a:rPr lang="en-GB" sz="6600" dirty="0">
                <a:latin typeface="Comic Sans MS" panose="030F0702030302020204" pitchFamily="66" charset="0"/>
              </a:rPr>
              <a:t>Redwood</a:t>
            </a:r>
          </a:p>
          <a:p>
            <a:pPr algn="ctr"/>
            <a:r>
              <a:rPr lang="en-GB" sz="6600" dirty="0">
                <a:solidFill>
                  <a:srgbClr val="CC0099"/>
                </a:solidFill>
                <a:latin typeface="Comic Sans MS" panose="030F0702030302020204" pitchFamily="66" charset="0"/>
              </a:rPr>
              <a:t>Ellie-Mae E</a:t>
            </a:r>
            <a:endParaRPr lang="en-GB" sz="1600" dirty="0">
              <a:latin typeface="Comic Sans MS" panose="030F0702030302020204" pitchFamily="66" charset="0"/>
            </a:endParaRPr>
          </a:p>
          <a:p>
            <a:pPr algn="ctr"/>
            <a:endParaRPr lang="en-GB" sz="2400" dirty="0">
              <a:latin typeface="Comic Sans MS" panose="030F0702030302020204" pitchFamily="66" charset="0"/>
            </a:endParaRPr>
          </a:p>
          <a:p>
            <a:pPr algn="ctr"/>
            <a:r>
              <a:rPr lang="en-GB" sz="2400" dirty="0">
                <a:latin typeface="Comic Sans MS" panose="030F0702030302020204" pitchFamily="66" charset="0"/>
              </a:rPr>
              <a:t>For always demonstrating resilience and passion in her learning. Ellie has really impressed me with her English and Guided Reading understanding this week</a:t>
            </a:r>
          </a:p>
          <a:p>
            <a:pPr algn="ctr"/>
            <a:endParaRPr lang="en-GB" sz="2400" b="1" dirty="0">
              <a:solidFill>
                <a:srgbClr val="0070C0"/>
              </a:solidFill>
              <a:latin typeface="Lucida Handwriting" panose="03010101010101010101" pitchFamily="66" charset="0"/>
            </a:endParaRPr>
          </a:p>
          <a:p>
            <a:pPr algn="ctr"/>
            <a:endParaRPr lang="en-GB" sz="2400" b="1" dirty="0">
              <a:solidFill>
                <a:srgbClr val="0070C0"/>
              </a:solidFill>
              <a:latin typeface="Lucida Handwriting" panose="03010101010101010101" pitchFamily="66" charset="0"/>
            </a:endParaRPr>
          </a:p>
          <a:p>
            <a:pPr algn="ctr"/>
            <a:r>
              <a:rPr lang="en-GB" sz="2400" b="1" dirty="0">
                <a:solidFill>
                  <a:srgbClr val="0070C0"/>
                </a:solidFill>
                <a:latin typeface="Lucida Handwriting" panose="03010101010101010101" pitchFamily="66" charset="0"/>
              </a:rPr>
              <a:t>Miss </a:t>
            </a:r>
            <a:r>
              <a:rPr lang="en-GB" sz="2400" b="1">
                <a:solidFill>
                  <a:srgbClr val="0070C0"/>
                </a:solidFill>
                <a:latin typeface="Lucida Handwriting" panose="03010101010101010101" pitchFamily="66" charset="0"/>
              </a:rPr>
              <a:t>Shipley                                   01.10.21</a:t>
            </a:r>
            <a:endParaRPr lang="en-GB" sz="2400" b="1" dirty="0">
              <a:solidFill>
                <a:srgbClr val="0070C0"/>
              </a:solidFill>
              <a:latin typeface="Lucida Handwriting" panose="03010101010101010101" pitchFamily="66" charset="0"/>
            </a:endParaRP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3341358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5" name="Rectangle 4"/>
          <p:cNvSpPr/>
          <p:nvPr/>
        </p:nvSpPr>
        <p:spPr>
          <a:xfrm>
            <a:off x="2210937" y="1248982"/>
            <a:ext cx="8311487" cy="2101794"/>
          </a:xfrm>
          <a:prstGeom prst="rect">
            <a:avLst/>
          </a:prstGeom>
        </p:spPr>
        <p:txBody>
          <a:bodyPr wrap="square">
            <a:spAutoFit/>
          </a:bodyPr>
          <a:lstStyle/>
          <a:p>
            <a:pPr algn="ctr">
              <a:lnSpc>
                <a:spcPct val="115000"/>
              </a:lnSpc>
              <a:spcAft>
                <a:spcPts val="0"/>
              </a:spcAft>
            </a:pPr>
            <a:r>
              <a:rPr lang="en-GB" sz="4000" u="sng" dirty="0">
                <a:solidFill>
                  <a:srgbClr val="0070C0"/>
                </a:solidFill>
                <a:latin typeface="Comic Sans MS" panose="030F0702030302020204" pitchFamily="66" charset="0"/>
                <a:ea typeface="Calibri" panose="020F0502020204030204" pitchFamily="34" charset="0"/>
                <a:cs typeface="Times New Roman" panose="02020603050405020304" pitchFamily="18" charset="0"/>
              </a:rPr>
              <a:t>Next Week’s</a:t>
            </a:r>
          </a:p>
          <a:p>
            <a:pPr algn="ctr">
              <a:lnSpc>
                <a:spcPct val="115000"/>
              </a:lnSpc>
              <a:spcAft>
                <a:spcPts val="0"/>
              </a:spcAft>
            </a:pPr>
            <a:r>
              <a:rPr lang="en-GB" sz="4000" u="sng" dirty="0">
                <a:solidFill>
                  <a:srgbClr val="0070C0"/>
                </a:solidFill>
                <a:latin typeface="Comic Sans MS" panose="030F0702030302020204" pitchFamily="66" charset="0"/>
                <a:ea typeface="Calibri" panose="020F0502020204030204" pitchFamily="34" charset="0"/>
                <a:cs typeface="Times New Roman" panose="02020603050405020304" pitchFamily="18" charset="0"/>
              </a:rPr>
              <a:t>Phrase of the Week</a:t>
            </a:r>
            <a:r>
              <a:rPr lang="en-GB" sz="4000" dirty="0">
                <a:solidFill>
                  <a:srgbClr val="0070C0"/>
                </a:solidFill>
                <a:latin typeface="Comic Sans MS" panose="030F0702030302020204" pitchFamily="66" charset="0"/>
                <a:ea typeface="Calibri" panose="020F0502020204030204" pitchFamily="34" charset="0"/>
                <a:cs typeface="Times New Roman" panose="02020603050405020304" pitchFamily="18" charset="0"/>
              </a:rPr>
              <a:t>:</a:t>
            </a:r>
            <a:endParaRPr lang="en-GB" sz="4000" dirty="0">
              <a:latin typeface="Comic Sans MS" panose="030F0702030302020204" pitchFamily="66" charset="0"/>
              <a:ea typeface="Calibri" panose="020F0502020204030204" pitchFamily="34" charset="0"/>
              <a:cs typeface="Times New Roman" panose="02020603050405020304" pitchFamily="18" charset="0"/>
            </a:endParaRPr>
          </a:p>
          <a:p>
            <a:pPr algn="ctr">
              <a:lnSpc>
                <a:spcPct val="115000"/>
              </a:lnSpc>
              <a:spcAft>
                <a:spcPts val="0"/>
              </a:spcAft>
            </a:pPr>
            <a:endParaRPr lang="en-GB" sz="3600" dirty="0">
              <a:latin typeface="Comic Sans MS" panose="030F0702030302020204" pitchFamily="66" charset="0"/>
              <a:ea typeface="Calibri" panose="020F0502020204030204" pitchFamily="34" charset="0"/>
              <a:cs typeface="Times New Roman" panose="02020603050405020304" pitchFamily="18" charset="0"/>
            </a:endParaRPr>
          </a:p>
        </p:txBody>
      </p:sp>
      <p:sp>
        <p:nvSpPr>
          <p:cNvPr id="6" name="Rounded Rectangular Callout 5"/>
          <p:cNvSpPr/>
          <p:nvPr/>
        </p:nvSpPr>
        <p:spPr>
          <a:xfrm>
            <a:off x="2047164" y="1132764"/>
            <a:ext cx="8270543" cy="3664723"/>
          </a:xfrm>
          <a:prstGeom prst="wedgeRoundRectCallout">
            <a:avLst>
              <a:gd name="adj1" fmla="val -41281"/>
              <a:gd name="adj2" fmla="val 70330"/>
              <a:gd name="adj3" fmla="val 16667"/>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41399955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2839452" y="811203"/>
            <a:ext cx="6513095" cy="2123658"/>
          </a:xfrm>
          <a:prstGeom prst="rect">
            <a:avLst/>
          </a:prstGeom>
          <a:noFill/>
        </p:spPr>
        <p:txBody>
          <a:bodyPr wrap="square" rtlCol="0">
            <a:spAutoFit/>
          </a:bodyPr>
          <a:lstStyle/>
          <a:p>
            <a:pPr algn="ctr"/>
            <a:r>
              <a:rPr lang="en-GB" sz="6600">
                <a:solidFill>
                  <a:srgbClr val="00B050"/>
                </a:solidFill>
                <a:latin typeface="Comic Sans MS" panose="030F0702030302020204" pitchFamily="66" charset="0"/>
              </a:rPr>
              <a:t>Green Cards!</a:t>
            </a:r>
          </a:p>
          <a:p>
            <a:endParaRPr lang="en-GB" sz="6600" dirty="0">
              <a:latin typeface="Comic Sans MS" panose="030F0702030302020204" pitchFamily="66" charset="0"/>
            </a:endParaRPr>
          </a:p>
        </p:txBody>
      </p:sp>
      <p:sp>
        <p:nvSpPr>
          <p:cNvPr id="4" name="Vertical Scroll 3"/>
          <p:cNvSpPr/>
          <p:nvPr/>
        </p:nvSpPr>
        <p:spPr>
          <a:xfrm rot="10800000">
            <a:off x="1241946" y="2015313"/>
            <a:ext cx="9703558" cy="3744042"/>
          </a:xfrm>
          <a:prstGeom prst="verticalScroll">
            <a:avLst/>
          </a:prstGeom>
          <a:solidFill>
            <a:srgbClr val="99FF9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dirty="0">
              <a:latin typeface="Comic Sans MS" panose="030F0702030302020204" pitchFamily="66" charset="0"/>
            </a:endParaRPr>
          </a:p>
        </p:txBody>
      </p:sp>
      <p:sp>
        <p:nvSpPr>
          <p:cNvPr id="5" name="Rectangle 4"/>
          <p:cNvSpPr/>
          <p:nvPr/>
        </p:nvSpPr>
        <p:spPr>
          <a:xfrm>
            <a:off x="1924595" y="2283854"/>
            <a:ext cx="6096000" cy="2031325"/>
          </a:xfrm>
          <a:prstGeom prst="rect">
            <a:avLst/>
          </a:prstGeom>
        </p:spPr>
        <p:txBody>
          <a:bodyPr>
            <a:spAutoFit/>
          </a:bodyPr>
          <a:lstStyle/>
          <a:p>
            <a:r>
              <a:rPr lang="en-GB" dirty="0">
                <a:latin typeface="Comic Sans MS" panose="030F0702030302020204" pitchFamily="66" charset="0"/>
              </a:rPr>
              <a:t>Zac B - - Chestnut</a:t>
            </a:r>
          </a:p>
          <a:p>
            <a:r>
              <a:rPr lang="en-GB" dirty="0">
                <a:latin typeface="Comic Sans MS" panose="030F0702030302020204" pitchFamily="66" charset="0"/>
              </a:rPr>
              <a:t>Amelia M - Chestnut</a:t>
            </a:r>
          </a:p>
          <a:p>
            <a:r>
              <a:rPr lang="en-GB" dirty="0">
                <a:latin typeface="Comic Sans MS" panose="030F0702030302020204" pitchFamily="66" charset="0"/>
              </a:rPr>
              <a:t>Reilly T - Chestnut</a:t>
            </a:r>
          </a:p>
          <a:p>
            <a:r>
              <a:rPr lang="en-GB" dirty="0">
                <a:latin typeface="Comic Sans MS" panose="030F0702030302020204" pitchFamily="66" charset="0"/>
              </a:rPr>
              <a:t>Jayden H-H – Chestnut</a:t>
            </a:r>
          </a:p>
          <a:p>
            <a:r>
              <a:rPr lang="en-GB" dirty="0">
                <a:latin typeface="Comic Sans MS" panose="030F0702030302020204" pitchFamily="66" charset="0"/>
              </a:rPr>
              <a:t>Molly R. – Chestnut</a:t>
            </a:r>
          </a:p>
          <a:p>
            <a:r>
              <a:rPr lang="en-GB" dirty="0">
                <a:latin typeface="Comic Sans MS" panose="030F0702030302020204" pitchFamily="66" charset="0"/>
              </a:rPr>
              <a:t>Wiki W. - Chestnut</a:t>
            </a:r>
          </a:p>
          <a:p>
            <a:endParaRPr lang="en-GB" dirty="0">
              <a:latin typeface="Comic Sans MS" panose="030F0702030302020204" pitchFamily="66" charset="0"/>
            </a:endParaRPr>
          </a:p>
        </p:txBody>
      </p:sp>
    </p:spTree>
    <p:extLst>
      <p:ext uri="{BB962C8B-B14F-4D97-AF65-F5344CB8AC3E}">
        <p14:creationId xmlns:p14="http://schemas.microsoft.com/office/powerpoint/2010/main" val="36099859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27122" y="-2664844"/>
            <a:ext cx="6853690" cy="12191998"/>
          </a:xfrm>
          <a:prstGeom prst="rect">
            <a:avLst/>
          </a:prstGeom>
        </p:spPr>
      </p:pic>
      <p:sp>
        <p:nvSpPr>
          <p:cNvPr id="3" name="TextBox 2"/>
          <p:cNvSpPr txBox="1"/>
          <p:nvPr/>
        </p:nvSpPr>
        <p:spPr>
          <a:xfrm>
            <a:off x="740251" y="886789"/>
            <a:ext cx="10711493" cy="1938992"/>
          </a:xfrm>
          <a:prstGeom prst="rect">
            <a:avLst/>
          </a:prstGeom>
          <a:noFill/>
        </p:spPr>
        <p:txBody>
          <a:bodyPr wrap="square" rtlCol="0">
            <a:spAutoFit/>
          </a:bodyPr>
          <a:lstStyle/>
          <a:p>
            <a:pPr algn="ctr"/>
            <a:r>
              <a:rPr lang="en-GB" sz="5400" dirty="0">
                <a:solidFill>
                  <a:srgbClr val="00B0F0"/>
                </a:solidFill>
                <a:latin typeface="Comic Sans MS" panose="030F0702030302020204" pitchFamily="66" charset="0"/>
              </a:rPr>
              <a:t>Scientists of the Week!</a:t>
            </a:r>
          </a:p>
          <a:p>
            <a:endParaRPr lang="en-GB" sz="6600" dirty="0">
              <a:latin typeface="Comic Sans MS" panose="030F0702030302020204" pitchFamily="66" charset="0"/>
            </a:endParaRPr>
          </a:p>
        </p:txBody>
      </p:sp>
      <p:sp>
        <p:nvSpPr>
          <p:cNvPr id="5" name="TextBox 4"/>
          <p:cNvSpPr txBox="1"/>
          <p:nvPr/>
        </p:nvSpPr>
        <p:spPr>
          <a:xfrm>
            <a:off x="6623189" y="3495368"/>
            <a:ext cx="3347883" cy="523220"/>
          </a:xfrm>
          <a:prstGeom prst="rect">
            <a:avLst/>
          </a:prstGeom>
          <a:noFill/>
        </p:spPr>
        <p:txBody>
          <a:bodyPr wrap="square" rtlCol="0">
            <a:spAutoFit/>
          </a:bodyPr>
          <a:lstStyle/>
          <a:p>
            <a:r>
              <a:rPr lang="en-GB" sz="2800" dirty="0"/>
              <a:t> </a:t>
            </a:r>
          </a:p>
        </p:txBody>
      </p:sp>
      <p:sp>
        <p:nvSpPr>
          <p:cNvPr id="7" name="Rectangle 6"/>
          <p:cNvSpPr/>
          <p:nvPr/>
        </p:nvSpPr>
        <p:spPr>
          <a:xfrm>
            <a:off x="1100991" y="1842278"/>
            <a:ext cx="4832380" cy="1938992"/>
          </a:xfrm>
          <a:prstGeom prst="rect">
            <a:avLst/>
          </a:prstGeom>
        </p:spPr>
        <p:txBody>
          <a:bodyPr wrap="square">
            <a:spAutoFit/>
          </a:bodyPr>
          <a:lstStyle/>
          <a:p>
            <a:pPr lvl="0"/>
            <a:r>
              <a:rPr lang="en-GB" sz="4000" dirty="0">
                <a:solidFill>
                  <a:prstClr val="black"/>
                </a:solidFill>
                <a:latin typeface="Comic Sans MS" panose="030F0702030302020204" pitchFamily="66" charset="0"/>
              </a:rPr>
              <a:t>Birch – Eli  </a:t>
            </a:r>
            <a:endParaRPr lang="en-GB" sz="4000" dirty="0">
              <a:solidFill>
                <a:srgbClr val="CC0099"/>
              </a:solidFill>
              <a:latin typeface="Comic Sans MS" panose="030F0702030302020204" pitchFamily="66" charset="0"/>
            </a:endParaRPr>
          </a:p>
          <a:p>
            <a:pPr lvl="0"/>
            <a:r>
              <a:rPr lang="en-GB" sz="4000" dirty="0">
                <a:solidFill>
                  <a:prstClr val="black"/>
                </a:solidFill>
                <a:latin typeface="Comic Sans MS" panose="030F0702030302020204" pitchFamily="66" charset="0"/>
              </a:rPr>
              <a:t>Pine – Callum</a:t>
            </a:r>
          </a:p>
          <a:p>
            <a:pPr lvl="0"/>
            <a:r>
              <a:rPr lang="en-GB" sz="4000" dirty="0">
                <a:solidFill>
                  <a:prstClr val="black"/>
                </a:solidFill>
                <a:latin typeface="Comic Sans MS" panose="030F0702030302020204" pitchFamily="66" charset="0"/>
              </a:rPr>
              <a:t>Elm – Thomas</a:t>
            </a:r>
            <a:endParaRPr lang="en-GB" sz="4000" dirty="0">
              <a:solidFill>
                <a:prstClr val="black"/>
              </a:solidFill>
            </a:endParaRPr>
          </a:p>
        </p:txBody>
      </p:sp>
      <p:sp>
        <p:nvSpPr>
          <p:cNvPr id="8" name="Rectangle 7"/>
          <p:cNvSpPr/>
          <p:nvPr/>
        </p:nvSpPr>
        <p:spPr>
          <a:xfrm>
            <a:off x="3950603" y="3814665"/>
            <a:ext cx="5689786" cy="1938992"/>
          </a:xfrm>
          <a:prstGeom prst="rect">
            <a:avLst/>
          </a:prstGeom>
        </p:spPr>
        <p:txBody>
          <a:bodyPr wrap="square">
            <a:spAutoFit/>
          </a:bodyPr>
          <a:lstStyle/>
          <a:p>
            <a:pPr lvl="0"/>
            <a:r>
              <a:rPr lang="en-GB" sz="4000" dirty="0">
                <a:solidFill>
                  <a:prstClr val="black"/>
                </a:solidFill>
                <a:latin typeface="Comic Sans MS" panose="030F0702030302020204" pitchFamily="66" charset="0"/>
              </a:rPr>
              <a:t>Redwood – Lily-Rose B</a:t>
            </a:r>
          </a:p>
          <a:p>
            <a:pPr lvl="0"/>
            <a:r>
              <a:rPr lang="en-GB" sz="4000" dirty="0">
                <a:solidFill>
                  <a:prstClr val="black"/>
                </a:solidFill>
                <a:latin typeface="Comic Sans MS" panose="030F0702030302020204" pitchFamily="66" charset="0"/>
              </a:rPr>
              <a:t>Chestnut – Liam Hands</a:t>
            </a:r>
          </a:p>
          <a:p>
            <a:pPr lvl="0"/>
            <a:r>
              <a:rPr lang="en-GB" sz="4000" dirty="0">
                <a:solidFill>
                  <a:prstClr val="black"/>
                </a:solidFill>
                <a:latin typeface="Comic Sans MS" panose="030F0702030302020204" pitchFamily="66" charset="0"/>
              </a:rPr>
              <a:t>Aspen- </a:t>
            </a:r>
            <a:r>
              <a:rPr lang="en-GB" sz="4000" dirty="0" err="1">
                <a:solidFill>
                  <a:prstClr val="black"/>
                </a:solidFill>
                <a:latin typeface="Comic Sans MS" panose="030F0702030302020204" pitchFamily="66" charset="0"/>
              </a:rPr>
              <a:t>Kacper</a:t>
            </a:r>
            <a:r>
              <a:rPr lang="en-GB" sz="4000" dirty="0">
                <a:solidFill>
                  <a:prstClr val="black"/>
                </a:solidFill>
                <a:latin typeface="Comic Sans MS" panose="030F0702030302020204" pitchFamily="66" charset="0"/>
              </a:rPr>
              <a:t> </a:t>
            </a:r>
            <a:endParaRPr lang="en-GB" sz="4000" dirty="0">
              <a:solidFill>
                <a:prstClr val="black"/>
              </a:solidFill>
            </a:endParaRPr>
          </a:p>
        </p:txBody>
      </p:sp>
      <p:sp>
        <p:nvSpPr>
          <p:cNvPr id="9" name="Rectangle 8"/>
          <p:cNvSpPr/>
          <p:nvPr/>
        </p:nvSpPr>
        <p:spPr>
          <a:xfrm>
            <a:off x="6280333" y="1842278"/>
            <a:ext cx="4824449" cy="2554545"/>
          </a:xfrm>
          <a:prstGeom prst="rect">
            <a:avLst/>
          </a:prstGeom>
        </p:spPr>
        <p:txBody>
          <a:bodyPr wrap="square">
            <a:spAutoFit/>
          </a:bodyPr>
          <a:lstStyle/>
          <a:p>
            <a:pPr lvl="0"/>
            <a:r>
              <a:rPr lang="en-GB" sz="4000" dirty="0">
                <a:solidFill>
                  <a:prstClr val="black"/>
                </a:solidFill>
                <a:latin typeface="Comic Sans MS" panose="030F0702030302020204" pitchFamily="66" charset="0"/>
              </a:rPr>
              <a:t>Willow –  Kacey </a:t>
            </a:r>
            <a:endParaRPr lang="en-GB" sz="4000" dirty="0">
              <a:solidFill>
                <a:srgbClr val="CC0099"/>
              </a:solidFill>
              <a:latin typeface="Comic Sans MS" panose="030F0702030302020204" pitchFamily="66" charset="0"/>
            </a:endParaRPr>
          </a:p>
          <a:p>
            <a:pPr lvl="0"/>
            <a:r>
              <a:rPr lang="en-GB" sz="4000" dirty="0">
                <a:solidFill>
                  <a:prstClr val="black"/>
                </a:solidFill>
                <a:latin typeface="Comic Sans MS" panose="030F0702030302020204" pitchFamily="66" charset="0"/>
              </a:rPr>
              <a:t>Spruce – Ava </a:t>
            </a:r>
          </a:p>
          <a:p>
            <a:pPr lvl="0"/>
            <a:r>
              <a:rPr lang="en-GB" sz="4000" dirty="0">
                <a:solidFill>
                  <a:prstClr val="black"/>
                </a:solidFill>
                <a:latin typeface="Comic Sans MS" panose="030F0702030302020204" pitchFamily="66" charset="0"/>
              </a:rPr>
              <a:t>Maple – Ellie </a:t>
            </a:r>
          </a:p>
          <a:p>
            <a:pPr lvl="0"/>
            <a:endParaRPr lang="en-GB" sz="4000" dirty="0">
              <a:solidFill>
                <a:prstClr val="black"/>
              </a:solidFill>
              <a:latin typeface="Comic Sans MS" panose="030F0702030302020204" pitchFamily="66" charset="0"/>
            </a:endParaRPr>
          </a:p>
        </p:txBody>
      </p:sp>
    </p:spTree>
    <p:extLst>
      <p:ext uri="{BB962C8B-B14F-4D97-AF65-F5344CB8AC3E}">
        <p14:creationId xmlns:p14="http://schemas.microsoft.com/office/powerpoint/2010/main" val="16483333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9154"/>
            <a:ext cx="6853690" cy="12191998"/>
          </a:xfrm>
          <a:prstGeom prst="rect">
            <a:avLst/>
          </a:prstGeom>
        </p:spPr>
      </p:pic>
      <p:sp>
        <p:nvSpPr>
          <p:cNvPr id="3" name="TextBox 2"/>
          <p:cNvSpPr txBox="1"/>
          <p:nvPr/>
        </p:nvSpPr>
        <p:spPr>
          <a:xfrm>
            <a:off x="3064042" y="946484"/>
            <a:ext cx="6513095" cy="1323439"/>
          </a:xfrm>
          <a:prstGeom prst="rect">
            <a:avLst/>
          </a:prstGeom>
          <a:noFill/>
        </p:spPr>
        <p:txBody>
          <a:bodyPr wrap="square" rtlCol="0">
            <a:spAutoFit/>
          </a:bodyPr>
          <a:lstStyle/>
          <a:p>
            <a:pPr algn="ctr"/>
            <a:r>
              <a:rPr lang="en-GB" sz="4800" u="sng" dirty="0">
                <a:solidFill>
                  <a:srgbClr val="FF0066"/>
                </a:solidFill>
                <a:latin typeface="Comic Sans MS" panose="030F0702030302020204" pitchFamily="66" charset="0"/>
              </a:rPr>
              <a:t>Weekly Team Points!</a:t>
            </a:r>
          </a:p>
          <a:p>
            <a:pPr algn="ctr"/>
            <a:endParaRPr lang="en-GB" sz="3200" i="1" dirty="0">
              <a:latin typeface="Comic Sans MS" panose="030F0702030302020204" pitchFamily="66" charset="0"/>
            </a:endParaRPr>
          </a:p>
        </p:txBody>
      </p:sp>
      <p:graphicFrame>
        <p:nvGraphicFramePr>
          <p:cNvPr id="4" name="Table 3"/>
          <p:cNvGraphicFramePr>
            <a:graphicFrameLocks noGrp="1"/>
          </p:cNvGraphicFramePr>
          <p:nvPr>
            <p:extLst>
              <p:ext uri="{D42A27DB-BD31-4B8C-83A1-F6EECF244321}">
                <p14:modId xmlns:p14="http://schemas.microsoft.com/office/powerpoint/2010/main" val="4261674060"/>
              </p:ext>
            </p:extLst>
          </p:nvPr>
        </p:nvGraphicFramePr>
        <p:xfrm>
          <a:off x="1465178" y="2497564"/>
          <a:ext cx="9261644" cy="2464352"/>
        </p:xfrm>
        <a:graphic>
          <a:graphicData uri="http://schemas.openxmlformats.org/drawingml/2006/table">
            <a:tbl>
              <a:tblPr firstRow="1" bandRow="1">
                <a:tableStyleId>{5C22544A-7EE6-4342-B048-85BDC9FD1C3A}</a:tableStyleId>
              </a:tblPr>
              <a:tblGrid>
                <a:gridCol w="2315411">
                  <a:extLst>
                    <a:ext uri="{9D8B030D-6E8A-4147-A177-3AD203B41FA5}">
                      <a16:colId xmlns:a16="http://schemas.microsoft.com/office/drawing/2014/main" val="3299981363"/>
                    </a:ext>
                  </a:extLst>
                </a:gridCol>
                <a:gridCol w="2315411">
                  <a:extLst>
                    <a:ext uri="{9D8B030D-6E8A-4147-A177-3AD203B41FA5}">
                      <a16:colId xmlns:a16="http://schemas.microsoft.com/office/drawing/2014/main" val="3451166365"/>
                    </a:ext>
                  </a:extLst>
                </a:gridCol>
                <a:gridCol w="2315411">
                  <a:extLst>
                    <a:ext uri="{9D8B030D-6E8A-4147-A177-3AD203B41FA5}">
                      <a16:colId xmlns:a16="http://schemas.microsoft.com/office/drawing/2014/main" val="479396576"/>
                    </a:ext>
                  </a:extLst>
                </a:gridCol>
                <a:gridCol w="2315411">
                  <a:extLst>
                    <a:ext uri="{9D8B030D-6E8A-4147-A177-3AD203B41FA5}">
                      <a16:colId xmlns:a16="http://schemas.microsoft.com/office/drawing/2014/main" val="200857127"/>
                    </a:ext>
                  </a:extLst>
                </a:gridCol>
              </a:tblGrid>
              <a:tr h="1232176">
                <a:tc>
                  <a:txBody>
                    <a:bodyPr/>
                    <a:lstStyle/>
                    <a:p>
                      <a:pPr algn="ctr"/>
                      <a:r>
                        <a:rPr lang="en-GB" sz="3200" dirty="0">
                          <a:solidFill>
                            <a:schemeClr val="tx1"/>
                          </a:solidFill>
                          <a:latin typeface="Comic Sans MS" panose="030F0702030302020204" pitchFamily="66" charset="0"/>
                        </a:rPr>
                        <a:t>Peel</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ctr"/>
                      <a:r>
                        <a:rPr lang="en-GB" sz="3200" dirty="0" err="1">
                          <a:solidFill>
                            <a:schemeClr val="tx1"/>
                          </a:solidFill>
                          <a:latin typeface="Comic Sans MS" panose="030F0702030302020204" pitchFamily="66" charset="0"/>
                        </a:rPr>
                        <a:t>Ethelfleda</a:t>
                      </a:r>
                      <a:endParaRPr lang="en-GB" sz="3200" dirty="0">
                        <a:solidFill>
                          <a:schemeClr val="tx1"/>
                        </a:solidFill>
                        <a:latin typeface="Comic Sans MS" panose="030F0702030302020204" pitchFamily="66"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r>
                        <a:rPr lang="en-GB" sz="3200" dirty="0">
                          <a:solidFill>
                            <a:schemeClr val="tx1"/>
                          </a:solidFill>
                          <a:latin typeface="Comic Sans MS" panose="030F0702030302020204" pitchFamily="66" charset="0"/>
                        </a:rPr>
                        <a:t>Grazier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c>
                  <a:txBody>
                    <a:bodyPr/>
                    <a:lstStyle/>
                    <a:p>
                      <a:pPr algn="ctr"/>
                      <a:r>
                        <a:rPr lang="en-GB" sz="3200" dirty="0">
                          <a:solidFill>
                            <a:schemeClr val="tx1"/>
                          </a:solidFill>
                          <a:latin typeface="Comic Sans MS" panose="030F0702030302020204" pitchFamily="66" charset="0"/>
                        </a:rPr>
                        <a:t>Offa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extLst>
                  <a:ext uri="{0D108BD9-81ED-4DB2-BD59-A6C34878D82A}">
                    <a16:rowId xmlns:a16="http://schemas.microsoft.com/office/drawing/2014/main" val="3117705136"/>
                  </a:ext>
                </a:extLst>
              </a:tr>
              <a:tr h="1232176">
                <a:tc>
                  <a:txBody>
                    <a:bodyPr/>
                    <a:lstStyle/>
                    <a:p>
                      <a:pPr algn="ctr"/>
                      <a:r>
                        <a:rPr lang="en-GB" sz="2800" dirty="0">
                          <a:solidFill>
                            <a:schemeClr val="tx1"/>
                          </a:solidFill>
                          <a:latin typeface="Comic Sans MS" panose="030F0702030302020204" pitchFamily="66" charset="0"/>
                        </a:rPr>
                        <a:t>30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sz="2800" dirty="0">
                          <a:solidFill>
                            <a:schemeClr val="tx1"/>
                          </a:solidFill>
                          <a:latin typeface="Comic Sans MS" panose="030F0702030302020204" pitchFamily="66" charset="0"/>
                        </a:rPr>
                        <a:t>34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sz="2800" dirty="0">
                          <a:solidFill>
                            <a:schemeClr val="tx1"/>
                          </a:solidFill>
                          <a:latin typeface="Comic Sans MS" panose="030F0702030302020204" pitchFamily="66" charset="0"/>
                        </a:rPr>
                        <a:t>48</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sz="2800" dirty="0">
                          <a:solidFill>
                            <a:schemeClr val="tx1"/>
                          </a:solidFill>
                          <a:latin typeface="Comic Sans MS" panose="030F0702030302020204" pitchFamily="66" charset="0"/>
                        </a:rPr>
                        <a:t>20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017769375"/>
                  </a:ext>
                </a:extLst>
              </a:tr>
            </a:tbl>
          </a:graphicData>
        </a:graphic>
      </p:graphicFrame>
    </p:spTree>
    <p:extLst>
      <p:ext uri="{BB962C8B-B14F-4D97-AF65-F5344CB8AC3E}">
        <p14:creationId xmlns:p14="http://schemas.microsoft.com/office/powerpoint/2010/main" val="40311145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132764" y="1011236"/>
            <a:ext cx="9744502" cy="4585871"/>
          </a:xfrm>
          <a:prstGeom prst="rect">
            <a:avLst/>
          </a:prstGeom>
          <a:noFill/>
        </p:spPr>
        <p:txBody>
          <a:bodyPr wrap="square" rtlCol="0">
            <a:spAutoFit/>
          </a:bodyPr>
          <a:lstStyle/>
          <a:p>
            <a:pPr algn="ctr"/>
            <a:r>
              <a:rPr lang="en-GB" sz="6600" dirty="0">
                <a:latin typeface="Comic Sans MS" panose="030F0702030302020204" pitchFamily="66" charset="0"/>
              </a:rPr>
              <a:t>Oak</a:t>
            </a:r>
          </a:p>
          <a:p>
            <a:pPr algn="ctr"/>
            <a:r>
              <a:rPr lang="en-GB" sz="6600" dirty="0">
                <a:solidFill>
                  <a:srgbClr val="CC0099"/>
                </a:solidFill>
                <a:latin typeface="Comic Sans MS" panose="030F0702030302020204" pitchFamily="66" charset="0"/>
              </a:rPr>
              <a:t>Ella-Rose </a:t>
            </a:r>
          </a:p>
          <a:p>
            <a:pPr algn="ctr"/>
            <a:endParaRPr lang="en-GB" sz="1600" dirty="0">
              <a:latin typeface="Comic Sans MS" panose="030F0702030302020204" pitchFamily="66" charset="0"/>
            </a:endParaRPr>
          </a:p>
          <a:p>
            <a:pPr algn="ctr"/>
            <a:r>
              <a:rPr lang="en-GB" sz="2400" dirty="0">
                <a:latin typeface="Comic Sans MS" panose="030F0702030302020204" pitchFamily="66" charset="0"/>
              </a:rPr>
              <a:t>For</a:t>
            </a:r>
          </a:p>
          <a:p>
            <a:pPr algn="ctr"/>
            <a:r>
              <a:rPr lang="en-GB" sz="2400" b="1" dirty="0">
                <a:solidFill>
                  <a:srgbClr val="0070C0"/>
                </a:solidFill>
                <a:latin typeface="Lucida Handwriting" panose="03010101010101010101" pitchFamily="66" charset="0"/>
              </a:rPr>
              <a:t>Ella-Rose used her resilience super power to carefully cut out a tiger and attach a tail using a split pin.</a:t>
            </a:r>
          </a:p>
          <a:p>
            <a:pPr algn="ctr"/>
            <a:endParaRPr lang="en-GB" sz="2400" b="1" dirty="0">
              <a:solidFill>
                <a:srgbClr val="0070C0"/>
              </a:solidFill>
              <a:latin typeface="Lucida Handwriting" panose="03010101010101010101" pitchFamily="66" charset="0"/>
            </a:endParaRPr>
          </a:p>
          <a:p>
            <a:pPr algn="ctr"/>
            <a:r>
              <a:rPr lang="en-GB" sz="2400" b="1" dirty="0">
                <a:solidFill>
                  <a:srgbClr val="0070C0"/>
                </a:solidFill>
                <a:latin typeface="Lucida Handwriting" panose="03010101010101010101" pitchFamily="66" charset="0"/>
              </a:rPr>
              <a:t>Mrs Laffan                                      01/10/21</a:t>
            </a: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001746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4" y="-2664844"/>
            <a:ext cx="6853690" cy="12191998"/>
          </a:xfrm>
          <a:prstGeom prst="rect">
            <a:avLst/>
          </a:prstGeom>
        </p:spPr>
      </p:pic>
      <p:sp>
        <p:nvSpPr>
          <p:cNvPr id="3" name="TextBox 2"/>
          <p:cNvSpPr txBox="1"/>
          <p:nvPr/>
        </p:nvSpPr>
        <p:spPr>
          <a:xfrm>
            <a:off x="1132764" y="824196"/>
            <a:ext cx="9744502" cy="830997"/>
          </a:xfrm>
          <a:prstGeom prst="rect">
            <a:avLst/>
          </a:prstGeom>
          <a:noFill/>
        </p:spPr>
        <p:txBody>
          <a:bodyPr wrap="square" rtlCol="0">
            <a:spAutoFit/>
          </a:bodyPr>
          <a:lstStyle/>
          <a:p>
            <a:pPr algn="ctr"/>
            <a:r>
              <a:rPr lang="en-GB" sz="4800" u="sng" dirty="0">
                <a:latin typeface="Comic Sans MS" panose="030F0702030302020204" pitchFamily="66" charset="0"/>
              </a:rPr>
              <a:t>Oak Wow Work</a:t>
            </a:r>
          </a:p>
        </p:txBody>
      </p:sp>
      <p:pic>
        <p:nvPicPr>
          <p:cNvPr id="4" name="Picture 3"/>
          <p:cNvPicPr>
            <a:picLocks noChangeAspect="1"/>
          </p:cNvPicPr>
          <p:nvPr/>
        </p:nvPicPr>
        <p:blipFill>
          <a:blip r:embed="rId3"/>
          <a:stretch>
            <a:fillRect/>
          </a:stretch>
        </p:blipFill>
        <p:spPr>
          <a:xfrm>
            <a:off x="10325741" y="797142"/>
            <a:ext cx="805928" cy="847614"/>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132764" y="824196"/>
            <a:ext cx="873457" cy="815227"/>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6">
            <a:extLst>
              <a:ext uri="{FF2B5EF4-FFF2-40B4-BE49-F238E27FC236}">
                <a16:creationId xmlns:a16="http://schemas.microsoft.com/office/drawing/2014/main" id="{A8453D32-5AFE-4D48-B916-9FC19B49AE2E}"/>
              </a:ext>
            </a:extLst>
          </p:cNvPr>
          <p:cNvPicPr>
            <a:picLocks noChangeAspect="1"/>
          </p:cNvPicPr>
          <p:nvPr/>
        </p:nvPicPr>
        <p:blipFill>
          <a:blip r:embed="rId6"/>
          <a:stretch>
            <a:fillRect/>
          </a:stretch>
        </p:blipFill>
        <p:spPr>
          <a:xfrm rot="5400000">
            <a:off x="3942852" y="1185686"/>
            <a:ext cx="4124325" cy="5276850"/>
          </a:xfrm>
          <a:prstGeom prst="rect">
            <a:avLst/>
          </a:prstGeom>
        </p:spPr>
      </p:pic>
    </p:spTree>
    <p:extLst>
      <p:ext uri="{BB962C8B-B14F-4D97-AF65-F5344CB8AC3E}">
        <p14:creationId xmlns:p14="http://schemas.microsoft.com/office/powerpoint/2010/main" val="14240132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132764" y="1011236"/>
            <a:ext cx="9744502" cy="4585871"/>
          </a:xfrm>
          <a:prstGeom prst="rect">
            <a:avLst/>
          </a:prstGeom>
          <a:noFill/>
        </p:spPr>
        <p:txBody>
          <a:bodyPr wrap="square" rtlCol="0">
            <a:spAutoFit/>
          </a:bodyPr>
          <a:lstStyle/>
          <a:p>
            <a:pPr algn="ctr"/>
            <a:r>
              <a:rPr lang="en-GB" sz="6600" dirty="0">
                <a:latin typeface="Comic Sans MS" panose="030F0702030302020204" pitchFamily="66" charset="0"/>
              </a:rPr>
              <a:t>Ash</a:t>
            </a:r>
          </a:p>
          <a:p>
            <a:pPr algn="ctr"/>
            <a:r>
              <a:rPr lang="en-GB" sz="6600" dirty="0">
                <a:solidFill>
                  <a:srgbClr val="CC0099"/>
                </a:solidFill>
                <a:latin typeface="Comic Sans MS" panose="030F0702030302020204" pitchFamily="66" charset="0"/>
              </a:rPr>
              <a:t>Isabelle</a:t>
            </a:r>
          </a:p>
          <a:p>
            <a:pPr algn="ctr"/>
            <a:endParaRPr lang="en-GB" sz="1600" dirty="0">
              <a:latin typeface="Comic Sans MS" panose="030F0702030302020204" pitchFamily="66" charset="0"/>
            </a:endParaRPr>
          </a:p>
          <a:p>
            <a:pPr algn="ctr"/>
            <a:r>
              <a:rPr lang="en-GB" sz="2400" dirty="0">
                <a:latin typeface="Comic Sans MS" panose="030F0702030302020204" pitchFamily="66" charset="0"/>
              </a:rPr>
              <a:t>For</a:t>
            </a:r>
          </a:p>
          <a:p>
            <a:pPr algn="ctr"/>
            <a:r>
              <a:rPr lang="en-GB" sz="2400" b="1" dirty="0">
                <a:solidFill>
                  <a:srgbClr val="0070C0"/>
                </a:solidFill>
                <a:latin typeface="Lucida Handwriting" panose="03010101010101010101" pitchFamily="66" charset="0"/>
              </a:rPr>
              <a:t>Isabelle was able to explain to her group ways that we could sort the items in the home corner. </a:t>
            </a:r>
          </a:p>
          <a:p>
            <a:pPr algn="ctr"/>
            <a:endParaRPr lang="en-GB" sz="2400" b="1" dirty="0">
              <a:solidFill>
                <a:srgbClr val="0070C0"/>
              </a:solidFill>
              <a:latin typeface="Lucida Handwriting" panose="03010101010101010101" pitchFamily="66" charset="0"/>
            </a:endParaRPr>
          </a:p>
          <a:p>
            <a:pPr algn="ctr"/>
            <a:r>
              <a:rPr lang="en-GB" sz="2400" b="1" dirty="0">
                <a:solidFill>
                  <a:srgbClr val="0070C0"/>
                </a:solidFill>
                <a:latin typeface="Lucida Handwriting" panose="03010101010101010101" pitchFamily="66" charset="0"/>
              </a:rPr>
              <a:t>Miss Bailey   Mrs Salt                                  1.10.21</a:t>
            </a: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793387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132764" y="1011236"/>
            <a:ext cx="9744502" cy="4955203"/>
          </a:xfrm>
          <a:prstGeom prst="rect">
            <a:avLst/>
          </a:prstGeom>
          <a:noFill/>
        </p:spPr>
        <p:txBody>
          <a:bodyPr wrap="square" rtlCol="0">
            <a:spAutoFit/>
          </a:bodyPr>
          <a:lstStyle/>
          <a:p>
            <a:pPr algn="ctr"/>
            <a:r>
              <a:rPr lang="en-GB" sz="6600" dirty="0">
                <a:latin typeface="Comic Sans MS" panose="030F0702030302020204" pitchFamily="66" charset="0"/>
              </a:rPr>
              <a:t>Elm</a:t>
            </a:r>
          </a:p>
          <a:p>
            <a:pPr algn="ctr"/>
            <a:r>
              <a:rPr lang="en-GB" sz="6600" dirty="0">
                <a:solidFill>
                  <a:srgbClr val="CC0099"/>
                </a:solidFill>
                <a:latin typeface="Comic Sans MS" panose="030F0702030302020204" pitchFamily="66" charset="0"/>
              </a:rPr>
              <a:t>Jimmy</a:t>
            </a:r>
          </a:p>
          <a:p>
            <a:pPr algn="ctr"/>
            <a:endParaRPr lang="en-GB" sz="1600" dirty="0">
              <a:latin typeface="Comic Sans MS" panose="030F0702030302020204" pitchFamily="66" charset="0"/>
            </a:endParaRPr>
          </a:p>
          <a:p>
            <a:pPr algn="ctr"/>
            <a:r>
              <a:rPr lang="en-GB" sz="2400" dirty="0">
                <a:solidFill>
                  <a:srgbClr val="0070C0"/>
                </a:solidFill>
                <a:latin typeface="Comic Sans MS" panose="030F0702030302020204" pitchFamily="66" charset="0"/>
              </a:rPr>
              <a:t>For displaying excellent expression and engagement during the role play of a scene from ‘Eric the Lion Tamer’. Jimmy used his voice and actions to produce a convincing and dramatic performance. Excellent acting Jimmy, Keep up your hard work! </a:t>
            </a:r>
          </a:p>
          <a:p>
            <a:pPr algn="ctr"/>
            <a:endParaRPr lang="en-GB" sz="2400" b="1" dirty="0">
              <a:solidFill>
                <a:srgbClr val="0070C0"/>
              </a:solidFill>
              <a:latin typeface="Lucida Handwriting" panose="03010101010101010101" pitchFamily="66" charset="0"/>
            </a:endParaRPr>
          </a:p>
          <a:p>
            <a:pPr algn="ctr"/>
            <a:r>
              <a:rPr lang="en-GB" sz="2400" b="1" dirty="0">
                <a:solidFill>
                  <a:srgbClr val="0070C0"/>
                </a:solidFill>
                <a:latin typeface="Lucida Handwriting" panose="03010101010101010101" pitchFamily="66" charset="0"/>
              </a:rPr>
              <a:t>Mr Grice                                    01.10.2021</a:t>
            </a: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2624539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132764" y="1011236"/>
            <a:ext cx="9879225" cy="5139869"/>
          </a:xfrm>
          <a:prstGeom prst="rect">
            <a:avLst/>
          </a:prstGeom>
          <a:noFill/>
        </p:spPr>
        <p:txBody>
          <a:bodyPr wrap="square" rtlCol="0">
            <a:spAutoFit/>
          </a:bodyPr>
          <a:lstStyle/>
          <a:p>
            <a:pPr algn="ctr"/>
            <a:r>
              <a:rPr lang="en-GB" sz="6600" dirty="0">
                <a:latin typeface="Comic Sans MS" panose="030F0702030302020204" pitchFamily="66" charset="0"/>
              </a:rPr>
              <a:t>Birch</a:t>
            </a:r>
          </a:p>
          <a:p>
            <a:pPr algn="ctr"/>
            <a:endParaRPr lang="en-GB" sz="1600" dirty="0">
              <a:latin typeface="Comic Sans MS" panose="030F0702030302020204" pitchFamily="66" charset="0"/>
            </a:endParaRPr>
          </a:p>
          <a:p>
            <a:pPr algn="ctr"/>
            <a:r>
              <a:rPr lang="en-GB" sz="2400" dirty="0">
                <a:latin typeface="Comic Sans MS" panose="030F0702030302020204" pitchFamily="66" charset="0"/>
              </a:rPr>
              <a:t>For</a:t>
            </a:r>
          </a:p>
          <a:p>
            <a:pPr algn="ctr"/>
            <a:r>
              <a:rPr lang="en-GB" sz="5400" dirty="0">
                <a:latin typeface="Comic Sans MS" panose="030F0702030302020204" pitchFamily="66" charset="0"/>
              </a:rPr>
              <a:t>Lilly</a:t>
            </a:r>
          </a:p>
          <a:p>
            <a:pPr algn="ctr"/>
            <a:r>
              <a:rPr lang="en-GB" sz="2400" dirty="0">
                <a:latin typeface="Comic Sans MS" panose="030F0702030302020204" pitchFamily="66" charset="0"/>
              </a:rPr>
              <a:t>Lilly has shown perseverance and resilience when completing her home learning. She has listened to feedback and is trying hard to get her reading, spellings and timetables practice done. Well done! Very proud of you! Keep it up </a:t>
            </a:r>
            <a:r>
              <a:rPr lang="en-GB" sz="2400" dirty="0">
                <a:latin typeface="Comic Sans MS" panose="030F0702030302020204" pitchFamily="66" charset="0"/>
                <a:sym typeface="Wingdings" panose="05000000000000000000" pitchFamily="2" charset="2"/>
              </a:rPr>
              <a:t></a:t>
            </a:r>
            <a:endParaRPr lang="en-GB" sz="2400" dirty="0">
              <a:latin typeface="Comic Sans MS" panose="030F0702030302020204" pitchFamily="66" charset="0"/>
            </a:endParaRPr>
          </a:p>
          <a:p>
            <a:pPr algn="ctr"/>
            <a:endParaRPr lang="en-GB" sz="2400" b="1" dirty="0">
              <a:solidFill>
                <a:srgbClr val="0070C0"/>
              </a:solidFill>
              <a:latin typeface="Lucida Handwriting" panose="03010101010101010101" pitchFamily="66" charset="0"/>
            </a:endParaRPr>
          </a:p>
          <a:p>
            <a:r>
              <a:rPr lang="en-GB" sz="2400" b="1" dirty="0">
                <a:solidFill>
                  <a:srgbClr val="0070C0"/>
                </a:solidFill>
                <a:latin typeface="Lucida Handwriting" panose="03010101010101010101" pitchFamily="66" charset="0"/>
              </a:rPr>
              <a:t>Miss Hewitt                                                          01.10.21</a:t>
            </a:r>
          </a:p>
          <a:p>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9241299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1246</TotalTime>
  <Words>479</Words>
  <Application>Microsoft Office PowerPoint</Application>
  <PresentationFormat>Widescreen</PresentationFormat>
  <Paragraphs>109</Paragraphs>
  <Slides>17</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17</vt:i4>
      </vt:variant>
    </vt:vector>
  </HeadingPairs>
  <TitlesOfParts>
    <vt:vector size="25" baseType="lpstr">
      <vt:lpstr>Arial</vt:lpstr>
      <vt:lpstr>Calibri</vt:lpstr>
      <vt:lpstr>Calibri Light</vt:lpstr>
      <vt:lpstr>Comic Sans MS</vt:lpstr>
      <vt:lpstr>Lucida Handwriting</vt:lpstr>
      <vt:lpstr>Times New Roman</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Woodlands Primary School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Mrs Maiden</dc:creator>
  <cp:lastModifiedBy>Mr Draper</cp:lastModifiedBy>
  <cp:revision>217</cp:revision>
  <cp:lastPrinted>2021-09-23T13:36:27Z</cp:lastPrinted>
  <dcterms:created xsi:type="dcterms:W3CDTF">2020-05-30T07:30:34Z</dcterms:created>
  <dcterms:modified xsi:type="dcterms:W3CDTF">2021-10-01T06:38:29Z</dcterms:modified>
</cp:coreProperties>
</file>