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81" r:id="rId7"/>
    <p:sldId id="282" r:id="rId8"/>
    <p:sldId id="284" r:id="rId9"/>
    <p:sldId id="286" r:id="rId10"/>
    <p:sldId id="288" r:id="rId11"/>
    <p:sldId id="290" r:id="rId12"/>
    <p:sldId id="292" r:id="rId13"/>
    <p:sldId id="294" r:id="rId14"/>
    <p:sldId id="296" r:id="rId15"/>
    <p:sldId id="298" r:id="rId16"/>
    <p:sldId id="300" r:id="rId17"/>
    <p:sldId id="278"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01/10/2021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01/10/2021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01/10/2021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01/10/2021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01/10/2021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01/10/2021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1043216"/>
            <a:ext cx="7338218"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r>
              <a:rPr lang="en-GB" sz="4800" dirty="0">
                <a:latin typeface="Comic Sans MS" panose="030F0702030302020204" pitchFamily="66" charset="0"/>
              </a:rPr>
              <a:t>Friday 1</a:t>
            </a:r>
            <a:r>
              <a:rPr lang="en-GB" sz="4800" baseline="30000" dirty="0">
                <a:latin typeface="Comic Sans MS" panose="030F0702030302020204" pitchFamily="66" charset="0"/>
              </a:rPr>
              <a:t>st</a:t>
            </a:r>
            <a:r>
              <a:rPr lang="en-GB" sz="4800" dirty="0">
                <a:latin typeface="Comic Sans MS" panose="030F0702030302020204" pitchFamily="66" charset="0"/>
              </a:rPr>
              <a:t> October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862870"/>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endParaRPr lang="en-GB" sz="1600" dirty="0">
              <a:latin typeface="Comic Sans MS" panose="030F0702030302020204" pitchFamily="66" charset="0"/>
            </a:endParaRPr>
          </a:p>
          <a:p>
            <a:pPr algn="ctr"/>
            <a:r>
              <a:rPr lang="en-GB" sz="6000" b="1" dirty="0">
                <a:solidFill>
                  <a:srgbClr val="CC0099"/>
                </a:solidFill>
                <a:latin typeface="Comic Sans MS" panose="030F0702030302020204" pitchFamily="66" charset="0"/>
              </a:rPr>
              <a:t>Freddie. S</a:t>
            </a:r>
          </a:p>
          <a:p>
            <a:pPr algn="ctr"/>
            <a:r>
              <a:rPr lang="en-GB" sz="2400" b="1" dirty="0">
                <a:latin typeface="Comic Sans MS" panose="030F0702030302020204" pitchFamily="66" charset="0"/>
              </a:rPr>
              <a:t>For using passion and excellence in his learning. Since starting year 2 I have noticed Freddie’s amazing attitude to learning and I am so proud. Keep it up!</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Leedham-Hawkes                          1.10.21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231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55203"/>
          </a:xfrm>
          <a:prstGeom prst="rect">
            <a:avLst/>
          </a:prstGeom>
          <a:noFill/>
        </p:spPr>
        <p:txBody>
          <a:bodyPr wrap="square" rtlCol="0">
            <a:spAutoFit/>
          </a:bodyPr>
          <a:lstStyle/>
          <a:p>
            <a:pPr algn="ctr"/>
            <a:r>
              <a:rPr lang="en-GB" sz="6600" dirty="0">
                <a:latin typeface="Comic Sans MS" panose="030F0702030302020204" pitchFamily="66" charset="0"/>
              </a:rPr>
              <a:t>Maple</a:t>
            </a:r>
          </a:p>
          <a:p>
            <a:pPr algn="ctr"/>
            <a:r>
              <a:rPr lang="en-GB" sz="6600" dirty="0">
                <a:solidFill>
                  <a:srgbClr val="CC0099"/>
                </a:solidFill>
                <a:latin typeface="Comic Sans MS" panose="030F0702030302020204" pitchFamily="66" charset="0"/>
              </a:rPr>
              <a:t>Jack</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 an amazing effort in maths this week.  Jack has been rounding 3 and 4 digit numbers to the nearest 10, 100 and 1000.  </a:t>
            </a:r>
          </a:p>
          <a:p>
            <a:pPr algn="ctr"/>
            <a:r>
              <a:rPr lang="en-GB" sz="2400" dirty="0">
                <a:latin typeface="Comic Sans MS" panose="030F0702030302020204" pitchFamily="66" charset="0"/>
              </a:rPr>
              <a:t>Well done Jack. </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01.10.2021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24315"/>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r>
              <a:rPr lang="en-GB" sz="6600" dirty="0">
                <a:solidFill>
                  <a:srgbClr val="CC0099"/>
                </a:solidFill>
                <a:latin typeface="Comic Sans MS" panose="030F0702030302020204" pitchFamily="66" charset="0"/>
              </a:rPr>
              <a:t>Evie </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 wonderful work in maths. You are working really hard and persevering with challenges. Keep up the great work.</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Fisher                                    1.10.21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50993"/>
            <a:ext cx="9744502" cy="4585871"/>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r>
              <a:rPr lang="en-GB" sz="4400" dirty="0">
                <a:solidFill>
                  <a:srgbClr val="CC0099"/>
                </a:solidFill>
                <a:latin typeface="Comic Sans MS" panose="030F0702030302020204" pitchFamily="66" charset="0"/>
              </a:rPr>
              <a:t>Tobias</a:t>
            </a:r>
          </a:p>
          <a:p>
            <a:pPr algn="ctr"/>
            <a:endParaRPr lang="en-GB" dirty="0">
              <a:latin typeface="Comic Sans MS" panose="030F0702030302020204" pitchFamily="66" charset="0"/>
            </a:endParaRPr>
          </a:p>
          <a:p>
            <a:pPr algn="ctr"/>
            <a:r>
              <a:rPr lang="en-GB" sz="2800" dirty="0">
                <a:latin typeface="Comic Sans MS" panose="030F0702030302020204" pitchFamily="66" charset="0"/>
              </a:rPr>
              <a:t>The behaviours for learning you have shown this week have been exemplary, especially in Maths and English. Keep up the hard work! </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Mr Draper                                            01.10.21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47645"/>
          </a:xfrm>
          <a:prstGeom prst="rect">
            <a:avLst/>
          </a:prstGeom>
          <a:noFill/>
        </p:spPr>
        <p:txBody>
          <a:bodyPr wrap="square" rtlCol="0">
            <a:spAutoFit/>
          </a:bodyPr>
          <a:lstStyle/>
          <a:p>
            <a:pPr algn="ctr"/>
            <a:r>
              <a:rPr lang="en-GB" sz="6600" dirty="0">
                <a:latin typeface="Comic Sans MS" panose="030F0702030302020204" pitchFamily="66" charset="0"/>
              </a:rPr>
              <a:t>Chestnut</a:t>
            </a:r>
          </a:p>
          <a:p>
            <a:pPr algn="ctr"/>
            <a:r>
              <a:rPr lang="en-GB" sz="6600" dirty="0">
                <a:solidFill>
                  <a:srgbClr val="CC0099"/>
                </a:solidFill>
                <a:latin typeface="Comic Sans MS" panose="030F0702030302020204" pitchFamily="66" charset="0"/>
              </a:rPr>
              <a:t>Aimee and Mimi</a:t>
            </a:r>
          </a:p>
          <a:p>
            <a:pPr algn="ctr"/>
            <a:r>
              <a:rPr lang="en-GB" sz="2400" dirty="0">
                <a:latin typeface="Comic Sans MS" panose="030F0702030302020204" pitchFamily="66" charset="0"/>
              </a:rPr>
              <a:t>For </a:t>
            </a:r>
          </a:p>
          <a:p>
            <a:pPr algn="ctr"/>
            <a:r>
              <a:rPr lang="en-GB" sz="2400" dirty="0">
                <a:latin typeface="Comic Sans MS" panose="030F0702030302020204" pitchFamily="66" charset="0"/>
              </a:rPr>
              <a:t>showing excellent resilience and perseverance with their maths this week. They both overcame their difficulties and their positive responses to developing their understanding was fantastic to see. Well done girls! </a:t>
            </a:r>
          </a:p>
          <a:p>
            <a:pPr algn="ctr"/>
            <a:r>
              <a:rPr lang="en-GB" sz="2400" dirty="0">
                <a:latin typeface="Comic Sans MS" panose="030F0702030302020204" pitchFamily="66" charset="0"/>
              </a:rPr>
              <a:t> </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a:t>
            </a:r>
            <a:r>
              <a:rPr lang="en-GB" sz="2400" b="1">
                <a:solidFill>
                  <a:srgbClr val="0070C0"/>
                </a:solidFill>
                <a:latin typeface="Lucida Handwriting" panose="03010101010101010101" pitchFamily="66" charset="0"/>
              </a:rPr>
              <a:t>Tennuci                                   1.10.21</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55203"/>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r>
              <a:rPr lang="en-GB" sz="6600" dirty="0">
                <a:solidFill>
                  <a:srgbClr val="CC0099"/>
                </a:solidFill>
                <a:latin typeface="Comic Sans MS" panose="030F0702030302020204" pitchFamily="66" charset="0"/>
              </a:rPr>
              <a:t>Alfie</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2400" dirty="0">
                <a:latin typeface="Comic Sans MS" panose="030F0702030302020204" pitchFamily="66" charset="0"/>
              </a:rPr>
              <a:t>Always having an amazing attitude towards his learning and being an excellent role model for others!</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Cox				01.10.21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6600" dirty="0">
                <a:solidFill>
                  <a:srgbClr val="CC0099"/>
                </a:solidFill>
                <a:latin typeface="Comic Sans MS" panose="030F0702030302020204" pitchFamily="66" charset="0"/>
              </a:rPr>
              <a:t>Ellie-Mae E</a:t>
            </a:r>
            <a:endParaRPr lang="en-GB" sz="16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always demonstrating resilience and passion in her learning. Ellie has really impressed me with her English and Guided Reading understanding this week</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a:t>
            </a:r>
            <a:r>
              <a:rPr lang="en-GB" sz="2400" b="1">
                <a:solidFill>
                  <a:srgbClr val="0070C0"/>
                </a:solidFill>
                <a:latin typeface="Lucida Handwriting" panose="03010101010101010101" pitchFamily="66" charset="0"/>
              </a:rPr>
              <a:t>Shipley                                   01.10.21</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5" name="Rectangle 4"/>
          <p:cNvSpPr/>
          <p:nvPr/>
        </p:nvSpPr>
        <p:spPr>
          <a:xfrm>
            <a:off x="2210937" y="1248982"/>
            <a:ext cx="8311487" cy="2101794"/>
          </a:xfrm>
          <a:prstGeom prst="rect">
            <a:avLst/>
          </a:prstGeom>
        </p:spPr>
        <p:txBody>
          <a:bodyPr wrap="square">
            <a:spAutoFit/>
          </a:bodyPr>
          <a:lstStyle/>
          <a:p>
            <a:pPr algn="ctr">
              <a:lnSpc>
                <a:spcPct val="115000"/>
              </a:lnSpc>
              <a:spcAft>
                <a:spcPts val="0"/>
              </a:spcAft>
            </a:pP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Next Week’s</a:t>
            </a:r>
          </a:p>
          <a:p>
            <a:pPr algn="ctr">
              <a:lnSpc>
                <a:spcPct val="115000"/>
              </a:lnSpc>
              <a:spcAft>
                <a:spcPts val="0"/>
              </a:spcAft>
            </a:pP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Phrase of the Week</a:t>
            </a: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endParaRPr lang="en-GB" sz="3600"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Rounded Rectangular Callout 5"/>
          <p:cNvSpPr/>
          <p:nvPr/>
        </p:nvSpPr>
        <p:spPr>
          <a:xfrm>
            <a:off x="2047164" y="1132764"/>
            <a:ext cx="8270543" cy="3664723"/>
          </a:xfrm>
          <a:prstGeom prst="wedgeRoundRectCallout">
            <a:avLst>
              <a:gd name="adj1" fmla="val -41281"/>
              <a:gd name="adj2" fmla="val 70330"/>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99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a:off x="1241946" y="2015313"/>
            <a:ext cx="9703558" cy="3744042"/>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latin typeface="Comic Sans MS" panose="030F0702030302020204" pitchFamily="66" charset="0"/>
            </a:endParaRPr>
          </a:p>
        </p:txBody>
      </p:sp>
      <p:sp>
        <p:nvSpPr>
          <p:cNvPr id="5" name="Rectangle 4"/>
          <p:cNvSpPr/>
          <p:nvPr/>
        </p:nvSpPr>
        <p:spPr>
          <a:xfrm>
            <a:off x="1924595" y="2283854"/>
            <a:ext cx="6096000" cy="2031325"/>
          </a:xfrm>
          <a:prstGeom prst="rect">
            <a:avLst/>
          </a:prstGeom>
        </p:spPr>
        <p:txBody>
          <a:bodyPr>
            <a:spAutoFit/>
          </a:bodyPr>
          <a:lstStyle/>
          <a:p>
            <a:r>
              <a:rPr lang="en-GB" dirty="0">
                <a:latin typeface="Comic Sans MS" panose="030F0702030302020204" pitchFamily="66" charset="0"/>
              </a:rPr>
              <a:t>Zac B - - Chestnut</a:t>
            </a:r>
          </a:p>
          <a:p>
            <a:r>
              <a:rPr lang="en-GB" dirty="0">
                <a:latin typeface="Comic Sans MS" panose="030F0702030302020204" pitchFamily="66" charset="0"/>
              </a:rPr>
              <a:t>Amelia M - Chestnut</a:t>
            </a:r>
          </a:p>
          <a:p>
            <a:r>
              <a:rPr lang="en-GB" dirty="0">
                <a:latin typeface="Comic Sans MS" panose="030F0702030302020204" pitchFamily="66" charset="0"/>
              </a:rPr>
              <a:t>Reilly T - Chestnut</a:t>
            </a:r>
          </a:p>
          <a:p>
            <a:r>
              <a:rPr lang="en-GB" dirty="0">
                <a:latin typeface="Comic Sans MS" panose="030F0702030302020204" pitchFamily="66" charset="0"/>
              </a:rPr>
              <a:t>Jayden H-H – Chestnut</a:t>
            </a:r>
          </a:p>
          <a:p>
            <a:r>
              <a:rPr lang="en-GB" dirty="0">
                <a:latin typeface="Comic Sans MS" panose="030F0702030302020204" pitchFamily="66" charset="0"/>
              </a:rPr>
              <a:t>Molly R. – Chestnut</a:t>
            </a:r>
          </a:p>
          <a:p>
            <a:r>
              <a:rPr lang="en-GB" dirty="0">
                <a:latin typeface="Comic Sans MS" panose="030F0702030302020204" pitchFamily="66" charset="0"/>
              </a:rPr>
              <a:t>Wiki W. - Chestnut</a:t>
            </a:r>
          </a:p>
          <a:p>
            <a:endParaRPr lang="en-GB" dirty="0">
              <a:latin typeface="Comic Sans MS" panose="030F0702030302020204" pitchFamily="66" charset="0"/>
            </a:endParaRPr>
          </a:p>
        </p:txBody>
      </p:sp>
    </p:spTree>
    <p:extLst>
      <p:ext uri="{BB962C8B-B14F-4D97-AF65-F5344CB8AC3E}">
        <p14:creationId xmlns:p14="http://schemas.microsoft.com/office/powerpoint/2010/main" val="360998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27122" y="-2664844"/>
            <a:ext cx="6853690" cy="12191998"/>
          </a:xfrm>
          <a:prstGeom prst="rect">
            <a:avLst/>
          </a:prstGeom>
        </p:spPr>
      </p:pic>
      <p:sp>
        <p:nvSpPr>
          <p:cNvPr id="3" name="TextBox 2"/>
          <p:cNvSpPr txBox="1"/>
          <p:nvPr/>
        </p:nvSpPr>
        <p:spPr>
          <a:xfrm>
            <a:off x="740251" y="886789"/>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623189" y="349536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100991" y="1842278"/>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Eli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Pine – Callum</a:t>
            </a:r>
          </a:p>
          <a:p>
            <a:pPr lvl="0"/>
            <a:r>
              <a:rPr lang="en-GB" sz="4000" dirty="0">
                <a:solidFill>
                  <a:prstClr val="black"/>
                </a:solidFill>
                <a:latin typeface="Comic Sans MS" panose="030F0702030302020204" pitchFamily="66" charset="0"/>
              </a:rPr>
              <a:t>Elm – Thomas</a:t>
            </a:r>
            <a:endParaRPr lang="en-GB" sz="4000" dirty="0">
              <a:solidFill>
                <a:prstClr val="black"/>
              </a:solidFill>
            </a:endParaRPr>
          </a:p>
        </p:txBody>
      </p:sp>
      <p:sp>
        <p:nvSpPr>
          <p:cNvPr id="8" name="Rectangle 7"/>
          <p:cNvSpPr/>
          <p:nvPr/>
        </p:nvSpPr>
        <p:spPr>
          <a:xfrm>
            <a:off x="3950603" y="3814665"/>
            <a:ext cx="5689786"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Lily-Rose B</a:t>
            </a:r>
          </a:p>
          <a:p>
            <a:pPr lvl="0"/>
            <a:r>
              <a:rPr lang="en-GB" sz="4000" dirty="0">
                <a:solidFill>
                  <a:prstClr val="black"/>
                </a:solidFill>
                <a:latin typeface="Comic Sans MS" panose="030F0702030302020204" pitchFamily="66" charset="0"/>
              </a:rPr>
              <a:t>Chestnut – Liam Hands</a:t>
            </a:r>
          </a:p>
          <a:p>
            <a:pPr lvl="0"/>
            <a:r>
              <a:rPr lang="en-GB" sz="4000" dirty="0">
                <a:solidFill>
                  <a:prstClr val="black"/>
                </a:solidFill>
                <a:latin typeface="Comic Sans MS" panose="030F0702030302020204" pitchFamily="66" charset="0"/>
              </a:rPr>
              <a:t>Aspen- </a:t>
            </a:r>
            <a:r>
              <a:rPr lang="en-GB" sz="4000" dirty="0" err="1">
                <a:solidFill>
                  <a:prstClr val="black"/>
                </a:solidFill>
                <a:latin typeface="Comic Sans MS" panose="030F0702030302020204" pitchFamily="66" charset="0"/>
              </a:rPr>
              <a:t>Kacper</a:t>
            </a:r>
            <a:r>
              <a:rPr lang="en-GB" sz="4000" dirty="0">
                <a:solidFill>
                  <a:prstClr val="black"/>
                </a:solidFill>
                <a:latin typeface="Comic Sans MS" panose="030F0702030302020204" pitchFamily="66" charset="0"/>
              </a:rPr>
              <a:t> </a:t>
            </a:r>
            <a:endParaRPr lang="en-GB" sz="4000" dirty="0">
              <a:solidFill>
                <a:prstClr val="black"/>
              </a:solidFill>
            </a:endParaRPr>
          </a:p>
        </p:txBody>
      </p:sp>
      <p:sp>
        <p:nvSpPr>
          <p:cNvPr id="9" name="Rectangle 8"/>
          <p:cNvSpPr/>
          <p:nvPr/>
        </p:nvSpPr>
        <p:spPr>
          <a:xfrm>
            <a:off x="6280333" y="1842278"/>
            <a:ext cx="4824449"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Kacey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Spruce – Ava </a:t>
            </a:r>
          </a:p>
          <a:p>
            <a:pPr lvl="0"/>
            <a:r>
              <a:rPr lang="en-GB" sz="4000" dirty="0">
                <a:solidFill>
                  <a:prstClr val="black"/>
                </a:solidFill>
                <a:latin typeface="Comic Sans MS" panose="030F0702030302020204" pitchFamily="66" charset="0"/>
              </a:rPr>
              <a:t>Maple – Ellie </a:t>
            </a:r>
          </a:p>
          <a:p>
            <a:pPr lvl="0"/>
            <a:endParaRPr lang="en-GB" sz="40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61674060"/>
              </p:ext>
            </p:extLst>
          </p:nvPr>
        </p:nvGraphicFramePr>
        <p:xfrm>
          <a:off x="1465178" y="2497564"/>
          <a:ext cx="9261644" cy="2464352"/>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232176">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sz="2800" dirty="0">
                          <a:solidFill>
                            <a:schemeClr val="tx1"/>
                          </a:solidFill>
                          <a:latin typeface="Comic Sans MS" panose="030F0702030302020204" pitchFamily="66"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a:solidFill>
                            <a:schemeClr val="tx1"/>
                          </a:solidFill>
                          <a:latin typeface="Comic Sans MS" panose="030F0702030302020204" pitchFamily="66" charset="0"/>
                        </a:rPr>
                        <a:t>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a:solidFill>
                            <a:schemeClr val="tx1"/>
                          </a:solidFill>
                          <a:latin typeface="Comic Sans MS" panose="030F0702030302020204" pitchFamily="66" charset="0"/>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a:solidFill>
                            <a:schemeClr val="tx1"/>
                          </a:solidFill>
                          <a:latin typeface="Comic Sans MS" panose="030F0702030302020204" pitchFamily="66"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dirty="0">
                <a:solidFill>
                  <a:srgbClr val="CC0099"/>
                </a:solidFill>
                <a:latin typeface="Comic Sans MS" panose="030F0702030302020204" pitchFamily="66" charset="0"/>
              </a:rPr>
              <a:t>Ella-Rose </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2400" b="1" dirty="0">
                <a:solidFill>
                  <a:srgbClr val="0070C0"/>
                </a:solidFill>
                <a:latin typeface="Lucida Handwriting" panose="03010101010101010101" pitchFamily="66" charset="0"/>
              </a:rPr>
              <a:t>Ella-Rose used her resilience super power to carefully cut out a tiger and attach a tail using a split pin.</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01/10/21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17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132764" y="824196"/>
            <a:ext cx="9744502" cy="830997"/>
          </a:xfrm>
          <a:prstGeom prst="rect">
            <a:avLst/>
          </a:prstGeom>
          <a:noFill/>
        </p:spPr>
        <p:txBody>
          <a:bodyPr wrap="square" rtlCol="0">
            <a:spAutoFit/>
          </a:bodyPr>
          <a:lstStyle/>
          <a:p>
            <a:pPr algn="ctr"/>
            <a:r>
              <a:rPr lang="en-GB" sz="4800" u="sng" dirty="0">
                <a:latin typeface="Comic Sans MS" panose="030F0702030302020204" pitchFamily="66" charset="0"/>
              </a:rPr>
              <a:t>Oak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A8453D32-5AFE-4D48-B916-9FC19B49AE2E}"/>
              </a:ext>
            </a:extLst>
          </p:cNvPr>
          <p:cNvPicPr>
            <a:picLocks noChangeAspect="1"/>
          </p:cNvPicPr>
          <p:nvPr/>
        </p:nvPicPr>
        <p:blipFill>
          <a:blip r:embed="rId6"/>
          <a:stretch>
            <a:fillRect/>
          </a:stretch>
        </p:blipFill>
        <p:spPr>
          <a:xfrm rot="5400000">
            <a:off x="3942852" y="1185686"/>
            <a:ext cx="4124325" cy="5276850"/>
          </a:xfrm>
          <a:prstGeom prst="rect">
            <a:avLst/>
          </a:prstGeom>
        </p:spPr>
      </p:pic>
    </p:spTree>
    <p:extLst>
      <p:ext uri="{BB962C8B-B14F-4D97-AF65-F5344CB8AC3E}">
        <p14:creationId xmlns:p14="http://schemas.microsoft.com/office/powerpoint/2010/main" val="142401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dirty="0">
                <a:solidFill>
                  <a:srgbClr val="CC0099"/>
                </a:solidFill>
                <a:latin typeface="Comic Sans MS" panose="030F0702030302020204" pitchFamily="66" charset="0"/>
              </a:rPr>
              <a:t>Isabelle</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2400" b="1" dirty="0">
                <a:solidFill>
                  <a:srgbClr val="0070C0"/>
                </a:solidFill>
                <a:latin typeface="Lucida Handwriting" panose="03010101010101010101" pitchFamily="66" charset="0"/>
              </a:rPr>
              <a:t>Isabelle was able to explain to her group ways that we could sort the items in the home corner.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Mrs Salt                                  1.10.21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338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55203"/>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Jimmy</a:t>
            </a:r>
          </a:p>
          <a:p>
            <a:pPr algn="ctr"/>
            <a:endParaRPr lang="en-GB" sz="1600" dirty="0">
              <a:latin typeface="Comic Sans MS" panose="030F0702030302020204" pitchFamily="66" charset="0"/>
            </a:endParaRPr>
          </a:p>
          <a:p>
            <a:pPr algn="ctr"/>
            <a:r>
              <a:rPr lang="en-GB" sz="2400" dirty="0">
                <a:solidFill>
                  <a:srgbClr val="0070C0"/>
                </a:solidFill>
                <a:latin typeface="Comic Sans MS" panose="030F0702030302020204" pitchFamily="66" charset="0"/>
              </a:rPr>
              <a:t>For displaying excellent expression and engagement during the role play of a scene from ‘Eric the Lion Tamer’. Jimmy used his voice and actions to produce a convincing and dramatic performance. Excellent acting Jimmy, Keep up your hard work!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Grice                                    01.10.2021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879225" cy="5139869"/>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5400" dirty="0">
                <a:latin typeface="Comic Sans MS" panose="030F0702030302020204" pitchFamily="66" charset="0"/>
              </a:rPr>
              <a:t>Lilly</a:t>
            </a:r>
          </a:p>
          <a:p>
            <a:pPr algn="ctr"/>
            <a:r>
              <a:rPr lang="en-GB" sz="2400" dirty="0">
                <a:latin typeface="Comic Sans MS" panose="030F0702030302020204" pitchFamily="66" charset="0"/>
              </a:rPr>
              <a:t>Lilly has shown perseverance and resilience when completing her home learning. She has listened to feedback and is trying hard to get her reading, spellings and timetables practice done. Well done! Very proud of you! Keep it up </a:t>
            </a:r>
            <a:r>
              <a:rPr lang="en-GB" sz="2400" dirty="0">
                <a:latin typeface="Comic Sans MS" panose="030F0702030302020204" pitchFamily="66" charset="0"/>
                <a:sym typeface="Wingdings" panose="05000000000000000000" pitchFamily="2" charset="2"/>
              </a:rPr>
              <a:t></a:t>
            </a: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r>
              <a:rPr lang="en-GB" sz="2400" b="1" dirty="0">
                <a:solidFill>
                  <a:srgbClr val="0070C0"/>
                </a:solidFill>
                <a:latin typeface="Lucida Handwriting" panose="03010101010101010101" pitchFamily="66" charset="0"/>
              </a:rPr>
              <a:t>Miss Hewitt                                                          01.10.21</a:t>
            </a:r>
          </a:p>
          <a:p>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1246</TotalTime>
  <Words>479</Words>
  <Application>Microsoft Office PowerPoint</Application>
  <PresentationFormat>Widescreen</PresentationFormat>
  <Paragraphs>109</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Comic Sans MS</vt:lpstr>
      <vt:lpstr>Lucida Handwriting</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 Draper</cp:lastModifiedBy>
  <cp:revision>217</cp:revision>
  <cp:lastPrinted>2021-09-23T13:36:27Z</cp:lastPrinted>
  <dcterms:created xsi:type="dcterms:W3CDTF">2020-05-30T07:30:34Z</dcterms:created>
  <dcterms:modified xsi:type="dcterms:W3CDTF">2021-10-01T06:38:29Z</dcterms:modified>
</cp:coreProperties>
</file>