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3" r:id="rId6"/>
    <p:sldId id="262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1D5C-A8D6-4AE5-B592-70F24CC70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7CFBDA-CCFC-49E4-B7C4-FA806C1AC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58D-486C-41B4-9511-4BCBC471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74CA-3D50-4DF2-9371-4F5BBBCE9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9DE1A5-5208-4761-BFBB-96C423158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16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62CA6-F04D-4D9C-B8C9-2C3BE9766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98DB3B-4323-4213-9746-97E510A4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419FB-5D7E-47F3-8E15-22387F7B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ECE550-F435-4807-ACFE-92FBE644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36A84-1D35-4E7C-90BD-8BA7AC275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8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408076-C366-4A15-9298-42C23B41B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4C7FE2-2DF6-4237-97E8-EA53FBE844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7FD00-8F20-4D98-BD95-24E20CF3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8C0C1C-C2CE-47CE-A4C8-4B57572D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022C-CA35-4C58-9DB7-0D01DED4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70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3B59-F5BA-40B2-B22F-9221D7F2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F22BB-27B3-4EFD-AA11-CE3470E4C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9460B-BD85-4060-97CA-0E16FB86F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66F7-A121-40FA-9C31-9104BAA8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9F216-EB11-4748-8B6C-3EC28151F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733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E79B-CE7B-4FE0-8A97-BAF9A725E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9BBCE-6729-4554-852B-C5A67E43E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BF635-5C68-4E68-8C1E-1B9B488A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D18C-D493-4FA7-9A70-2059A1443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945D4-F80C-43FF-8BBE-67241C2B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99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73413-C13D-4B8D-8EF1-BF0A0922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B50F1-62D5-441A-BCE2-2D2AA166A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D90B25-36E0-43A3-B16D-04967EE3E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B9D990-78FB-4915-900B-93177C1D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48D747-BD8E-477A-8D2F-4149EBC9A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DCCBB-A4F5-451B-B77E-2C21128A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57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CECA9-3C45-428C-9A74-FBFD865ED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F922C-F1E0-4C21-9000-6EBE9C5AC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F74C24-81D5-4440-A27F-2325DA582F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4A63F-8A69-447F-9BC1-4E77597643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E057C-FA01-44A6-929D-37BA8A2E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FD6E98-E963-48F1-89FB-D5E3F527B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0162A-34A7-475D-B086-C323E6747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3C248D-66F1-4C00-9AAC-5ED726C9E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303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5A6C1-CFA8-466C-A0F8-73C18E337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841E8B-DD43-4AE0-BF6B-3C7906A2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F6F206-E75A-4446-ACEB-EDED0C946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CE7565-0E79-4616-86FF-6A3EDCDFD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87256F-125D-4EBA-9ED8-DA1964B1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A4A191-C73F-4238-AD63-81EF2BFB0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82B4D-39D4-402F-8FB2-D7D8B2538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533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CBD5-A63D-4318-B27F-606296EE8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518DE-E7CE-47BF-B6E4-59DF1185C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4B219-25BF-497E-88E0-A7A701561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EB82E-91A5-4CB1-A4F9-AC887F3B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7892F3-CCA0-4A5A-B3D4-9E1CA9009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FF372B-DFC9-4B97-9EB5-4714832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2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7657C-C172-4369-8BE3-2C2AADCF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E96B4C-C83E-4AFB-8BE6-58D0E57822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31B1E0-627A-4A78-BBCB-3D344077D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38CFE9-6E05-456D-BA9C-9E3C0564B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6ADF0-19D3-475E-A203-2CB5E4D2F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4822D-3A1F-4F3B-85AE-F65D69C26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590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654D1F-6E64-4EAD-966D-A91D91676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0A742-3C64-4C9E-B363-F2FC26954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E120C-957E-4825-A742-6F82D95B5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663F-58E7-4962-B9A8-A365E996F604}" type="datetimeFigureOut">
              <a:rPr lang="en-GB" smtClean="0"/>
              <a:t>18/11/2025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5F299-7CD8-4426-BBAD-BF55B1B3F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0E45C-53D9-4EB3-96FC-F58CD016F3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17402-5EF8-4DFE-BF04-E9BB53602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7E225-1B04-4038-8DA9-74D65253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53" y="437500"/>
            <a:ext cx="2484978" cy="228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F5EF3-022A-49F6-98DA-8D5C9803D793}"/>
              </a:ext>
            </a:extLst>
          </p:cNvPr>
          <p:cNvSpPr txBox="1"/>
          <p:nvPr/>
        </p:nvSpPr>
        <p:spPr>
          <a:xfrm>
            <a:off x="3559489" y="2747878"/>
            <a:ext cx="5537927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Year 5 Sleep Over 2025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and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</a:rPr>
              <a:t>Laches Wood 2026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CFE6B-C360-4AD1-92EA-8FE3F4DF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0"/>
            <a:ext cx="16002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90426-4BC7-40CB-A8C9-5C9FB7E8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7878" cy="274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7B886-0E0C-4FBA-887B-6387DE6E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434" y="4381500"/>
            <a:ext cx="184785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39C7-CA15-4EFB-847D-29E3031CB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1500"/>
            <a:ext cx="18478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E3605-80E2-4194-9180-D9F97AA90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77" y="5074053"/>
            <a:ext cx="2922929" cy="17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4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54F6314-5834-42A4-B6E9-72DF1FAB9410}"/>
              </a:ext>
            </a:extLst>
          </p:cNvPr>
          <p:cNvSpPr txBox="1"/>
          <p:nvPr/>
        </p:nvSpPr>
        <p:spPr>
          <a:xfrm>
            <a:off x="2066371" y="609491"/>
            <a:ext cx="8059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Please confirm your interest so that we can reserve numbers.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6610FA-D1F1-4BA4-AC91-C91BF0A46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20" y="1882589"/>
            <a:ext cx="10645960" cy="32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65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19F146-7456-443F-B183-C6D29C56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267" y="669267"/>
            <a:ext cx="5519466" cy="551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85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5861660-5E16-4340-A97D-EA6DF3E3D11E}"/>
              </a:ext>
            </a:extLst>
          </p:cNvPr>
          <p:cNvSpPr/>
          <p:nvPr/>
        </p:nvSpPr>
        <p:spPr>
          <a:xfrm>
            <a:off x="2266122" y="1202943"/>
            <a:ext cx="7226789" cy="99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Year 5 Sleep Over will be the evening and night of 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11</a:t>
            </a:r>
            <a:r>
              <a:rPr lang="en-GB" sz="2800" b="1" baseline="300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2025</a:t>
            </a:r>
            <a:r>
              <a:rPr lang="en-GB" sz="2800" b="1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8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8C5B96-4548-486F-B645-18791EF9D3F0}"/>
              </a:ext>
            </a:extLst>
          </p:cNvPr>
          <p:cNvSpPr/>
          <p:nvPr/>
        </p:nvSpPr>
        <p:spPr>
          <a:xfrm>
            <a:off x="2266122" y="3132655"/>
            <a:ext cx="7964557" cy="1258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will sleep over one night in school, giving the children a taste of staying away from home in preparation for the Year 6 residential next year. 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EB681-8E5C-4E77-85CA-BED912C8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62" y="4390756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48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3DA96E-97A2-42C9-B48C-72B1F8F43EB8}"/>
              </a:ext>
            </a:extLst>
          </p:cNvPr>
          <p:cNvSpPr txBox="1"/>
          <p:nvPr/>
        </p:nvSpPr>
        <p:spPr>
          <a:xfrm>
            <a:off x="3674952" y="662609"/>
            <a:ext cx="4937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How it works on the day.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B88C19-2647-4000-948A-8DD955D62656}"/>
              </a:ext>
            </a:extLst>
          </p:cNvPr>
          <p:cNvSpPr/>
          <p:nvPr/>
        </p:nvSpPr>
        <p:spPr>
          <a:xfrm>
            <a:off x="1383316" y="2145255"/>
            <a:ext cx="99926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will go home on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Thursday 11</a:t>
            </a:r>
            <a:r>
              <a:rPr lang="en-GB" sz="2400" baseline="300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usual from school. </a:t>
            </a:r>
            <a:endParaRPr lang="en-GB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E6F58D-B469-4FD6-B6AD-C78825334284}"/>
              </a:ext>
            </a:extLst>
          </p:cNvPr>
          <p:cNvSpPr/>
          <p:nvPr/>
        </p:nvSpPr>
        <p:spPr>
          <a:xfrm>
            <a:off x="1383315" y="2829244"/>
            <a:ext cx="9788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tea at home, they will return to school from 6pm to set up their beds (with parent assistance).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2B9808-C972-4608-9BDC-8B5EFE51791E}"/>
              </a:ext>
            </a:extLst>
          </p:cNvPr>
          <p:cNvSpPr/>
          <p:nvPr/>
        </p:nvSpPr>
        <p:spPr>
          <a:xfrm>
            <a:off x="1383315" y="4040939"/>
            <a:ext cx="966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7pm, the children will be left in the care of the Woodlands team. </a:t>
            </a:r>
            <a:endParaRPr lang="en-GB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66A5D-F0CD-40C1-BE09-3CBB5FE244BC}"/>
              </a:ext>
            </a:extLst>
          </p:cNvPr>
          <p:cNvSpPr/>
          <p:nvPr/>
        </p:nvSpPr>
        <p:spPr>
          <a:xfrm>
            <a:off x="1383315" y="4889804"/>
            <a:ext cx="9557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will take part in outdoor activities, campfire, hot chocolate and then bed. Boys and girls will be in separate classrooms.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12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2152BF-B072-4FE0-B7A7-11DE34F6542C}"/>
              </a:ext>
            </a:extLst>
          </p:cNvPr>
          <p:cNvSpPr/>
          <p:nvPr/>
        </p:nvSpPr>
        <p:spPr>
          <a:xfrm>
            <a:off x="551392" y="223481"/>
            <a:ext cx="11089215" cy="7110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the Friday, the children will have breakfast in the hall before Breakfast Club.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will then join in WOLF day and other activities.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Friday will be normal school times and the children and </a:t>
            </a:r>
            <a:r>
              <a:rPr lang="en-GB" sz="320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bedding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GB" sz="320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 </a:t>
            </a:r>
            <a:r>
              <a:rPr lang="en-GB" sz="3200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collected at 3.15pm.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give the children an enjoyable experience and a variety of activities during the camp over, we are asking for 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£10 </a:t>
            </a: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payment. 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9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ABBE4-0BC8-4553-B7A2-D4BAA305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064" y="786058"/>
            <a:ext cx="10035871" cy="504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77E225-1B04-4038-8DA9-74D652535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053" y="437500"/>
            <a:ext cx="2484978" cy="22857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BFF5EF3-022A-49F6-98DA-8D5C9803D793}"/>
              </a:ext>
            </a:extLst>
          </p:cNvPr>
          <p:cNvSpPr txBox="1"/>
          <p:nvPr/>
        </p:nvSpPr>
        <p:spPr>
          <a:xfrm>
            <a:off x="4072385" y="2747878"/>
            <a:ext cx="451213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Laches Wood 2026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CFE6B-C360-4AD1-92EA-8FE3F4DF5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0"/>
            <a:ext cx="1600200" cy="2847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190426-4BC7-40CB-A8C9-5C9FB7E8C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747878" cy="27478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57B886-0E0C-4FBA-887B-6387DE6E69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8434" y="4381500"/>
            <a:ext cx="1847850" cy="2476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CD39C7-CA15-4EFB-847D-29E3031CB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81500"/>
            <a:ext cx="1847850" cy="24669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9E3605-80E2-4194-9180-D9F97AA90B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7077" y="5074053"/>
            <a:ext cx="2922929" cy="178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FEDB8-A25E-4C54-9B44-73A11D39DEBA}"/>
              </a:ext>
            </a:extLst>
          </p:cNvPr>
          <p:cNvSpPr txBox="1"/>
          <p:nvPr/>
        </p:nvSpPr>
        <p:spPr>
          <a:xfrm>
            <a:off x="1406876" y="1136469"/>
            <a:ext cx="96230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Our Year 6 residential trip to Laches Wood will be</a:t>
            </a:r>
          </a:p>
          <a:p>
            <a:pPr algn="ctr"/>
            <a:r>
              <a:rPr lang="en-GB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3600" b="1" dirty="0">
                <a:solidFill>
                  <a:srgbClr val="FF0000"/>
                </a:solidFill>
              </a:rPr>
              <a:t>Wednesday 16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– Friday 18</a:t>
            </a:r>
            <a:r>
              <a:rPr lang="en-GB" sz="3600" b="1" baseline="30000" dirty="0">
                <a:solidFill>
                  <a:srgbClr val="FF0000"/>
                </a:solidFill>
              </a:rPr>
              <a:t>th</a:t>
            </a:r>
            <a:r>
              <a:rPr lang="en-GB" sz="3600" b="1" dirty="0">
                <a:solidFill>
                  <a:srgbClr val="FF0000"/>
                </a:solidFill>
              </a:rPr>
              <a:t> September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B3D34-D5D3-431D-A48A-ECBDCA16915D}"/>
              </a:ext>
            </a:extLst>
          </p:cNvPr>
          <p:cNvSpPr txBox="1"/>
          <p:nvPr/>
        </p:nvSpPr>
        <p:spPr>
          <a:xfrm>
            <a:off x="692331" y="3567096"/>
            <a:ext cx="1116874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cost of the trip is heavily subsidised by school and payments can be made over time as needed via ParentPay.</a:t>
            </a:r>
          </a:p>
          <a:p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The accommodation, food, travel and activities will cost the school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  <a:highlight>
                  <a:srgbClr val="FFFF00"/>
                </a:highlight>
              </a:rPr>
              <a:t>£190 </a:t>
            </a:r>
            <a:r>
              <a:rPr lang="en-GB" sz="2800" dirty="0">
                <a:solidFill>
                  <a:schemeClr val="accent6">
                    <a:lumMod val="50000"/>
                  </a:schemeClr>
                </a:solidFill>
              </a:rPr>
              <a:t>per child.</a:t>
            </a:r>
          </a:p>
          <a:p>
            <a:endParaRPr lang="en-GB" sz="28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GB" sz="2800" dirty="0">
                <a:solidFill>
                  <a:srgbClr val="FF0000"/>
                </a:solidFill>
              </a:rPr>
              <a:t>The cost per child to families will be </a:t>
            </a:r>
            <a:r>
              <a:rPr lang="en-GB" sz="2800" dirty="0">
                <a:solidFill>
                  <a:srgbClr val="FF0000"/>
                </a:solidFill>
                <a:highlight>
                  <a:srgbClr val="FFFF00"/>
                </a:highlight>
              </a:rPr>
              <a:t>£130</a:t>
            </a:r>
            <a:r>
              <a:rPr lang="en-GB" sz="2800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6658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243558-1089-4EAE-9154-8A49803776D1}"/>
              </a:ext>
            </a:extLst>
          </p:cNvPr>
          <p:cNvSpPr txBox="1"/>
          <p:nvPr/>
        </p:nvSpPr>
        <p:spPr>
          <a:xfrm>
            <a:off x="182880" y="218144"/>
            <a:ext cx="53879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>
                    <a:lumMod val="50000"/>
                  </a:schemeClr>
                </a:solidFill>
              </a:rPr>
              <a:t>Some of the activities may include;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A2A0C6-E542-4AE4-8A47-4F15650426D9}"/>
              </a:ext>
            </a:extLst>
          </p:cNvPr>
          <p:cNvSpPr txBox="1"/>
          <p:nvPr/>
        </p:nvSpPr>
        <p:spPr>
          <a:xfrm>
            <a:off x="6296297" y="6335486"/>
            <a:ext cx="586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We will be advised closer to the time of our exact itinerary.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A23EA7-4238-471D-AA54-1A054D9B4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054936"/>
            <a:ext cx="2741790" cy="367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542C57-CA4C-4CE9-8F4D-1CBF3771C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633" y="1054936"/>
            <a:ext cx="2755364" cy="3673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671C9A-093D-4BB5-A26B-4C85A1A702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1243" y="207526"/>
            <a:ext cx="2749534" cy="27495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27F09A-C8C2-4517-BAE8-D2F6D9ED3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4786697"/>
            <a:ext cx="2713803" cy="2032733"/>
          </a:xfrm>
          <a:prstGeom prst="rect">
            <a:avLst/>
          </a:prstGeom>
        </p:spPr>
      </p:pic>
      <p:pic>
        <p:nvPicPr>
          <p:cNvPr id="1026" name="Picture 2" descr="Laches Wood 2019 – Henry Chadwick Primary School">
            <a:extLst>
              <a:ext uri="{FF2B5EF4-FFF2-40B4-BE49-F238E27FC236}">
                <a16:creationId xmlns:a16="http://schemas.microsoft.com/office/drawing/2014/main" id="{0299CEF2-9AFA-479B-B2A9-E70766CDD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490" y="3028842"/>
            <a:ext cx="2373041" cy="316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6A4DAC-F4A0-46F3-B8AA-1907B766BCA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12861" b="-12861"/>
          <a:stretch/>
        </p:blipFill>
        <p:spPr>
          <a:xfrm>
            <a:off x="9029023" y="-67055"/>
            <a:ext cx="1754172" cy="3620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306B5B-C72D-4400-A701-D5E9902E2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8401" y="4939002"/>
            <a:ext cx="2886075" cy="1581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8D6961-DB1B-4368-9832-F8AA9F8D2C1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17545" y="3491928"/>
            <a:ext cx="3116150" cy="233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09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016493-F394-4411-86AC-65A4370656A9}"/>
              </a:ext>
            </a:extLst>
          </p:cNvPr>
          <p:cNvSpPr txBox="1"/>
          <p:nvPr/>
        </p:nvSpPr>
        <p:spPr>
          <a:xfrm>
            <a:off x="261257" y="444137"/>
            <a:ext cx="277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u="sng" dirty="0">
                <a:solidFill>
                  <a:schemeClr val="accent6">
                    <a:lumMod val="50000"/>
                  </a:schemeClr>
                </a:solidFill>
              </a:rPr>
              <a:t>Other arrangements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48B32-B4B3-4EE0-B92F-73D323D4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58" y="1368742"/>
            <a:ext cx="3260408" cy="2169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9AF05-E7E5-4D79-AE96-0719905FC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" y="4001336"/>
            <a:ext cx="4724703" cy="21696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83CA55-C5A6-45F6-B796-5F93222CDE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543" y="1110343"/>
            <a:ext cx="3254090" cy="2428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E838CB-36FA-4E44-90A6-0E3699C524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712" y="3889738"/>
            <a:ext cx="3045586" cy="228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EA3BFE-4B5E-4DA3-8136-4799A8B4C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6379" y="905802"/>
            <a:ext cx="4565646" cy="2744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574C3F-62F0-431F-BBA2-7ED5A76B3F81}"/>
              </a:ext>
            </a:extLst>
          </p:cNvPr>
          <p:cNvSpPr txBox="1"/>
          <p:nvPr/>
        </p:nvSpPr>
        <p:spPr>
          <a:xfrm>
            <a:off x="1854926" y="6340972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Dormitories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97F395-B628-4FBF-AEBB-21F7051D684B}"/>
              </a:ext>
            </a:extLst>
          </p:cNvPr>
          <p:cNvSpPr txBox="1"/>
          <p:nvPr/>
        </p:nvSpPr>
        <p:spPr>
          <a:xfrm>
            <a:off x="6413862" y="6337665"/>
            <a:ext cx="652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Food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36549-BED9-49BE-979C-BC5CDAD13F2E}"/>
              </a:ext>
            </a:extLst>
          </p:cNvPr>
          <p:cNvSpPr txBox="1"/>
          <p:nvPr/>
        </p:nvSpPr>
        <p:spPr>
          <a:xfrm>
            <a:off x="9431383" y="3816670"/>
            <a:ext cx="142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>
                <a:solidFill>
                  <a:schemeClr val="accent6">
                    <a:lumMod val="50000"/>
                  </a:schemeClr>
                </a:solidFill>
              </a:rPr>
              <a:t>What to take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8BA00D-3999-47CA-A838-CD525E337605}"/>
              </a:ext>
            </a:extLst>
          </p:cNvPr>
          <p:cNvSpPr txBox="1"/>
          <p:nvPr/>
        </p:nvSpPr>
        <p:spPr>
          <a:xfrm>
            <a:off x="8699050" y="4768005"/>
            <a:ext cx="323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Full kit list and detailed information will be sent to you as we get closer to the trip.</a:t>
            </a:r>
          </a:p>
        </p:txBody>
      </p:sp>
    </p:spTree>
    <p:extLst>
      <p:ext uri="{BB962C8B-B14F-4D97-AF65-F5344CB8AC3E}">
        <p14:creationId xmlns:p14="http://schemas.microsoft.com/office/powerpoint/2010/main" val="484769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340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Claire Read</dc:creator>
  <cp:lastModifiedBy>Claire Read</cp:lastModifiedBy>
  <cp:revision>15</cp:revision>
  <dcterms:created xsi:type="dcterms:W3CDTF">2024-06-03T08:49:51Z</dcterms:created>
  <dcterms:modified xsi:type="dcterms:W3CDTF">2025-11-18T16:19:13Z</dcterms:modified>
</cp:coreProperties>
</file>