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7" r:id="rId3"/>
    <p:sldId id="259" r:id="rId4"/>
    <p:sldId id="260" r:id="rId5"/>
    <p:sldId id="261" r:id="rId6"/>
    <p:sldId id="262" r:id="rId7"/>
    <p:sldId id="282" r:id="rId8"/>
    <p:sldId id="283" r:id="rId9"/>
    <p:sldId id="284" r:id="rId10"/>
    <p:sldId id="286" r:id="rId11"/>
    <p:sldId id="288" r:id="rId12"/>
    <p:sldId id="290" r:id="rId13"/>
    <p:sldId id="292" r:id="rId14"/>
    <p:sldId id="294" r:id="rId15"/>
    <p:sldId id="296" r:id="rId16"/>
    <p:sldId id="298" r:id="rId17"/>
    <p:sldId id="303" r:id="rId18"/>
    <p:sldId id="300" r:id="rId19"/>
    <p:sldId id="301" r:id="rId20"/>
    <p:sldId id="278"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3" d="100"/>
          <a:sy n="73"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05/11/2021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05/11/2021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05/11/2021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6645032"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 Friday 5</a:t>
            </a:r>
            <a:r>
              <a:rPr lang="en-GB" sz="4800" baseline="30000" dirty="0">
                <a:latin typeface="Comic Sans MS" panose="030F0702030302020204" pitchFamily="66" charset="0"/>
              </a:rPr>
              <a:t>th</a:t>
            </a:r>
            <a:r>
              <a:rPr lang="en-GB" sz="4800" dirty="0">
                <a:latin typeface="Comic Sans MS" panose="030F0702030302020204" pitchFamily="66" charset="0"/>
              </a:rPr>
              <a:t> November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70537"/>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1600" dirty="0">
              <a:latin typeface="Comic Sans MS" panose="030F0702030302020204" pitchFamily="66" charset="0"/>
            </a:endParaRPr>
          </a:p>
          <a:p>
            <a:pPr algn="ctr"/>
            <a:r>
              <a:rPr lang="en-GB" sz="5400" dirty="0">
                <a:solidFill>
                  <a:srgbClr val="CC0099"/>
                </a:solidFill>
                <a:latin typeface="Comic Sans MS" panose="030F0702030302020204" pitchFamily="66" charset="0"/>
              </a:rPr>
              <a:t>Finley</a:t>
            </a:r>
          </a:p>
          <a:p>
            <a:pPr algn="ctr"/>
            <a:r>
              <a:rPr lang="en-GB" sz="2400" dirty="0">
                <a:latin typeface="Comic Sans MS" panose="030F0702030302020204" pitchFamily="66" charset="0"/>
                <a:sym typeface="Wingdings" panose="05000000000000000000" pitchFamily="2" charset="2"/>
              </a:rPr>
              <a:t>Finley has been a super star in maths this week. He has challenged himself to add multiples of one crossing ten and can use reasoning to explain his answers. Well done Fin! </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Hewitt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rPr>
              <a:t>Callum</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using passion and excellence in completing extra maths homework as well as his homework book. So proud of your work ethic! Keep it up!</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55093"/>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endParaRPr lang="en-GB" sz="2400" b="1" dirty="0">
              <a:solidFill>
                <a:srgbClr val="0070C0"/>
              </a:solidFill>
              <a:latin typeface="Lucida Handwriting" panose="03010101010101010101" pitchFamily="66" charset="0"/>
            </a:endParaRPr>
          </a:p>
          <a:p>
            <a:pPr algn="ctr"/>
            <a:r>
              <a:rPr lang="en-GB" sz="4000" b="1" dirty="0">
                <a:solidFill>
                  <a:srgbClr val="CC0099"/>
                </a:solidFill>
                <a:latin typeface="Lucida Handwriting" panose="03010101010101010101" pitchFamily="66" charset="0"/>
              </a:rPr>
              <a:t>David </a:t>
            </a:r>
          </a:p>
          <a:p>
            <a:pPr algn="ctr"/>
            <a:endParaRPr lang="en-GB" sz="4000" b="1" dirty="0">
              <a:solidFill>
                <a:srgbClr val="C00000"/>
              </a:solidFill>
              <a:latin typeface="Lucida Handwriting" panose="03010101010101010101" pitchFamily="66" charset="0"/>
            </a:endParaRPr>
          </a:p>
          <a:p>
            <a:pPr algn="ctr"/>
            <a:r>
              <a:rPr lang="en-GB" sz="2400" b="1" dirty="0">
                <a:latin typeface="Lucida Handwriting" panose="03010101010101010101" pitchFamily="66" charset="0"/>
              </a:rPr>
              <a:t>For using scientific vocabulary to explain the results from an investigation.</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05.11.2021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47536"/>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3200" b="1" dirty="0">
              <a:solidFill>
                <a:srgbClr val="0070C0"/>
              </a:solidFill>
              <a:latin typeface="Lucida Handwriting" panose="03010101010101010101" pitchFamily="66" charset="0"/>
            </a:endParaRPr>
          </a:p>
          <a:p>
            <a:pPr algn="ctr"/>
            <a:r>
              <a:rPr lang="en-GB" sz="3600" b="1" dirty="0">
                <a:solidFill>
                  <a:srgbClr val="CC0099"/>
                </a:solidFill>
                <a:latin typeface="Lucida Handwriting" panose="03010101010101010101" pitchFamily="66" charset="0"/>
              </a:rPr>
              <a:t>Oscar W</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his fantastic understanding about our new topics and being able to talk about how they link together. Oscar has asked lots of questions to extend his learning.</a:t>
            </a: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5047536"/>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Harley W</a:t>
            </a:r>
          </a:p>
          <a:p>
            <a:pPr algn="ctr"/>
            <a:endParaRPr lang="en-GB" sz="3200" b="1" dirty="0">
              <a:solidFill>
                <a:srgbClr val="7030A0"/>
              </a:solidFill>
              <a:latin typeface="Lucida Handwriting" panose="03010101010101010101" pitchFamily="66" charset="0"/>
            </a:endParaRPr>
          </a:p>
          <a:p>
            <a:pPr algn="ctr"/>
            <a:r>
              <a:rPr lang="en-GB" sz="3200" dirty="0">
                <a:latin typeface="Lucida Handwriting" panose="03010101010101010101" pitchFamily="66" charset="0"/>
              </a:rPr>
              <a:t>For brilliant work in Maths when using exchanging in column addition and column subtraction. </a:t>
            </a:r>
            <a:endParaRPr lang="en-GB" sz="2400" dirty="0">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Draper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85980"/>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3600" b="1" dirty="0">
                <a:solidFill>
                  <a:srgbClr val="CC0099"/>
                </a:solidFill>
                <a:latin typeface="Lucida Handwriting" panose="03010101010101010101" pitchFamily="66" charset="0"/>
              </a:rPr>
              <a:t>Grace</a:t>
            </a:r>
            <a:endParaRPr lang="en-GB" sz="2400" b="1" dirty="0">
              <a:solidFill>
                <a:srgbClr val="CC0099"/>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a:t>
            </a:r>
          </a:p>
          <a:p>
            <a:pPr algn="ctr"/>
            <a:r>
              <a:rPr lang="en-GB" sz="2400" b="1" dirty="0">
                <a:latin typeface="Lucida Handwriting" panose="03010101010101010101" pitchFamily="66" charset="0"/>
              </a:rPr>
              <a:t>Always showing a determination to persevere with her work. She won’t complain or let something defeat her. She will always try work through her difficulties and this is especially true of her maths this week. </a:t>
            </a:r>
          </a:p>
          <a:p>
            <a:pPr algn="ctr"/>
            <a:r>
              <a:rPr lang="en-GB" sz="2400" b="1" dirty="0">
                <a:latin typeface="Lucida Handwriting" panose="03010101010101010101" pitchFamily="66" charset="0"/>
              </a:rPr>
              <a:t>Well done!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616648"/>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6000" b="1" dirty="0">
                <a:solidFill>
                  <a:srgbClr val="CC0099"/>
                </a:solidFill>
                <a:latin typeface="Lucida Handwriting" panose="03010101010101010101" pitchFamily="66" charset="0"/>
              </a:rPr>
              <a:t>Jake</a:t>
            </a:r>
          </a:p>
          <a:p>
            <a:pPr algn="ctr"/>
            <a:r>
              <a:rPr lang="en-GB" sz="2400" b="1" dirty="0">
                <a:latin typeface="Lucida Handwriting" panose="03010101010101010101" pitchFamily="66" charset="0"/>
              </a:rPr>
              <a:t>For working incredibly hard on his presentation, showing a commitment to his learning.</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062651"/>
          </a:xfrm>
          <a:prstGeom prst="rect">
            <a:avLst/>
          </a:prstGeom>
          <a:noFill/>
        </p:spPr>
        <p:txBody>
          <a:bodyPr wrap="square" rtlCol="0">
            <a:spAutoFit/>
          </a:bodyPr>
          <a:lstStyle/>
          <a:p>
            <a:pPr algn="ctr"/>
            <a:r>
              <a:rPr lang="en-GB" sz="4800" u="sng" dirty="0">
                <a:latin typeface="Comic Sans MS" panose="030F0702030302020204" pitchFamily="66" charset="0"/>
              </a:rPr>
              <a:t>Aspen Wow Work</a:t>
            </a:r>
          </a:p>
          <a:p>
            <a:pPr algn="ctr"/>
            <a:endParaRPr lang="en-GB" sz="66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8234959-382C-4AA0-A07E-E661C407747D}"/>
              </a:ext>
            </a:extLst>
          </p:cNvPr>
          <p:cNvPicPr>
            <a:picLocks noChangeAspect="1"/>
          </p:cNvPicPr>
          <p:nvPr/>
        </p:nvPicPr>
        <p:blipFill>
          <a:blip r:embed="rId6"/>
          <a:stretch>
            <a:fillRect/>
          </a:stretch>
        </p:blipFill>
        <p:spPr>
          <a:xfrm>
            <a:off x="1314734" y="3160955"/>
            <a:ext cx="4675249" cy="2322773"/>
          </a:xfrm>
          <a:prstGeom prst="rect">
            <a:avLst/>
          </a:prstGeom>
        </p:spPr>
      </p:pic>
      <p:sp>
        <p:nvSpPr>
          <p:cNvPr id="7" name="TextBox 6">
            <a:extLst>
              <a:ext uri="{FF2B5EF4-FFF2-40B4-BE49-F238E27FC236}">
                <a16:creationId xmlns:a16="http://schemas.microsoft.com/office/drawing/2014/main" id="{6A58A674-4583-431C-9095-B9D14698F542}"/>
              </a:ext>
            </a:extLst>
          </p:cNvPr>
          <p:cNvSpPr txBox="1"/>
          <p:nvPr/>
        </p:nvSpPr>
        <p:spPr>
          <a:xfrm>
            <a:off x="1789043" y="2567271"/>
            <a:ext cx="3419061" cy="523220"/>
          </a:xfrm>
          <a:prstGeom prst="rect">
            <a:avLst/>
          </a:prstGeom>
          <a:noFill/>
        </p:spPr>
        <p:txBody>
          <a:bodyPr wrap="square" rtlCol="0">
            <a:spAutoFit/>
          </a:bodyPr>
          <a:lstStyle/>
          <a:p>
            <a:pPr algn="ctr"/>
            <a:r>
              <a:rPr lang="en-GB" sz="2800" b="1" dirty="0">
                <a:latin typeface="Comic Sans MS" panose="030F0702030302020204" pitchFamily="66" charset="0"/>
              </a:rPr>
              <a:t>September</a:t>
            </a:r>
            <a:endParaRPr lang="en-GB" b="1" dirty="0">
              <a:latin typeface="Comic Sans MS" panose="030F0702030302020204" pitchFamily="66" charset="0"/>
            </a:endParaRPr>
          </a:p>
        </p:txBody>
      </p:sp>
      <p:pic>
        <p:nvPicPr>
          <p:cNvPr id="8" name="Picture 7">
            <a:extLst>
              <a:ext uri="{FF2B5EF4-FFF2-40B4-BE49-F238E27FC236}">
                <a16:creationId xmlns:a16="http://schemas.microsoft.com/office/drawing/2014/main" id="{D8FC0C37-CB81-4656-86F7-4CC438751129}"/>
              </a:ext>
            </a:extLst>
          </p:cNvPr>
          <p:cNvPicPr>
            <a:picLocks noChangeAspect="1"/>
          </p:cNvPicPr>
          <p:nvPr/>
        </p:nvPicPr>
        <p:blipFill>
          <a:blip r:embed="rId7"/>
          <a:stretch>
            <a:fillRect/>
          </a:stretch>
        </p:blipFill>
        <p:spPr>
          <a:xfrm>
            <a:off x="6475269" y="3160955"/>
            <a:ext cx="4401997" cy="2377404"/>
          </a:xfrm>
          <a:prstGeom prst="rect">
            <a:avLst/>
          </a:prstGeom>
        </p:spPr>
      </p:pic>
      <p:sp>
        <p:nvSpPr>
          <p:cNvPr id="9" name="TextBox 8">
            <a:extLst>
              <a:ext uri="{FF2B5EF4-FFF2-40B4-BE49-F238E27FC236}">
                <a16:creationId xmlns:a16="http://schemas.microsoft.com/office/drawing/2014/main" id="{F24A2805-C014-4559-A7ED-F2265D111CDC}"/>
              </a:ext>
            </a:extLst>
          </p:cNvPr>
          <p:cNvSpPr txBox="1"/>
          <p:nvPr/>
        </p:nvSpPr>
        <p:spPr>
          <a:xfrm>
            <a:off x="6894098" y="2602503"/>
            <a:ext cx="3419061" cy="523220"/>
          </a:xfrm>
          <a:prstGeom prst="rect">
            <a:avLst/>
          </a:prstGeom>
          <a:noFill/>
        </p:spPr>
        <p:txBody>
          <a:bodyPr wrap="square" rtlCol="0">
            <a:spAutoFit/>
          </a:bodyPr>
          <a:lstStyle/>
          <a:p>
            <a:pPr algn="ctr"/>
            <a:r>
              <a:rPr lang="en-GB" sz="2800" b="1" dirty="0">
                <a:latin typeface="Comic Sans MS" panose="030F0702030302020204" pitchFamily="66" charset="0"/>
              </a:rPr>
              <a:t>November</a:t>
            </a:r>
            <a:endParaRPr lang="en-GB" b="1" dirty="0">
              <a:latin typeface="Comic Sans MS" panose="030F0702030302020204" pitchFamily="66" charset="0"/>
            </a:endParaRPr>
          </a:p>
        </p:txBody>
      </p:sp>
    </p:spTree>
    <p:extLst>
      <p:ext uri="{BB962C8B-B14F-4D97-AF65-F5344CB8AC3E}">
        <p14:creationId xmlns:p14="http://schemas.microsoft.com/office/powerpoint/2010/main" val="4190204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6600" dirty="0">
                <a:solidFill>
                  <a:srgbClr val="CC0099"/>
                </a:solidFill>
                <a:latin typeface="Comic Sans MS" panose="030F0702030302020204" pitchFamily="66" charset="0"/>
              </a:rPr>
              <a:t>Joe W</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showing passion in History as we begin learning about WWII. Joe has shared some amazing facts and interesting stories with us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333,988 BEST Wow IMAGES, STOCK PHOTOS &amp;amp; VECTORS | Adobe Stock">
            <a:extLst>
              <a:ext uri="{FF2B5EF4-FFF2-40B4-BE49-F238E27FC236}">
                <a16:creationId xmlns:a16="http://schemas.microsoft.com/office/drawing/2014/main" id="{75B325BA-58BD-412A-A508-5D59378EFB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427912">
            <a:off x="7166720" y="2753961"/>
            <a:ext cx="3542528" cy="24811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33,988 BEST Wow IMAGES, STOCK PHOTOS &amp;amp; VECTORS | Adobe Stock">
            <a:extLst>
              <a:ext uri="{FF2B5EF4-FFF2-40B4-BE49-F238E27FC236}">
                <a16:creationId xmlns:a16="http://schemas.microsoft.com/office/drawing/2014/main" id="{9B08D017-4B66-43EF-A18B-A6F3C7C1AB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9659718">
            <a:off x="1439592" y="3480463"/>
            <a:ext cx="2795018" cy="1957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4EA8488-7CC4-4AC3-B007-260A6FC1A2B8}"/>
              </a:ext>
            </a:extLst>
          </p:cNvPr>
          <p:cNvPicPr/>
          <p:nvPr/>
        </p:nvPicPr>
        <p:blipFill rotWithShape="1">
          <a:blip r:embed="rId7"/>
          <a:srcRect l="41048" t="31035" r="48815" b="45320"/>
          <a:stretch/>
        </p:blipFill>
        <p:spPr bwMode="auto">
          <a:xfrm>
            <a:off x="3969862" y="1441756"/>
            <a:ext cx="3408678" cy="39744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2354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3583545"/>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15000"/>
              </a:lnSpc>
              <a:spcAft>
                <a:spcPts val="0"/>
              </a:spcAft>
            </a:pPr>
            <a:endPar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a:latin typeface="Comic Sans MS" panose="030F0702030302020204" pitchFamily="66" charset="0"/>
                <a:ea typeface="Calibri" panose="020F0502020204030204" pitchFamily="34" charset="0"/>
                <a:cs typeface="Times New Roman" panose="02020603050405020304" pitchFamily="18" charset="0"/>
              </a:rPr>
              <a:t>Success is the result of small efforts, repeated day in and day out. </a:t>
            </a: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77620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7933899" cy="4225452"/>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p>
          <a:p>
            <a:pPr algn="ctr">
              <a:lnSpc>
                <a:spcPct val="115000"/>
              </a:lnSpc>
              <a:spcAft>
                <a:spcPts val="0"/>
              </a:spcAft>
            </a:pPr>
            <a:endPar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r>
              <a:rPr lang="en-GB" sz="4000" dirty="0">
                <a:latin typeface="Comic Sans MS" panose="030F0702030302020204" pitchFamily="66" charset="0"/>
                <a:ea typeface="Calibri" panose="020F0502020204030204" pitchFamily="34" charset="0"/>
                <a:cs typeface="Times New Roman" panose="02020603050405020304" pitchFamily="18" charset="0"/>
              </a:rPr>
              <a:t>Do what is right, not what is easy. </a:t>
            </a:r>
          </a:p>
          <a:p>
            <a:pPr algn="ctr">
              <a:lnSpc>
                <a:spcPct val="115000"/>
              </a:lnSpc>
              <a:spcAft>
                <a:spcPts val="0"/>
              </a:spcAft>
            </a:pP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p>
        </p:txBody>
      </p:sp>
      <p:sp>
        <p:nvSpPr>
          <p:cNvPr id="6" name="TextBox 5">
            <a:extLst>
              <a:ext uri="{FF2B5EF4-FFF2-40B4-BE49-F238E27FC236}">
                <a16:creationId xmlns:a16="http://schemas.microsoft.com/office/drawing/2014/main" id="{2E95599E-FEF5-42FA-9CC2-EBDFCEB12411}"/>
              </a:ext>
            </a:extLst>
          </p:cNvPr>
          <p:cNvSpPr txBox="1"/>
          <p:nvPr/>
        </p:nvSpPr>
        <p:spPr>
          <a:xfrm>
            <a:off x="1934817" y="2146852"/>
            <a:ext cx="8309113" cy="2523768"/>
          </a:xfrm>
          <a:prstGeom prst="rect">
            <a:avLst/>
          </a:prstGeom>
          <a:noFill/>
        </p:spPr>
        <p:txBody>
          <a:bodyPr wrap="square" rtlCol="0">
            <a:spAutoFit/>
          </a:bodyPr>
          <a:lstStyle/>
          <a:p>
            <a:r>
              <a:rPr lang="en-GB" sz="2000" dirty="0">
                <a:latin typeface="Comic Sans MS" panose="030F0702030302020204" pitchFamily="66" charset="0"/>
              </a:rPr>
              <a:t>Layla – Elm </a:t>
            </a:r>
          </a:p>
          <a:p>
            <a:r>
              <a:rPr lang="en-GB" sz="2000" dirty="0">
                <a:latin typeface="Comic Sans MS" panose="030F0702030302020204" pitchFamily="66" charset="0"/>
              </a:rPr>
              <a:t>Phillip – Elm </a:t>
            </a:r>
          </a:p>
          <a:p>
            <a:r>
              <a:rPr lang="en-GB" sz="2000" dirty="0">
                <a:latin typeface="Comic Sans MS" panose="030F0702030302020204" pitchFamily="66" charset="0"/>
              </a:rPr>
              <a:t>Celia - Elm</a:t>
            </a:r>
          </a:p>
          <a:p>
            <a:r>
              <a:rPr lang="en-GB" sz="2000" dirty="0" err="1">
                <a:latin typeface="Comic Sans MS" panose="030F0702030302020204" pitchFamily="66" charset="0"/>
              </a:rPr>
              <a:t>Faal</a:t>
            </a:r>
            <a:r>
              <a:rPr lang="en-GB" sz="2000" dirty="0">
                <a:latin typeface="Comic Sans MS" panose="030F0702030302020204" pitchFamily="66" charset="0"/>
              </a:rPr>
              <a:t> – Elm</a:t>
            </a:r>
          </a:p>
          <a:p>
            <a:r>
              <a:rPr lang="en-GB" sz="2000" dirty="0" err="1">
                <a:latin typeface="Comic Sans MS" panose="030F0702030302020204" pitchFamily="66" charset="0"/>
              </a:rPr>
              <a:t>Remey</a:t>
            </a:r>
            <a:r>
              <a:rPr lang="en-GB" sz="2000" dirty="0">
                <a:latin typeface="Comic Sans MS" panose="030F0702030302020204" pitchFamily="66" charset="0"/>
              </a:rPr>
              <a:t>-Lei – Elm </a:t>
            </a:r>
          </a:p>
          <a:p>
            <a:r>
              <a:rPr lang="en-GB" sz="2000" dirty="0">
                <a:latin typeface="Comic Sans MS" panose="030F0702030302020204" pitchFamily="66" charset="0"/>
              </a:rPr>
              <a:t>Thomas – Elm </a:t>
            </a:r>
          </a:p>
          <a:p>
            <a:r>
              <a:rPr lang="en-GB" sz="2000" dirty="0">
                <a:latin typeface="Comic Sans MS" panose="030F0702030302020204" pitchFamily="66" charset="0"/>
              </a:rPr>
              <a:t>Eli-Birch</a:t>
            </a:r>
          </a:p>
          <a:p>
            <a:endParaRPr lang="en-GB" dirty="0"/>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4" name="TextBox 3"/>
          <p:cNvSpPr txBox="1"/>
          <p:nvPr/>
        </p:nvSpPr>
        <p:spPr>
          <a:xfrm>
            <a:off x="1209968" y="1644086"/>
            <a:ext cx="3928724" cy="1323439"/>
          </a:xfrm>
          <a:prstGeom prst="rect">
            <a:avLst/>
          </a:prstGeom>
          <a:noFill/>
        </p:spPr>
        <p:txBody>
          <a:bodyPr wrap="square" rtlCol="0">
            <a:spAutoFit/>
          </a:bodyPr>
          <a:lstStyle/>
          <a:p>
            <a:r>
              <a:rPr lang="en-GB" sz="4000" dirty="0">
                <a:latin typeface="Comic Sans MS" panose="030F0702030302020204" pitchFamily="66" charset="0"/>
              </a:rPr>
              <a:t>Oak – Maisie</a:t>
            </a:r>
          </a:p>
          <a:p>
            <a:r>
              <a:rPr lang="en-GB" sz="4000" dirty="0">
                <a:latin typeface="Comic Sans MS" panose="030F0702030302020204" pitchFamily="66" charset="0"/>
              </a:rPr>
              <a:t>Ash </a:t>
            </a:r>
            <a:r>
              <a:rPr lang="en-GB" sz="4000">
                <a:latin typeface="Comic Sans MS" panose="030F0702030302020204" pitchFamily="66" charset="0"/>
              </a:rPr>
              <a:t>– Jaxon</a:t>
            </a:r>
            <a:endParaRPr lang="en-GB" sz="4000" dirty="0">
              <a:latin typeface="Comic Sans MS" panose="030F0702030302020204" pitchFamily="66" charset="0"/>
            </a:endParaRP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5727465" y="1644086"/>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Theo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Francesca</a:t>
            </a:r>
          </a:p>
          <a:p>
            <a:pPr lvl="0"/>
            <a:r>
              <a:rPr lang="en-GB" sz="4000" dirty="0">
                <a:solidFill>
                  <a:prstClr val="black"/>
                </a:solidFill>
                <a:latin typeface="Comic Sans MS" panose="030F0702030302020204" pitchFamily="66" charset="0"/>
              </a:rPr>
              <a:t>Elm – Charley </a:t>
            </a:r>
            <a:endParaRPr lang="en-GB" sz="4000" dirty="0">
              <a:solidFill>
                <a:prstClr val="black"/>
              </a:solidFill>
            </a:endParaRPr>
          </a:p>
        </p:txBody>
      </p:sp>
      <p:sp>
        <p:nvSpPr>
          <p:cNvPr id="8" name="Rectangle 7"/>
          <p:cNvSpPr/>
          <p:nvPr/>
        </p:nvSpPr>
        <p:spPr>
          <a:xfrm>
            <a:off x="5727465" y="3656596"/>
            <a:ext cx="512012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r>
              <a:rPr lang="en-GB" sz="4000" dirty="0" err="1">
                <a:solidFill>
                  <a:prstClr val="black"/>
                </a:solidFill>
                <a:latin typeface="Comic Sans MS" panose="030F0702030302020204" pitchFamily="66" charset="0"/>
              </a:rPr>
              <a:t>Ziva</a:t>
            </a:r>
            <a:r>
              <a:rPr lang="en-GB" sz="4000" dirty="0">
                <a:solidFill>
                  <a:prstClr val="black"/>
                </a:solidFill>
                <a:latin typeface="Comic Sans MS" panose="030F0702030302020204" pitchFamily="66" charset="0"/>
              </a:rPr>
              <a:t>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Chestnut – </a:t>
            </a:r>
          </a:p>
          <a:p>
            <a:pPr lvl="0"/>
            <a:r>
              <a:rPr lang="en-GB" sz="4000" dirty="0">
                <a:solidFill>
                  <a:prstClr val="black"/>
                </a:solidFill>
                <a:latin typeface="Comic Sans MS" panose="030F0702030302020204" pitchFamily="66" charset="0"/>
              </a:rPr>
              <a:t>Aspen- </a:t>
            </a:r>
            <a:r>
              <a:rPr lang="en-GB" sz="4000" dirty="0" err="1">
                <a:solidFill>
                  <a:prstClr val="black"/>
                </a:solidFill>
                <a:latin typeface="Comic Sans MS" panose="030F0702030302020204" pitchFamily="66" charset="0"/>
              </a:rPr>
              <a:t>Avie</a:t>
            </a:r>
            <a:endParaRPr lang="en-GB" sz="4000" dirty="0">
              <a:solidFill>
                <a:prstClr val="black"/>
              </a:solidFill>
            </a:endParaRPr>
          </a:p>
        </p:txBody>
      </p:sp>
      <p:sp>
        <p:nvSpPr>
          <p:cNvPr id="9" name="Rectangle 8"/>
          <p:cNvSpPr/>
          <p:nvPr/>
        </p:nvSpPr>
        <p:spPr>
          <a:xfrm>
            <a:off x="1209967" y="3097055"/>
            <a:ext cx="4824449"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Roux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Orla</a:t>
            </a:r>
          </a:p>
          <a:p>
            <a:pPr lvl="0"/>
            <a:r>
              <a:rPr lang="en-GB" sz="4000" dirty="0">
                <a:solidFill>
                  <a:prstClr val="black"/>
                </a:solidFill>
                <a:latin typeface="Comic Sans MS" panose="030F0702030302020204" pitchFamily="66" charset="0"/>
              </a:rPr>
              <a:t>Maple – Kai</a:t>
            </a:r>
          </a:p>
        </p:txBody>
      </p:sp>
    </p:spTree>
    <p:extLst>
      <p:ext uri="{BB962C8B-B14F-4D97-AF65-F5344CB8AC3E}">
        <p14:creationId xmlns:p14="http://schemas.microsoft.com/office/powerpoint/2010/main" val="164833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50510643"/>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46335" y="1014609"/>
            <a:ext cx="8087638" cy="4524315"/>
          </a:xfrm>
          <a:prstGeom prst="rect">
            <a:avLst/>
          </a:prstGeom>
        </p:spPr>
        <p:txBody>
          <a:bodyPr wrap="square">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Lincoln</a:t>
            </a:r>
          </a:p>
          <a:p>
            <a:pPr algn="ctr"/>
            <a:endParaRPr lang="en-GB" sz="1200" dirty="0">
              <a:latin typeface="Comic Sans MS" panose="030F0702030302020204" pitchFamily="66" charset="0"/>
            </a:endParaRPr>
          </a:p>
          <a:p>
            <a:pPr algn="ctr"/>
            <a:r>
              <a:rPr lang="en-GB" dirty="0">
                <a:latin typeface="Comic Sans MS" panose="030F0702030302020204" pitchFamily="66" charset="0"/>
              </a:rPr>
              <a:t>For</a:t>
            </a:r>
          </a:p>
          <a:p>
            <a:pPr algn="ctr"/>
            <a:endParaRPr lang="en-GB"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Selecting and using a range of materials to create a firework picture.</a:t>
            </a:r>
          </a:p>
          <a:p>
            <a:pPr algn="ctr"/>
            <a:endParaRPr lang="en-GB" b="1" dirty="0">
              <a:solidFill>
                <a:srgbClr val="0070C0"/>
              </a:solidFill>
              <a:latin typeface="Lucida Handwriting" panose="03010101010101010101" pitchFamily="66" charset="0"/>
            </a:endParaRPr>
          </a:p>
          <a:p>
            <a:pPr algn="ctr"/>
            <a:endParaRPr lang="en-GB"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05.11.21</a:t>
            </a:r>
          </a:p>
        </p:txBody>
      </p:sp>
    </p:spTree>
    <p:extLst>
      <p:ext uri="{BB962C8B-B14F-4D97-AF65-F5344CB8AC3E}">
        <p14:creationId xmlns:p14="http://schemas.microsoft.com/office/powerpoint/2010/main" val="240017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216539"/>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 Mia</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a beautiful and independent piece of firework art</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05.11.21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223747"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Ash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A767A86-DE14-4CDC-BB1C-077D71C279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45786" y="1682247"/>
            <a:ext cx="6300423" cy="4705872"/>
          </a:xfrm>
          <a:prstGeom prst="rect">
            <a:avLst/>
          </a:prstGeom>
        </p:spPr>
      </p:pic>
    </p:spTree>
    <p:extLst>
      <p:ext uri="{BB962C8B-B14F-4D97-AF65-F5344CB8AC3E}">
        <p14:creationId xmlns:p14="http://schemas.microsoft.com/office/powerpoint/2010/main" val="236636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endParaRPr lang="en-GB" sz="2400" b="1" dirty="0">
              <a:solidFill>
                <a:srgbClr val="0070C0"/>
              </a:solidFill>
              <a:latin typeface="Lucida Handwriting" panose="03010101010101010101" pitchFamily="66" charset="0"/>
            </a:endParaRPr>
          </a:p>
          <a:p>
            <a:pPr algn="ctr"/>
            <a:r>
              <a:rPr lang="en-GB" sz="6600" b="1" dirty="0">
                <a:solidFill>
                  <a:srgbClr val="CC0099"/>
                </a:solidFill>
                <a:latin typeface="Comic Sans MS" panose="030F0702030302020204" pitchFamily="66" charset="0"/>
              </a:rPr>
              <a:t>Austin </a:t>
            </a:r>
          </a:p>
          <a:p>
            <a:pPr algn="ctr"/>
            <a:r>
              <a:rPr lang="en-GB" sz="2400" dirty="0">
                <a:latin typeface="Comic Sans MS" panose="030F0702030302020204" pitchFamily="66" charset="0"/>
              </a:rPr>
              <a:t>For being resilient and putting in lots of effort within his work in science this week. Austin sorted classroom objects based upon their material they are made from. Austin tried especially hard to use his phonics to help spell the word ‘trousers’. Well Done Austin! </a:t>
            </a:r>
            <a:r>
              <a:rPr lang="en-GB" sz="2400" dirty="0">
                <a:latin typeface="Comic Sans MS" panose="030F0702030302020204" pitchFamily="66" charset="0"/>
                <a:sym typeface="Wingdings" panose="05000000000000000000" pitchFamily="2" charset="2"/>
              </a:rPr>
              <a:t></a:t>
            </a:r>
            <a:endParaRPr lang="en-GB" sz="2400"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05.11.2021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1067</TotalTime>
  <Words>467</Words>
  <Application>Microsoft Office PowerPoint</Application>
  <PresentationFormat>Widescreen</PresentationFormat>
  <Paragraphs>131</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202</cp:revision>
  <cp:lastPrinted>2021-11-04T16:43:17Z</cp:lastPrinted>
  <dcterms:created xsi:type="dcterms:W3CDTF">2020-05-30T07:30:34Z</dcterms:created>
  <dcterms:modified xsi:type="dcterms:W3CDTF">2021-11-05T13:14:48Z</dcterms:modified>
</cp:coreProperties>
</file>