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77" r:id="rId3"/>
    <p:sldId id="259" r:id="rId4"/>
    <p:sldId id="260" r:id="rId5"/>
    <p:sldId id="261" r:id="rId6"/>
    <p:sldId id="262" r:id="rId7"/>
    <p:sldId id="282" r:id="rId8"/>
    <p:sldId id="283" r:id="rId9"/>
    <p:sldId id="284" r:id="rId10"/>
    <p:sldId id="286" r:id="rId11"/>
    <p:sldId id="288" r:id="rId12"/>
    <p:sldId id="290" r:id="rId13"/>
    <p:sldId id="292" r:id="rId14"/>
    <p:sldId id="294" r:id="rId15"/>
    <p:sldId id="296" r:id="rId16"/>
    <p:sldId id="298" r:id="rId17"/>
    <p:sldId id="303" r:id="rId18"/>
    <p:sldId id="300" r:id="rId19"/>
    <p:sldId id="301" r:id="rId20"/>
    <p:sldId id="278" r:id="rId21"/>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99"/>
    <a:srgbClr val="FF0066"/>
    <a:srgbClr val="99FF99"/>
    <a:srgbClr val="99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338" autoAdjust="0"/>
    <p:restoredTop sz="94660"/>
  </p:normalViewPr>
  <p:slideViewPr>
    <p:cSldViewPr snapToGrid="0">
      <p:cViewPr varScale="1">
        <p:scale>
          <a:sx n="73" d="100"/>
          <a:sy n="73" d="100"/>
        </p:scale>
        <p:origin x="64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2A822419-D1C5-4E1E-9D0C-85AE180312A5}" type="datetimeFigureOut">
              <a:rPr lang="en-GB" smtClean="0"/>
              <a:t>05/11/2021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B13E00-8734-474C-B957-321D8720DE3D}" type="slidenum">
              <a:rPr lang="en-GB" smtClean="0"/>
              <a:t>‹#›</a:t>
            </a:fld>
            <a:endParaRPr lang="en-GB"/>
          </a:p>
        </p:txBody>
      </p:sp>
    </p:spTree>
    <p:extLst>
      <p:ext uri="{BB962C8B-B14F-4D97-AF65-F5344CB8AC3E}">
        <p14:creationId xmlns:p14="http://schemas.microsoft.com/office/powerpoint/2010/main" val="34718102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A822419-D1C5-4E1E-9D0C-85AE180312A5}" type="datetimeFigureOut">
              <a:rPr lang="en-GB" smtClean="0"/>
              <a:t>05/11/2021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B13E00-8734-474C-B957-321D8720DE3D}" type="slidenum">
              <a:rPr lang="en-GB" smtClean="0"/>
              <a:t>‹#›</a:t>
            </a:fld>
            <a:endParaRPr lang="en-GB"/>
          </a:p>
        </p:txBody>
      </p:sp>
    </p:spTree>
    <p:extLst>
      <p:ext uri="{BB962C8B-B14F-4D97-AF65-F5344CB8AC3E}">
        <p14:creationId xmlns:p14="http://schemas.microsoft.com/office/powerpoint/2010/main" val="713601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A822419-D1C5-4E1E-9D0C-85AE180312A5}" type="datetimeFigureOut">
              <a:rPr lang="en-GB" smtClean="0"/>
              <a:t>05/11/2021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B13E00-8734-474C-B957-321D8720DE3D}" type="slidenum">
              <a:rPr lang="en-GB" smtClean="0"/>
              <a:t>‹#›</a:t>
            </a:fld>
            <a:endParaRPr lang="en-GB"/>
          </a:p>
        </p:txBody>
      </p:sp>
    </p:spTree>
    <p:extLst>
      <p:ext uri="{BB962C8B-B14F-4D97-AF65-F5344CB8AC3E}">
        <p14:creationId xmlns:p14="http://schemas.microsoft.com/office/powerpoint/2010/main" val="31760905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A822419-D1C5-4E1E-9D0C-85AE180312A5}" type="datetimeFigureOut">
              <a:rPr lang="en-GB" smtClean="0"/>
              <a:t>05/11/2021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B13E00-8734-474C-B957-321D8720DE3D}" type="slidenum">
              <a:rPr lang="en-GB" smtClean="0"/>
              <a:t>‹#›</a:t>
            </a:fld>
            <a:endParaRPr lang="en-GB"/>
          </a:p>
        </p:txBody>
      </p:sp>
    </p:spTree>
    <p:extLst>
      <p:ext uri="{BB962C8B-B14F-4D97-AF65-F5344CB8AC3E}">
        <p14:creationId xmlns:p14="http://schemas.microsoft.com/office/powerpoint/2010/main" val="24321982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A822419-D1C5-4E1E-9D0C-85AE180312A5}" type="datetimeFigureOut">
              <a:rPr lang="en-GB" smtClean="0"/>
              <a:t>05/11/2021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B13E00-8734-474C-B957-321D8720DE3D}" type="slidenum">
              <a:rPr lang="en-GB" smtClean="0"/>
              <a:t>‹#›</a:t>
            </a:fld>
            <a:endParaRPr lang="en-GB"/>
          </a:p>
        </p:txBody>
      </p:sp>
    </p:spTree>
    <p:extLst>
      <p:ext uri="{BB962C8B-B14F-4D97-AF65-F5344CB8AC3E}">
        <p14:creationId xmlns:p14="http://schemas.microsoft.com/office/powerpoint/2010/main" val="6186632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A822419-D1C5-4E1E-9D0C-85AE180312A5}" type="datetimeFigureOut">
              <a:rPr lang="en-GB" smtClean="0"/>
              <a:t>05/11/2021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5B13E00-8734-474C-B957-321D8720DE3D}" type="slidenum">
              <a:rPr lang="en-GB" smtClean="0"/>
              <a:t>‹#›</a:t>
            </a:fld>
            <a:endParaRPr lang="en-GB"/>
          </a:p>
        </p:txBody>
      </p:sp>
    </p:spTree>
    <p:extLst>
      <p:ext uri="{BB962C8B-B14F-4D97-AF65-F5344CB8AC3E}">
        <p14:creationId xmlns:p14="http://schemas.microsoft.com/office/powerpoint/2010/main" val="22195448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2A822419-D1C5-4E1E-9D0C-85AE180312A5}" type="datetimeFigureOut">
              <a:rPr lang="en-GB" smtClean="0"/>
              <a:t>05/11/2021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5B13E00-8734-474C-B957-321D8720DE3D}" type="slidenum">
              <a:rPr lang="en-GB" smtClean="0"/>
              <a:t>‹#›</a:t>
            </a:fld>
            <a:endParaRPr lang="en-GB"/>
          </a:p>
        </p:txBody>
      </p:sp>
    </p:spTree>
    <p:extLst>
      <p:ext uri="{BB962C8B-B14F-4D97-AF65-F5344CB8AC3E}">
        <p14:creationId xmlns:p14="http://schemas.microsoft.com/office/powerpoint/2010/main" val="16076196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A822419-D1C5-4E1E-9D0C-85AE180312A5}" type="datetimeFigureOut">
              <a:rPr lang="en-GB" smtClean="0"/>
              <a:t>05/11/2021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5B13E00-8734-474C-B957-321D8720DE3D}" type="slidenum">
              <a:rPr lang="en-GB" smtClean="0"/>
              <a:t>‹#›</a:t>
            </a:fld>
            <a:endParaRPr lang="en-GB"/>
          </a:p>
        </p:txBody>
      </p:sp>
    </p:spTree>
    <p:extLst>
      <p:ext uri="{BB962C8B-B14F-4D97-AF65-F5344CB8AC3E}">
        <p14:creationId xmlns:p14="http://schemas.microsoft.com/office/powerpoint/2010/main" val="2260434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822419-D1C5-4E1E-9D0C-85AE180312A5}" type="datetimeFigureOut">
              <a:rPr lang="en-GB" smtClean="0"/>
              <a:t>05/11/2021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5B13E00-8734-474C-B957-321D8720DE3D}" type="slidenum">
              <a:rPr lang="en-GB" smtClean="0"/>
              <a:t>‹#›</a:t>
            </a:fld>
            <a:endParaRPr lang="en-GB"/>
          </a:p>
        </p:txBody>
      </p:sp>
    </p:spTree>
    <p:extLst>
      <p:ext uri="{BB962C8B-B14F-4D97-AF65-F5344CB8AC3E}">
        <p14:creationId xmlns:p14="http://schemas.microsoft.com/office/powerpoint/2010/main" val="2079773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A822419-D1C5-4E1E-9D0C-85AE180312A5}" type="datetimeFigureOut">
              <a:rPr lang="en-GB" smtClean="0"/>
              <a:t>05/11/2021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5B13E00-8734-474C-B957-321D8720DE3D}" type="slidenum">
              <a:rPr lang="en-GB" smtClean="0"/>
              <a:t>‹#›</a:t>
            </a:fld>
            <a:endParaRPr lang="en-GB"/>
          </a:p>
        </p:txBody>
      </p:sp>
    </p:spTree>
    <p:extLst>
      <p:ext uri="{BB962C8B-B14F-4D97-AF65-F5344CB8AC3E}">
        <p14:creationId xmlns:p14="http://schemas.microsoft.com/office/powerpoint/2010/main" val="26719923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A822419-D1C5-4E1E-9D0C-85AE180312A5}" type="datetimeFigureOut">
              <a:rPr lang="en-GB" smtClean="0"/>
              <a:t>05/11/2021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5B13E00-8734-474C-B957-321D8720DE3D}" type="slidenum">
              <a:rPr lang="en-GB" smtClean="0"/>
              <a:t>‹#›</a:t>
            </a:fld>
            <a:endParaRPr lang="en-GB"/>
          </a:p>
        </p:txBody>
      </p:sp>
    </p:spTree>
    <p:extLst>
      <p:ext uri="{BB962C8B-B14F-4D97-AF65-F5344CB8AC3E}">
        <p14:creationId xmlns:p14="http://schemas.microsoft.com/office/powerpoint/2010/main" val="38565155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822419-D1C5-4E1E-9D0C-85AE180312A5}" type="datetimeFigureOut">
              <a:rPr lang="en-GB" smtClean="0"/>
              <a:t>05/11/2021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B13E00-8734-474C-B957-321D8720DE3D}" type="slidenum">
              <a:rPr lang="en-GB" smtClean="0"/>
              <a:t>‹#›</a:t>
            </a:fld>
            <a:endParaRPr lang="en-GB"/>
          </a:p>
        </p:txBody>
      </p:sp>
    </p:spTree>
    <p:extLst>
      <p:ext uri="{BB962C8B-B14F-4D97-AF65-F5344CB8AC3E}">
        <p14:creationId xmlns:p14="http://schemas.microsoft.com/office/powerpoint/2010/main" val="19408188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google.co.uk/url?sa=i&amp;rct=j&amp;q=&amp;esrc=s&amp;source=images&amp;cd=&amp;cad=rja&amp;uact=8&amp;ved=0ahUKEwiCttvp-LzUAhUHAcAKHSISAjsQjRwIBw&amp;url=http://www.woodlands.staffs.sch.uk/&amp;psig=AFQjCNFhz_a7YinN3qiR2GyGeAQWsJvTlA&amp;ust=1497516215965953" TargetMode="External"/><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hyperlink" Target="http://www.google.co.uk/url?sa=i&amp;rct=j&amp;q=&amp;esrc=s&amp;source=images&amp;cd=&amp;cad=rja&amp;uact=8&amp;ved=0ahUKEwiCttvp-LzUAhUHAcAKHSISAjsQjRwIBw&amp;url=http://www.woodlands.staffs.sch.uk/&amp;psig=AFQjCNFhz_a7YinN3qiR2GyGeAQWsJvTlA&amp;ust=1497516215965953"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hyperlink" Target="http://www.google.co.uk/url?sa=i&amp;rct=j&amp;q=&amp;esrc=s&amp;source=images&amp;cd=&amp;cad=rja&amp;uact=8&amp;ved=0ahUKEwiCttvp-LzUAhUHAcAKHSISAjsQjRwIBw&amp;url=http://www.woodlands.staffs.sch.uk/&amp;psig=AFQjCNFhz_a7YinN3qiR2GyGeAQWsJvTlA&amp;ust=1497516215965953"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hyperlink" Target="http://www.google.co.uk/url?sa=i&amp;rct=j&amp;q=&amp;esrc=s&amp;source=images&amp;cd=&amp;cad=rja&amp;uact=8&amp;ved=0ahUKEwiCttvp-LzUAhUHAcAKHSISAjsQjRwIBw&amp;url=http://www.woodlands.staffs.sch.uk/&amp;psig=AFQjCNFhz_a7YinN3qiR2GyGeAQWsJvTlA&amp;ust=1497516215965953"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hyperlink" Target="http://www.google.co.uk/url?sa=i&amp;rct=j&amp;q=&amp;esrc=s&amp;source=images&amp;cd=&amp;cad=rja&amp;uact=8&amp;ved=0ahUKEwiCttvp-LzUAhUHAcAKHSISAjsQjRwIBw&amp;url=http://www.woodlands.staffs.sch.uk/&amp;psig=AFQjCNFhz_a7YinN3qiR2GyGeAQWsJvTlA&amp;ust=1497516215965953"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hyperlink" Target="http://www.google.co.uk/url?sa=i&amp;rct=j&amp;q=&amp;esrc=s&amp;source=images&amp;cd=&amp;cad=rja&amp;uact=8&amp;ved=0ahUKEwiCttvp-LzUAhUHAcAKHSISAjsQjRwIBw&amp;url=http://www.woodlands.staffs.sch.uk/&amp;psig=AFQjCNFhz_a7YinN3qiR2GyGeAQWsJvTlA&amp;ust=1497516215965953"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hyperlink" Target="http://www.google.co.uk/url?sa=i&amp;rct=j&amp;q=&amp;esrc=s&amp;source=images&amp;cd=&amp;cad=rja&amp;uact=8&amp;ved=0ahUKEwiCttvp-LzUAhUHAcAKHSISAjsQjRwIBw&amp;url=http://www.woodlands.staffs.sch.uk/&amp;psig=AFQjCNFhz_a7YinN3qiR2GyGeAQWsJvTlA&amp;ust=1497516215965953"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hyperlink" Target="http://www.google.co.uk/url?sa=i&amp;rct=j&amp;q=&amp;esrc=s&amp;source=images&amp;cd=&amp;cad=rja&amp;uact=8&amp;ved=0ahUKEwiCttvp-LzUAhUHAcAKHSISAjsQjRwIBw&amp;url=http://www.woodlands.staffs.sch.uk/&amp;psig=AFQjCNFhz_a7YinN3qiR2GyGeAQWsJvTlA&amp;ust=1497516215965953"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hyperlink" Target="http://www.google.co.uk/url?sa=i&amp;rct=j&amp;q=&amp;esrc=s&amp;source=images&amp;cd=&amp;cad=rja&amp;uact=8&amp;ved=0ahUKEwiCttvp-LzUAhUHAcAKHSISAjsQjRwIBw&amp;url=http://www.woodlands.staffs.sch.uk/&amp;psig=AFQjCNFhz_a7YinN3qiR2GyGeAQWsJvTlA&amp;ust=1497516215965953"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hyperlink" Target="http://www.google.co.uk/url?sa=i&amp;rct=j&amp;q=&amp;esrc=s&amp;source=images&amp;cd=&amp;cad=rja&amp;uact=8&amp;ved=0ahUKEwiCttvp-LzUAhUHAcAKHSISAjsQjRwIBw&amp;url=http://www.woodlands.staffs.sch.uk/&amp;psig=AFQjCNFhz_a7YinN3qiR2GyGeAQWsJvTlA&amp;ust=1497516215965953"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2.png"/><Relationship Id="rId4" Type="http://schemas.openxmlformats.org/officeDocument/2006/relationships/hyperlink" Target="http://www.google.co.uk/url?sa=i&amp;rct=j&amp;q=&amp;esrc=s&amp;source=images&amp;cd=&amp;cad=rja&amp;uact=8&amp;ved=0ahUKEwiCttvp-LzUAhUHAcAKHSISAjsQjRwIBw&amp;url=http://www.woodlands.staffs.sch.uk/&amp;psig=AFQjCNFhz_a7YinN3qiR2GyGeAQWsJvTlA&amp;ust=1497516215965953"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hyperlink" Target="http://www.google.co.uk/url?sa=i&amp;rct=j&amp;q=&amp;esrc=s&amp;source=images&amp;cd=&amp;cad=rja&amp;uact=8&amp;ved=0ahUKEwiCttvp-LzUAhUHAcAKHSISAjsQjRwIBw&amp;url=http://www.woodlands.staffs.sch.uk/&amp;psig=AFQjCNFhz_a7YinN3qiR2GyGeAQWsJvTlA&amp;ust=1497516215965953"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hyperlink" Target="http://www.google.co.uk/url?sa=i&amp;rct=j&amp;q=&amp;esrc=s&amp;source=images&amp;cd=&amp;cad=rja&amp;uact=8&amp;ved=0ahUKEwiCttvp-LzUAhUHAcAKHSISAjsQjRwIBw&amp;url=http://www.woodlands.staffs.sch.uk/&amp;psig=AFQjCNFhz_a7YinN3qiR2GyGeAQWsJvTlA&amp;ust=1497516215965953"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2.png"/><Relationship Id="rId4" Type="http://schemas.openxmlformats.org/officeDocument/2006/relationships/hyperlink" Target="http://www.google.co.uk/url?sa=i&amp;rct=j&amp;q=&amp;esrc=s&amp;source=images&amp;cd=&amp;cad=rja&amp;uact=8&amp;ved=0ahUKEwiCttvp-LzUAhUHAcAKHSISAjsQjRwIBw&amp;url=http://www.woodlands.staffs.sch.uk/&amp;psig=AFQjCNFhz_a7YinN3qiR2GyGeAQWsJvTlA&amp;ust=1497516215965953"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hyperlink" Target="http://www.google.co.uk/url?sa=i&amp;rct=j&amp;q=&amp;esrc=s&amp;source=images&amp;cd=&amp;cad=rja&amp;uact=8&amp;ved=0ahUKEwiCttvp-LzUAhUHAcAKHSISAjsQjRwIBw&amp;url=http://www.woodlands.staffs.sch.uk/&amp;psig=AFQjCNFhz_a7YinN3qiR2GyGeAQWsJvTlA&amp;ust=1497516215965953"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921" b="1053"/>
          <a:stretch/>
        </p:blipFill>
        <p:spPr>
          <a:xfrm rot="16200000">
            <a:off x="2669156" y="-2664844"/>
            <a:ext cx="6853690" cy="12191998"/>
          </a:xfrm>
          <a:prstGeom prst="rect">
            <a:avLst/>
          </a:prstGeom>
        </p:spPr>
      </p:pic>
      <p:sp>
        <p:nvSpPr>
          <p:cNvPr id="3" name="TextBox 2"/>
          <p:cNvSpPr txBox="1"/>
          <p:nvPr/>
        </p:nvSpPr>
        <p:spPr>
          <a:xfrm>
            <a:off x="2839452" y="1043216"/>
            <a:ext cx="6645032" cy="2862322"/>
          </a:xfrm>
          <a:prstGeom prst="rect">
            <a:avLst/>
          </a:prstGeom>
          <a:noFill/>
        </p:spPr>
        <p:txBody>
          <a:bodyPr wrap="square" rtlCol="0">
            <a:spAutoFit/>
          </a:bodyPr>
          <a:lstStyle/>
          <a:p>
            <a:pPr algn="ctr"/>
            <a:r>
              <a:rPr lang="en-GB" sz="6600" dirty="0">
                <a:solidFill>
                  <a:srgbClr val="FF0000"/>
                </a:solidFill>
                <a:latin typeface="Comic Sans MS" panose="030F0702030302020204" pitchFamily="66" charset="0"/>
              </a:rPr>
              <a:t>Wow Assembly:</a:t>
            </a:r>
          </a:p>
          <a:p>
            <a:r>
              <a:rPr lang="en-GB" sz="4800" dirty="0">
                <a:latin typeface="Comic Sans MS" panose="030F0702030302020204" pitchFamily="66" charset="0"/>
              </a:rPr>
              <a:t> Friday 5</a:t>
            </a:r>
            <a:r>
              <a:rPr lang="en-GB" sz="4800" baseline="30000" dirty="0">
                <a:latin typeface="Comic Sans MS" panose="030F0702030302020204" pitchFamily="66" charset="0"/>
              </a:rPr>
              <a:t>th</a:t>
            </a:r>
            <a:r>
              <a:rPr lang="en-GB" sz="4800" dirty="0">
                <a:latin typeface="Comic Sans MS" panose="030F0702030302020204" pitchFamily="66" charset="0"/>
              </a:rPr>
              <a:t> November</a:t>
            </a:r>
          </a:p>
          <a:p>
            <a:endParaRPr lang="en-GB" sz="6600" dirty="0">
              <a:latin typeface="Comic Sans MS" panose="030F0702030302020204" pitchFamily="66" charset="0"/>
            </a:endParaRPr>
          </a:p>
        </p:txBody>
      </p:sp>
      <p:pic>
        <p:nvPicPr>
          <p:cNvPr id="4" name="Picture 6" descr="Image result for the woodlands community primary school logo">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28811" y="3212789"/>
            <a:ext cx="2686390" cy="250729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5"/>
          <a:stretch>
            <a:fillRect/>
          </a:stretch>
        </p:blipFill>
        <p:spPr>
          <a:xfrm>
            <a:off x="1058145" y="4304374"/>
            <a:ext cx="1657350" cy="1743075"/>
          </a:xfrm>
          <a:prstGeom prst="rect">
            <a:avLst/>
          </a:prstGeom>
        </p:spPr>
      </p:pic>
      <p:pic>
        <p:nvPicPr>
          <p:cNvPr id="6" name="Picture 5"/>
          <p:cNvPicPr>
            <a:picLocks noChangeAspect="1"/>
          </p:cNvPicPr>
          <p:nvPr/>
        </p:nvPicPr>
        <p:blipFill>
          <a:blip r:embed="rId5"/>
          <a:stretch>
            <a:fillRect/>
          </a:stretch>
        </p:blipFill>
        <p:spPr>
          <a:xfrm>
            <a:off x="9484484" y="4304375"/>
            <a:ext cx="1657350" cy="1743075"/>
          </a:xfrm>
          <a:prstGeom prst="rect">
            <a:avLst/>
          </a:prstGeom>
        </p:spPr>
      </p:pic>
    </p:spTree>
    <p:extLst>
      <p:ext uri="{BB962C8B-B14F-4D97-AF65-F5344CB8AC3E}">
        <p14:creationId xmlns:p14="http://schemas.microsoft.com/office/powerpoint/2010/main" val="40807872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921" b="1053"/>
          <a:stretch/>
        </p:blipFill>
        <p:spPr>
          <a:xfrm rot="16200000">
            <a:off x="2669156" y="-2664844"/>
            <a:ext cx="6853690" cy="12191998"/>
          </a:xfrm>
          <a:prstGeom prst="rect">
            <a:avLst/>
          </a:prstGeom>
        </p:spPr>
      </p:pic>
      <p:sp>
        <p:nvSpPr>
          <p:cNvPr id="3" name="TextBox 2"/>
          <p:cNvSpPr txBox="1"/>
          <p:nvPr/>
        </p:nvSpPr>
        <p:spPr>
          <a:xfrm>
            <a:off x="1132764" y="1011236"/>
            <a:ext cx="9744502" cy="4770537"/>
          </a:xfrm>
          <a:prstGeom prst="rect">
            <a:avLst/>
          </a:prstGeom>
          <a:noFill/>
        </p:spPr>
        <p:txBody>
          <a:bodyPr wrap="square" rtlCol="0">
            <a:spAutoFit/>
          </a:bodyPr>
          <a:lstStyle/>
          <a:p>
            <a:pPr algn="ctr"/>
            <a:r>
              <a:rPr lang="en-GB" sz="6600" dirty="0">
                <a:latin typeface="Comic Sans MS" panose="030F0702030302020204" pitchFamily="66" charset="0"/>
              </a:rPr>
              <a:t>Birch</a:t>
            </a:r>
          </a:p>
          <a:p>
            <a:pPr algn="ctr"/>
            <a:endParaRPr lang="en-GB" sz="1600" dirty="0">
              <a:latin typeface="Comic Sans MS" panose="030F0702030302020204" pitchFamily="66" charset="0"/>
            </a:endParaRPr>
          </a:p>
          <a:p>
            <a:pPr algn="ctr"/>
            <a:r>
              <a:rPr lang="en-GB" sz="5400" dirty="0">
                <a:solidFill>
                  <a:srgbClr val="CC0099"/>
                </a:solidFill>
                <a:latin typeface="Comic Sans MS" panose="030F0702030302020204" pitchFamily="66" charset="0"/>
              </a:rPr>
              <a:t>Finley</a:t>
            </a:r>
          </a:p>
          <a:p>
            <a:pPr algn="ctr"/>
            <a:r>
              <a:rPr lang="en-GB" sz="2400" dirty="0">
                <a:latin typeface="Comic Sans MS" panose="030F0702030302020204" pitchFamily="66" charset="0"/>
                <a:sym typeface="Wingdings" panose="05000000000000000000" pitchFamily="2" charset="2"/>
              </a:rPr>
              <a:t>Finley has been a super star in maths this week. He has challenged himself to add multiples of one crossing ten and can use reasoning to explain his answers. Well done Fin! </a:t>
            </a:r>
            <a:endParaRPr lang="en-GB" sz="2400" dirty="0">
              <a:latin typeface="Comic Sans MS" panose="030F0702030302020204" pitchFamily="66" charset="0"/>
            </a:endParaRPr>
          </a:p>
          <a:p>
            <a:pPr algn="ctr"/>
            <a:endParaRPr lang="en-GB" sz="2400" b="1" dirty="0">
              <a:solidFill>
                <a:srgbClr val="0070C0"/>
              </a:solidFill>
              <a:latin typeface="Lucida Handwriting" panose="03010101010101010101" pitchFamily="66" charset="0"/>
            </a:endParaRPr>
          </a:p>
          <a:p>
            <a:pPr algn="ctr"/>
            <a:endParaRPr lang="en-GB" sz="2400" b="1" dirty="0">
              <a:solidFill>
                <a:srgbClr val="0070C0"/>
              </a:solidFill>
              <a:latin typeface="Lucida Handwriting" panose="03010101010101010101" pitchFamily="66" charset="0"/>
            </a:endParaRPr>
          </a:p>
          <a:p>
            <a:pPr algn="ctr"/>
            <a:r>
              <a:rPr lang="en-GB" sz="2400" b="1" dirty="0">
                <a:solidFill>
                  <a:srgbClr val="0070C0"/>
                </a:solidFill>
                <a:latin typeface="Lucida Handwriting" panose="03010101010101010101" pitchFamily="66" charset="0"/>
              </a:rPr>
              <a:t>Miss Hewitt                                  05.11.21</a:t>
            </a:r>
          </a:p>
          <a:p>
            <a:pPr algn="ctr"/>
            <a:endParaRPr lang="en-GB" sz="2400" dirty="0">
              <a:latin typeface="Comic Sans MS" panose="030F0702030302020204" pitchFamily="66" charset="0"/>
            </a:endParaRPr>
          </a:p>
        </p:txBody>
      </p:sp>
      <p:pic>
        <p:nvPicPr>
          <p:cNvPr id="4" name="Picture 3"/>
          <p:cNvPicPr>
            <a:picLocks noChangeAspect="1"/>
          </p:cNvPicPr>
          <p:nvPr/>
        </p:nvPicPr>
        <p:blipFill>
          <a:blip r:embed="rId3"/>
          <a:stretch>
            <a:fillRect/>
          </a:stretch>
        </p:blipFill>
        <p:spPr>
          <a:xfrm>
            <a:off x="9484484" y="824196"/>
            <a:ext cx="1657350" cy="1743075"/>
          </a:xfrm>
          <a:prstGeom prst="rect">
            <a:avLst/>
          </a:prstGeom>
        </p:spPr>
      </p:pic>
      <p:pic>
        <p:nvPicPr>
          <p:cNvPr id="5" name="Picture 6" descr="Image result for the woodlands community primary school logo">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2764" y="824196"/>
            <a:ext cx="1758342" cy="1641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24129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921" b="1053"/>
          <a:stretch/>
        </p:blipFill>
        <p:spPr>
          <a:xfrm rot="16200000">
            <a:off x="2669156" y="-2664844"/>
            <a:ext cx="6853690" cy="12191998"/>
          </a:xfrm>
          <a:prstGeom prst="rect">
            <a:avLst/>
          </a:prstGeom>
        </p:spPr>
      </p:pic>
      <p:sp>
        <p:nvSpPr>
          <p:cNvPr id="3" name="TextBox 2"/>
          <p:cNvSpPr txBox="1"/>
          <p:nvPr/>
        </p:nvSpPr>
        <p:spPr>
          <a:xfrm>
            <a:off x="1132764" y="1011236"/>
            <a:ext cx="9744502" cy="4955203"/>
          </a:xfrm>
          <a:prstGeom prst="rect">
            <a:avLst/>
          </a:prstGeom>
          <a:noFill/>
        </p:spPr>
        <p:txBody>
          <a:bodyPr wrap="square" rtlCol="0">
            <a:spAutoFit/>
          </a:bodyPr>
          <a:lstStyle/>
          <a:p>
            <a:pPr algn="ctr"/>
            <a:r>
              <a:rPr lang="en-GB" sz="6600" dirty="0">
                <a:latin typeface="Comic Sans MS" panose="030F0702030302020204" pitchFamily="66" charset="0"/>
              </a:rPr>
              <a:t>Pine</a:t>
            </a:r>
          </a:p>
          <a:p>
            <a:pPr algn="ctr"/>
            <a:r>
              <a:rPr lang="en-GB" sz="6600" dirty="0">
                <a:solidFill>
                  <a:srgbClr val="CC0099"/>
                </a:solidFill>
                <a:latin typeface="Comic Sans MS" panose="030F0702030302020204" pitchFamily="66" charset="0"/>
              </a:rPr>
              <a:t>Callum</a:t>
            </a:r>
          </a:p>
          <a:p>
            <a:pPr algn="ctr"/>
            <a:endParaRPr lang="en-GB" sz="1600" dirty="0">
              <a:latin typeface="Comic Sans MS" panose="030F0702030302020204" pitchFamily="66" charset="0"/>
            </a:endParaRPr>
          </a:p>
          <a:p>
            <a:pPr algn="ctr"/>
            <a:r>
              <a:rPr lang="en-GB" sz="2400" dirty="0">
                <a:latin typeface="Comic Sans MS" panose="030F0702030302020204" pitchFamily="66" charset="0"/>
              </a:rPr>
              <a:t>For using passion and excellence in completing extra maths homework as well as his homework book. So proud of your work ethic! Keep it up!</a:t>
            </a:r>
          </a:p>
          <a:p>
            <a:pPr algn="ctr"/>
            <a:endParaRPr lang="en-GB" sz="2400" b="1" dirty="0">
              <a:solidFill>
                <a:srgbClr val="0070C0"/>
              </a:solidFill>
              <a:latin typeface="Lucida Handwriting" panose="03010101010101010101" pitchFamily="66" charset="0"/>
            </a:endParaRPr>
          </a:p>
          <a:p>
            <a:pPr algn="ctr"/>
            <a:endParaRPr lang="en-GB" sz="2400" b="1" dirty="0">
              <a:solidFill>
                <a:srgbClr val="0070C0"/>
              </a:solidFill>
              <a:latin typeface="Lucida Handwriting" panose="03010101010101010101" pitchFamily="66" charset="0"/>
            </a:endParaRPr>
          </a:p>
          <a:p>
            <a:pPr algn="ctr"/>
            <a:r>
              <a:rPr lang="en-GB" sz="2400" b="1" dirty="0">
                <a:solidFill>
                  <a:srgbClr val="0070C0"/>
                </a:solidFill>
                <a:latin typeface="Lucida Handwriting" panose="03010101010101010101" pitchFamily="66" charset="0"/>
              </a:rPr>
              <a:t>Mrs Leedham-Hawkes                                    5.11.21</a:t>
            </a:r>
          </a:p>
          <a:p>
            <a:pPr algn="ctr"/>
            <a:endParaRPr lang="en-GB" sz="2400" dirty="0">
              <a:latin typeface="Comic Sans MS" panose="030F0702030302020204" pitchFamily="66" charset="0"/>
            </a:endParaRPr>
          </a:p>
        </p:txBody>
      </p:sp>
      <p:pic>
        <p:nvPicPr>
          <p:cNvPr id="4" name="Picture 3"/>
          <p:cNvPicPr>
            <a:picLocks noChangeAspect="1"/>
          </p:cNvPicPr>
          <p:nvPr/>
        </p:nvPicPr>
        <p:blipFill>
          <a:blip r:embed="rId3"/>
          <a:stretch>
            <a:fillRect/>
          </a:stretch>
        </p:blipFill>
        <p:spPr>
          <a:xfrm>
            <a:off x="9484484" y="824196"/>
            <a:ext cx="1657350" cy="1743075"/>
          </a:xfrm>
          <a:prstGeom prst="rect">
            <a:avLst/>
          </a:prstGeom>
        </p:spPr>
      </p:pic>
      <p:pic>
        <p:nvPicPr>
          <p:cNvPr id="5" name="Picture 6" descr="Image result for the woodlands community primary school logo">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2764" y="824196"/>
            <a:ext cx="1758342" cy="1641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32316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921" b="1053"/>
          <a:stretch/>
        </p:blipFill>
        <p:spPr>
          <a:xfrm rot="16200000">
            <a:off x="2669156" y="-2664844"/>
            <a:ext cx="6853690" cy="12191998"/>
          </a:xfrm>
          <a:prstGeom prst="rect">
            <a:avLst/>
          </a:prstGeom>
        </p:spPr>
      </p:pic>
      <p:sp>
        <p:nvSpPr>
          <p:cNvPr id="3" name="TextBox 2"/>
          <p:cNvSpPr txBox="1"/>
          <p:nvPr/>
        </p:nvSpPr>
        <p:spPr>
          <a:xfrm>
            <a:off x="1132764" y="1011236"/>
            <a:ext cx="9744502" cy="4555093"/>
          </a:xfrm>
          <a:prstGeom prst="rect">
            <a:avLst/>
          </a:prstGeom>
          <a:noFill/>
        </p:spPr>
        <p:txBody>
          <a:bodyPr wrap="square" rtlCol="0">
            <a:spAutoFit/>
          </a:bodyPr>
          <a:lstStyle/>
          <a:p>
            <a:pPr algn="ctr"/>
            <a:r>
              <a:rPr lang="en-GB" sz="6600" dirty="0">
                <a:latin typeface="Comic Sans MS" panose="030F0702030302020204" pitchFamily="66" charset="0"/>
              </a:rPr>
              <a:t>Maple</a:t>
            </a:r>
          </a:p>
          <a:p>
            <a:pPr algn="ctr"/>
            <a:endParaRPr lang="en-GB" sz="2400" b="1" dirty="0">
              <a:solidFill>
                <a:srgbClr val="0070C0"/>
              </a:solidFill>
              <a:latin typeface="Lucida Handwriting" panose="03010101010101010101" pitchFamily="66" charset="0"/>
            </a:endParaRPr>
          </a:p>
          <a:p>
            <a:pPr algn="ctr"/>
            <a:r>
              <a:rPr lang="en-GB" sz="4000" b="1" dirty="0">
                <a:solidFill>
                  <a:srgbClr val="CC0099"/>
                </a:solidFill>
                <a:latin typeface="Lucida Handwriting" panose="03010101010101010101" pitchFamily="66" charset="0"/>
              </a:rPr>
              <a:t>David </a:t>
            </a:r>
          </a:p>
          <a:p>
            <a:pPr algn="ctr"/>
            <a:endParaRPr lang="en-GB" sz="4000" b="1" dirty="0">
              <a:solidFill>
                <a:srgbClr val="C00000"/>
              </a:solidFill>
              <a:latin typeface="Lucida Handwriting" panose="03010101010101010101" pitchFamily="66" charset="0"/>
            </a:endParaRPr>
          </a:p>
          <a:p>
            <a:pPr algn="ctr"/>
            <a:r>
              <a:rPr lang="en-GB" sz="2400" b="1" dirty="0">
                <a:latin typeface="Lucida Handwriting" panose="03010101010101010101" pitchFamily="66" charset="0"/>
              </a:rPr>
              <a:t>For using scientific vocabulary to explain the results from an investigation.</a:t>
            </a:r>
            <a:endParaRPr lang="en-GB" sz="2400" b="1" dirty="0">
              <a:solidFill>
                <a:srgbClr val="0070C0"/>
              </a:solidFill>
              <a:latin typeface="Lucida Handwriting" panose="03010101010101010101" pitchFamily="66" charset="0"/>
            </a:endParaRPr>
          </a:p>
          <a:p>
            <a:pPr algn="ctr"/>
            <a:endParaRPr lang="en-GB" sz="2400" b="1" dirty="0">
              <a:solidFill>
                <a:srgbClr val="0070C0"/>
              </a:solidFill>
              <a:latin typeface="Lucida Handwriting" panose="03010101010101010101" pitchFamily="66" charset="0"/>
            </a:endParaRPr>
          </a:p>
          <a:p>
            <a:pPr algn="ctr"/>
            <a:r>
              <a:rPr lang="en-GB" sz="2400" b="1" dirty="0">
                <a:solidFill>
                  <a:srgbClr val="0070C0"/>
                </a:solidFill>
                <a:latin typeface="Lucida Handwriting" panose="03010101010101010101" pitchFamily="66" charset="0"/>
              </a:rPr>
              <a:t>Miss Dawson                                  05.11.2021</a:t>
            </a:r>
          </a:p>
          <a:p>
            <a:pPr algn="ctr"/>
            <a:endParaRPr lang="en-GB" sz="2400" dirty="0">
              <a:latin typeface="Comic Sans MS" panose="030F0702030302020204" pitchFamily="66" charset="0"/>
            </a:endParaRPr>
          </a:p>
        </p:txBody>
      </p:sp>
      <p:pic>
        <p:nvPicPr>
          <p:cNvPr id="4" name="Picture 3"/>
          <p:cNvPicPr>
            <a:picLocks noChangeAspect="1"/>
          </p:cNvPicPr>
          <p:nvPr/>
        </p:nvPicPr>
        <p:blipFill>
          <a:blip r:embed="rId3"/>
          <a:stretch>
            <a:fillRect/>
          </a:stretch>
        </p:blipFill>
        <p:spPr>
          <a:xfrm>
            <a:off x="9484484" y="824196"/>
            <a:ext cx="1657350" cy="1743075"/>
          </a:xfrm>
          <a:prstGeom prst="rect">
            <a:avLst/>
          </a:prstGeom>
        </p:spPr>
      </p:pic>
      <p:pic>
        <p:nvPicPr>
          <p:cNvPr id="5" name="Picture 6" descr="Image result for the woodlands community primary school logo">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2764" y="824196"/>
            <a:ext cx="1758342" cy="1641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834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921" b="1053"/>
          <a:stretch/>
        </p:blipFill>
        <p:spPr>
          <a:xfrm rot="16200000">
            <a:off x="2669156" y="-2664844"/>
            <a:ext cx="6853690" cy="12191998"/>
          </a:xfrm>
          <a:prstGeom prst="rect">
            <a:avLst/>
          </a:prstGeom>
        </p:spPr>
      </p:pic>
      <p:sp>
        <p:nvSpPr>
          <p:cNvPr id="3" name="TextBox 2"/>
          <p:cNvSpPr txBox="1"/>
          <p:nvPr/>
        </p:nvSpPr>
        <p:spPr>
          <a:xfrm>
            <a:off x="1132764" y="1011236"/>
            <a:ext cx="9744502" cy="5047536"/>
          </a:xfrm>
          <a:prstGeom prst="rect">
            <a:avLst/>
          </a:prstGeom>
          <a:noFill/>
        </p:spPr>
        <p:txBody>
          <a:bodyPr wrap="square" rtlCol="0">
            <a:spAutoFit/>
          </a:bodyPr>
          <a:lstStyle/>
          <a:p>
            <a:pPr algn="ctr"/>
            <a:r>
              <a:rPr lang="en-GB" sz="6600" dirty="0">
                <a:latin typeface="Comic Sans MS" panose="030F0702030302020204" pitchFamily="66" charset="0"/>
              </a:rPr>
              <a:t>Willow</a:t>
            </a:r>
          </a:p>
          <a:p>
            <a:pPr algn="ctr"/>
            <a:endParaRPr lang="en-GB" sz="3200" b="1" dirty="0">
              <a:solidFill>
                <a:srgbClr val="0070C0"/>
              </a:solidFill>
              <a:latin typeface="Lucida Handwriting" panose="03010101010101010101" pitchFamily="66" charset="0"/>
            </a:endParaRPr>
          </a:p>
          <a:p>
            <a:pPr algn="ctr"/>
            <a:r>
              <a:rPr lang="en-GB" sz="3600" b="1" dirty="0">
                <a:solidFill>
                  <a:srgbClr val="CC0099"/>
                </a:solidFill>
                <a:latin typeface="Lucida Handwriting" panose="03010101010101010101" pitchFamily="66" charset="0"/>
              </a:rPr>
              <a:t>Oscar W</a:t>
            </a:r>
          </a:p>
          <a:p>
            <a:pPr algn="ctr"/>
            <a:endParaRPr lang="en-GB" sz="2400" b="1" dirty="0">
              <a:solidFill>
                <a:srgbClr val="0070C0"/>
              </a:solidFill>
              <a:latin typeface="Lucida Handwriting" panose="03010101010101010101" pitchFamily="66" charset="0"/>
            </a:endParaRPr>
          </a:p>
          <a:p>
            <a:pPr algn="ctr"/>
            <a:r>
              <a:rPr lang="en-GB" sz="2400" b="1" dirty="0">
                <a:solidFill>
                  <a:srgbClr val="0070C0"/>
                </a:solidFill>
                <a:latin typeface="Lucida Handwriting" panose="03010101010101010101" pitchFamily="66" charset="0"/>
              </a:rPr>
              <a:t>For his fantastic understanding about our new topics and being able to talk about how they link together. Oscar has asked lots of questions to extend his learning.</a:t>
            </a:r>
          </a:p>
          <a:p>
            <a:pPr algn="ctr"/>
            <a:endParaRPr lang="en-GB" sz="2400" b="1" dirty="0">
              <a:solidFill>
                <a:srgbClr val="0070C0"/>
              </a:solidFill>
              <a:latin typeface="Lucida Handwriting" panose="03010101010101010101" pitchFamily="66" charset="0"/>
            </a:endParaRPr>
          </a:p>
          <a:p>
            <a:pPr algn="ctr"/>
            <a:r>
              <a:rPr lang="en-GB" sz="2000" b="1" dirty="0">
                <a:solidFill>
                  <a:srgbClr val="0070C0"/>
                </a:solidFill>
                <a:latin typeface="Lucida Handwriting" panose="03010101010101010101" pitchFamily="66" charset="0"/>
              </a:rPr>
              <a:t>Miss Fisher                                    05.11.21</a:t>
            </a:r>
          </a:p>
          <a:p>
            <a:pPr algn="ctr"/>
            <a:endParaRPr lang="en-GB" sz="2400" dirty="0">
              <a:latin typeface="Comic Sans MS" panose="030F0702030302020204" pitchFamily="66" charset="0"/>
            </a:endParaRPr>
          </a:p>
        </p:txBody>
      </p:sp>
      <p:pic>
        <p:nvPicPr>
          <p:cNvPr id="4" name="Picture 3"/>
          <p:cNvPicPr>
            <a:picLocks noChangeAspect="1"/>
          </p:cNvPicPr>
          <p:nvPr/>
        </p:nvPicPr>
        <p:blipFill>
          <a:blip r:embed="rId3"/>
          <a:stretch>
            <a:fillRect/>
          </a:stretch>
        </p:blipFill>
        <p:spPr>
          <a:xfrm>
            <a:off x="9484484" y="824196"/>
            <a:ext cx="1657350" cy="1743075"/>
          </a:xfrm>
          <a:prstGeom prst="rect">
            <a:avLst/>
          </a:prstGeom>
        </p:spPr>
      </p:pic>
      <p:pic>
        <p:nvPicPr>
          <p:cNvPr id="5" name="Picture 6" descr="Image result for the woodlands community primary school logo">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2764" y="824196"/>
            <a:ext cx="1758342" cy="1641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30811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921" b="1053"/>
          <a:stretch/>
        </p:blipFill>
        <p:spPr>
          <a:xfrm rot="16200000">
            <a:off x="2669156" y="-2664844"/>
            <a:ext cx="6853690" cy="12191998"/>
          </a:xfrm>
          <a:prstGeom prst="rect">
            <a:avLst/>
          </a:prstGeom>
        </p:spPr>
      </p:pic>
      <p:sp>
        <p:nvSpPr>
          <p:cNvPr id="3" name="TextBox 2"/>
          <p:cNvSpPr txBox="1"/>
          <p:nvPr/>
        </p:nvSpPr>
        <p:spPr>
          <a:xfrm>
            <a:off x="1132764" y="1050993"/>
            <a:ext cx="9744502" cy="5047536"/>
          </a:xfrm>
          <a:prstGeom prst="rect">
            <a:avLst/>
          </a:prstGeom>
          <a:noFill/>
        </p:spPr>
        <p:txBody>
          <a:bodyPr wrap="square" rtlCol="0">
            <a:spAutoFit/>
          </a:bodyPr>
          <a:lstStyle/>
          <a:p>
            <a:pPr algn="ctr"/>
            <a:r>
              <a:rPr lang="en-GB" sz="6600" dirty="0">
                <a:latin typeface="Comic Sans MS" panose="030F0702030302020204" pitchFamily="66" charset="0"/>
              </a:rPr>
              <a:t>Spruce</a:t>
            </a:r>
          </a:p>
          <a:p>
            <a:pPr algn="ctr"/>
            <a:endParaRPr lang="en-GB" sz="2400" b="1" dirty="0">
              <a:solidFill>
                <a:srgbClr val="0070C0"/>
              </a:solidFill>
              <a:latin typeface="Lucida Handwriting" panose="03010101010101010101" pitchFamily="66" charset="0"/>
            </a:endParaRPr>
          </a:p>
          <a:p>
            <a:pPr algn="ctr"/>
            <a:r>
              <a:rPr lang="en-GB" sz="3200" b="1" dirty="0">
                <a:solidFill>
                  <a:srgbClr val="CC0099"/>
                </a:solidFill>
                <a:latin typeface="Lucida Handwriting" panose="03010101010101010101" pitchFamily="66" charset="0"/>
              </a:rPr>
              <a:t>Harley W</a:t>
            </a:r>
          </a:p>
          <a:p>
            <a:pPr algn="ctr"/>
            <a:endParaRPr lang="en-GB" sz="3200" b="1" dirty="0">
              <a:solidFill>
                <a:srgbClr val="7030A0"/>
              </a:solidFill>
              <a:latin typeface="Lucida Handwriting" panose="03010101010101010101" pitchFamily="66" charset="0"/>
            </a:endParaRPr>
          </a:p>
          <a:p>
            <a:pPr algn="ctr"/>
            <a:r>
              <a:rPr lang="en-GB" sz="3200" dirty="0">
                <a:latin typeface="Lucida Handwriting" panose="03010101010101010101" pitchFamily="66" charset="0"/>
              </a:rPr>
              <a:t>For brilliant work in Maths when using exchanging in column addition and column subtraction. </a:t>
            </a:r>
            <a:endParaRPr lang="en-GB" sz="2400" dirty="0">
              <a:latin typeface="Lucida Handwriting" panose="03010101010101010101" pitchFamily="66" charset="0"/>
            </a:endParaRPr>
          </a:p>
          <a:p>
            <a:pPr algn="ctr"/>
            <a:endParaRPr lang="en-GB" sz="2400" b="1" dirty="0">
              <a:solidFill>
                <a:srgbClr val="0070C0"/>
              </a:solidFill>
              <a:latin typeface="Lucida Handwriting" panose="03010101010101010101" pitchFamily="66" charset="0"/>
            </a:endParaRPr>
          </a:p>
          <a:p>
            <a:pPr algn="ctr"/>
            <a:r>
              <a:rPr lang="en-GB" sz="2400" b="1" dirty="0">
                <a:solidFill>
                  <a:srgbClr val="0070C0"/>
                </a:solidFill>
                <a:latin typeface="Lucida Handwriting" panose="03010101010101010101" pitchFamily="66" charset="0"/>
              </a:rPr>
              <a:t>Mr Draper                                            05.11.21</a:t>
            </a:r>
          </a:p>
          <a:p>
            <a:pPr algn="ctr"/>
            <a:endParaRPr lang="en-GB" sz="2400" dirty="0">
              <a:latin typeface="Comic Sans MS" panose="030F0702030302020204" pitchFamily="66" charset="0"/>
            </a:endParaRPr>
          </a:p>
        </p:txBody>
      </p:sp>
      <p:pic>
        <p:nvPicPr>
          <p:cNvPr id="4" name="Picture 3"/>
          <p:cNvPicPr>
            <a:picLocks noChangeAspect="1"/>
          </p:cNvPicPr>
          <p:nvPr/>
        </p:nvPicPr>
        <p:blipFill>
          <a:blip r:embed="rId3"/>
          <a:stretch>
            <a:fillRect/>
          </a:stretch>
        </p:blipFill>
        <p:spPr>
          <a:xfrm>
            <a:off x="9484484" y="824196"/>
            <a:ext cx="1657350" cy="1743075"/>
          </a:xfrm>
          <a:prstGeom prst="rect">
            <a:avLst/>
          </a:prstGeom>
        </p:spPr>
      </p:pic>
      <p:pic>
        <p:nvPicPr>
          <p:cNvPr id="5" name="Picture 6" descr="Image result for the woodlands community primary school logo">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2764" y="824196"/>
            <a:ext cx="1758342" cy="1641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98176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921" b="1053"/>
          <a:stretch/>
        </p:blipFill>
        <p:spPr>
          <a:xfrm rot="16200000">
            <a:off x="2669156" y="-2664844"/>
            <a:ext cx="6853690" cy="12191998"/>
          </a:xfrm>
          <a:prstGeom prst="rect">
            <a:avLst/>
          </a:prstGeom>
        </p:spPr>
      </p:pic>
      <p:sp>
        <p:nvSpPr>
          <p:cNvPr id="3" name="TextBox 2"/>
          <p:cNvSpPr txBox="1"/>
          <p:nvPr/>
        </p:nvSpPr>
        <p:spPr>
          <a:xfrm>
            <a:off x="1132764" y="1011236"/>
            <a:ext cx="9744502" cy="4985980"/>
          </a:xfrm>
          <a:prstGeom prst="rect">
            <a:avLst/>
          </a:prstGeom>
          <a:noFill/>
        </p:spPr>
        <p:txBody>
          <a:bodyPr wrap="square" rtlCol="0">
            <a:spAutoFit/>
          </a:bodyPr>
          <a:lstStyle/>
          <a:p>
            <a:pPr algn="ctr"/>
            <a:r>
              <a:rPr lang="en-GB" sz="6600" dirty="0">
                <a:latin typeface="Comic Sans MS" panose="030F0702030302020204" pitchFamily="66" charset="0"/>
              </a:rPr>
              <a:t>Chestnut</a:t>
            </a:r>
          </a:p>
          <a:p>
            <a:pPr algn="ctr"/>
            <a:r>
              <a:rPr lang="en-GB" sz="3600" b="1" dirty="0">
                <a:solidFill>
                  <a:srgbClr val="CC0099"/>
                </a:solidFill>
                <a:latin typeface="Lucida Handwriting" panose="03010101010101010101" pitchFamily="66" charset="0"/>
              </a:rPr>
              <a:t>Grace</a:t>
            </a:r>
            <a:endParaRPr lang="en-GB" sz="2400" b="1" dirty="0">
              <a:solidFill>
                <a:srgbClr val="CC0099"/>
              </a:solidFill>
              <a:latin typeface="Lucida Handwriting" panose="03010101010101010101" pitchFamily="66" charset="0"/>
            </a:endParaRPr>
          </a:p>
          <a:p>
            <a:pPr algn="ctr"/>
            <a:r>
              <a:rPr lang="en-GB" sz="2400" b="1" dirty="0">
                <a:solidFill>
                  <a:srgbClr val="0070C0"/>
                </a:solidFill>
                <a:latin typeface="Lucida Handwriting" panose="03010101010101010101" pitchFamily="66" charset="0"/>
              </a:rPr>
              <a:t>For</a:t>
            </a:r>
          </a:p>
          <a:p>
            <a:pPr algn="ctr"/>
            <a:r>
              <a:rPr lang="en-GB" sz="2400" b="1" dirty="0">
                <a:latin typeface="Lucida Handwriting" panose="03010101010101010101" pitchFamily="66" charset="0"/>
              </a:rPr>
              <a:t>Always showing a determination to persevere with her work. She won’t complain or let something defeat her. She will always try work through her difficulties and this is especially true of her maths this week. </a:t>
            </a:r>
          </a:p>
          <a:p>
            <a:pPr algn="ctr"/>
            <a:r>
              <a:rPr lang="en-GB" sz="2400" b="1" dirty="0">
                <a:latin typeface="Lucida Handwriting" panose="03010101010101010101" pitchFamily="66" charset="0"/>
              </a:rPr>
              <a:t>Well done!</a:t>
            </a:r>
          </a:p>
          <a:p>
            <a:pPr algn="ctr"/>
            <a:endParaRPr lang="en-GB" sz="2400" b="1" dirty="0">
              <a:solidFill>
                <a:srgbClr val="0070C0"/>
              </a:solidFill>
              <a:latin typeface="Lucida Handwriting" panose="03010101010101010101" pitchFamily="66" charset="0"/>
            </a:endParaRPr>
          </a:p>
          <a:p>
            <a:pPr algn="ctr"/>
            <a:r>
              <a:rPr lang="en-GB" sz="2400" b="1" dirty="0">
                <a:solidFill>
                  <a:srgbClr val="0070C0"/>
                </a:solidFill>
                <a:latin typeface="Lucida Handwriting" panose="03010101010101010101" pitchFamily="66" charset="0"/>
              </a:rPr>
              <a:t>Mr Tennuci                                   5.11.21</a:t>
            </a:r>
          </a:p>
          <a:p>
            <a:pPr algn="ctr"/>
            <a:endParaRPr lang="en-GB" sz="2400" dirty="0">
              <a:latin typeface="Comic Sans MS" panose="030F0702030302020204" pitchFamily="66" charset="0"/>
            </a:endParaRPr>
          </a:p>
        </p:txBody>
      </p:sp>
      <p:pic>
        <p:nvPicPr>
          <p:cNvPr id="4" name="Picture 3"/>
          <p:cNvPicPr>
            <a:picLocks noChangeAspect="1"/>
          </p:cNvPicPr>
          <p:nvPr/>
        </p:nvPicPr>
        <p:blipFill>
          <a:blip r:embed="rId3"/>
          <a:stretch>
            <a:fillRect/>
          </a:stretch>
        </p:blipFill>
        <p:spPr>
          <a:xfrm>
            <a:off x="9484484" y="824196"/>
            <a:ext cx="1657350" cy="1743075"/>
          </a:xfrm>
          <a:prstGeom prst="rect">
            <a:avLst/>
          </a:prstGeom>
        </p:spPr>
      </p:pic>
      <p:pic>
        <p:nvPicPr>
          <p:cNvPr id="5" name="Picture 6" descr="Image result for the woodlands community primary school logo">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2764" y="824196"/>
            <a:ext cx="1758342" cy="1641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76547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921" b="1053"/>
          <a:stretch/>
        </p:blipFill>
        <p:spPr>
          <a:xfrm rot="16200000">
            <a:off x="2669156" y="-2664844"/>
            <a:ext cx="6853690" cy="12191998"/>
          </a:xfrm>
          <a:prstGeom prst="rect">
            <a:avLst/>
          </a:prstGeom>
        </p:spPr>
      </p:pic>
      <p:sp>
        <p:nvSpPr>
          <p:cNvPr id="3" name="TextBox 2"/>
          <p:cNvSpPr txBox="1"/>
          <p:nvPr/>
        </p:nvSpPr>
        <p:spPr>
          <a:xfrm>
            <a:off x="1132764" y="1011236"/>
            <a:ext cx="9744502" cy="4616648"/>
          </a:xfrm>
          <a:prstGeom prst="rect">
            <a:avLst/>
          </a:prstGeom>
          <a:noFill/>
        </p:spPr>
        <p:txBody>
          <a:bodyPr wrap="square" rtlCol="0">
            <a:spAutoFit/>
          </a:bodyPr>
          <a:lstStyle/>
          <a:p>
            <a:pPr algn="ctr"/>
            <a:r>
              <a:rPr lang="en-GB" sz="6600" dirty="0">
                <a:latin typeface="Comic Sans MS" panose="030F0702030302020204" pitchFamily="66" charset="0"/>
              </a:rPr>
              <a:t>Aspen</a:t>
            </a:r>
          </a:p>
          <a:p>
            <a:pPr algn="ctr"/>
            <a:endParaRPr lang="en-GB" sz="2400" b="1" dirty="0">
              <a:solidFill>
                <a:srgbClr val="0070C0"/>
              </a:solidFill>
              <a:latin typeface="Lucida Handwriting" panose="03010101010101010101" pitchFamily="66" charset="0"/>
            </a:endParaRPr>
          </a:p>
          <a:p>
            <a:pPr algn="ctr"/>
            <a:r>
              <a:rPr lang="en-GB" sz="6000" b="1" dirty="0">
                <a:solidFill>
                  <a:srgbClr val="CC0099"/>
                </a:solidFill>
                <a:latin typeface="Lucida Handwriting" panose="03010101010101010101" pitchFamily="66" charset="0"/>
              </a:rPr>
              <a:t>Jake</a:t>
            </a:r>
          </a:p>
          <a:p>
            <a:pPr algn="ctr"/>
            <a:r>
              <a:rPr lang="en-GB" sz="2400" b="1" dirty="0">
                <a:latin typeface="Lucida Handwriting" panose="03010101010101010101" pitchFamily="66" charset="0"/>
              </a:rPr>
              <a:t>For working incredibly hard on his presentation, showing a commitment to his learning.</a:t>
            </a:r>
          </a:p>
          <a:p>
            <a:pPr algn="ctr"/>
            <a:endParaRPr lang="en-GB" sz="2400" b="1" dirty="0">
              <a:solidFill>
                <a:srgbClr val="0070C0"/>
              </a:solidFill>
              <a:latin typeface="Lucida Handwriting" panose="03010101010101010101" pitchFamily="66" charset="0"/>
            </a:endParaRPr>
          </a:p>
          <a:p>
            <a:pPr algn="ctr"/>
            <a:endParaRPr lang="en-GB" sz="2400" b="1" dirty="0">
              <a:solidFill>
                <a:srgbClr val="0070C0"/>
              </a:solidFill>
              <a:latin typeface="Lucida Handwriting" panose="03010101010101010101" pitchFamily="66" charset="0"/>
            </a:endParaRPr>
          </a:p>
          <a:p>
            <a:pPr algn="ctr"/>
            <a:r>
              <a:rPr lang="en-GB" sz="2400" b="1" dirty="0">
                <a:solidFill>
                  <a:srgbClr val="0070C0"/>
                </a:solidFill>
                <a:latin typeface="Lucida Handwriting" panose="03010101010101010101" pitchFamily="66" charset="0"/>
              </a:rPr>
              <a:t>Mrs Read &amp; Mrs Cox				05.11.21</a:t>
            </a:r>
          </a:p>
          <a:p>
            <a:pPr algn="ctr"/>
            <a:endParaRPr lang="en-GB" sz="2400" dirty="0">
              <a:latin typeface="Comic Sans MS" panose="030F0702030302020204" pitchFamily="66" charset="0"/>
            </a:endParaRPr>
          </a:p>
        </p:txBody>
      </p:sp>
      <p:pic>
        <p:nvPicPr>
          <p:cNvPr id="4" name="Picture 3"/>
          <p:cNvPicPr>
            <a:picLocks noChangeAspect="1"/>
          </p:cNvPicPr>
          <p:nvPr/>
        </p:nvPicPr>
        <p:blipFill>
          <a:blip r:embed="rId3"/>
          <a:stretch>
            <a:fillRect/>
          </a:stretch>
        </p:blipFill>
        <p:spPr>
          <a:xfrm>
            <a:off x="9484484" y="824196"/>
            <a:ext cx="1657350" cy="1743075"/>
          </a:xfrm>
          <a:prstGeom prst="rect">
            <a:avLst/>
          </a:prstGeom>
        </p:spPr>
      </p:pic>
      <p:pic>
        <p:nvPicPr>
          <p:cNvPr id="5" name="Picture 6" descr="Image result for the woodlands community primary school logo">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2764" y="824196"/>
            <a:ext cx="1758342" cy="1641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93470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921" b="1053"/>
          <a:stretch/>
        </p:blipFill>
        <p:spPr>
          <a:xfrm rot="16200000">
            <a:off x="2669156" y="-2664844"/>
            <a:ext cx="6853690" cy="12191998"/>
          </a:xfrm>
          <a:prstGeom prst="rect">
            <a:avLst/>
          </a:prstGeom>
        </p:spPr>
      </p:pic>
      <p:sp>
        <p:nvSpPr>
          <p:cNvPr id="3" name="TextBox 2"/>
          <p:cNvSpPr txBox="1"/>
          <p:nvPr/>
        </p:nvSpPr>
        <p:spPr>
          <a:xfrm>
            <a:off x="1132764" y="1011236"/>
            <a:ext cx="9744502" cy="4062651"/>
          </a:xfrm>
          <a:prstGeom prst="rect">
            <a:avLst/>
          </a:prstGeom>
          <a:noFill/>
        </p:spPr>
        <p:txBody>
          <a:bodyPr wrap="square" rtlCol="0">
            <a:spAutoFit/>
          </a:bodyPr>
          <a:lstStyle/>
          <a:p>
            <a:pPr algn="ctr"/>
            <a:r>
              <a:rPr lang="en-GB" sz="4800" u="sng" dirty="0">
                <a:latin typeface="Comic Sans MS" panose="030F0702030302020204" pitchFamily="66" charset="0"/>
              </a:rPr>
              <a:t>Aspen Wow Work</a:t>
            </a:r>
          </a:p>
          <a:p>
            <a:pPr algn="ctr"/>
            <a:endParaRPr lang="en-GB" sz="6600" dirty="0">
              <a:latin typeface="Comic Sans MS" panose="030F0702030302020204" pitchFamily="66" charset="0"/>
            </a:endParaRPr>
          </a:p>
          <a:p>
            <a:pPr algn="ctr"/>
            <a:endParaRPr lang="en-GB" sz="2400" b="1" dirty="0">
              <a:solidFill>
                <a:srgbClr val="0070C0"/>
              </a:solidFill>
              <a:latin typeface="Lucida Handwriting" panose="03010101010101010101" pitchFamily="66" charset="0"/>
            </a:endParaRPr>
          </a:p>
          <a:p>
            <a:pPr algn="ctr"/>
            <a:endParaRPr lang="en-GB" sz="2400" b="1" dirty="0">
              <a:solidFill>
                <a:srgbClr val="0070C0"/>
              </a:solidFill>
              <a:latin typeface="Lucida Handwriting" panose="03010101010101010101" pitchFamily="66" charset="0"/>
            </a:endParaRPr>
          </a:p>
          <a:p>
            <a:pPr algn="ctr"/>
            <a:endParaRPr lang="en-GB" sz="2400" b="1" dirty="0">
              <a:solidFill>
                <a:srgbClr val="0070C0"/>
              </a:solidFill>
              <a:latin typeface="Lucida Handwriting" panose="03010101010101010101" pitchFamily="66" charset="0"/>
            </a:endParaRPr>
          </a:p>
          <a:p>
            <a:pPr algn="ctr"/>
            <a:endParaRPr lang="en-GB" sz="2400" b="1" dirty="0">
              <a:solidFill>
                <a:srgbClr val="0070C0"/>
              </a:solidFill>
              <a:latin typeface="Lucida Handwriting" panose="03010101010101010101" pitchFamily="66" charset="0"/>
            </a:endParaRPr>
          </a:p>
          <a:p>
            <a:pPr algn="ctr"/>
            <a:endParaRPr lang="en-GB" sz="2400" b="1" dirty="0">
              <a:solidFill>
                <a:srgbClr val="0070C0"/>
              </a:solidFill>
              <a:latin typeface="Lucida Handwriting" panose="03010101010101010101" pitchFamily="66" charset="0"/>
            </a:endParaRPr>
          </a:p>
          <a:p>
            <a:pPr algn="ctr"/>
            <a:endParaRPr lang="en-GB" sz="2400" dirty="0">
              <a:latin typeface="Comic Sans MS" panose="030F0702030302020204" pitchFamily="66" charset="0"/>
            </a:endParaRPr>
          </a:p>
        </p:txBody>
      </p:sp>
      <p:pic>
        <p:nvPicPr>
          <p:cNvPr id="4" name="Picture 3"/>
          <p:cNvPicPr>
            <a:picLocks noChangeAspect="1"/>
          </p:cNvPicPr>
          <p:nvPr/>
        </p:nvPicPr>
        <p:blipFill>
          <a:blip r:embed="rId3"/>
          <a:stretch>
            <a:fillRect/>
          </a:stretch>
        </p:blipFill>
        <p:spPr>
          <a:xfrm>
            <a:off x="9484484" y="824196"/>
            <a:ext cx="1657350" cy="1743075"/>
          </a:xfrm>
          <a:prstGeom prst="rect">
            <a:avLst/>
          </a:prstGeom>
        </p:spPr>
      </p:pic>
      <p:pic>
        <p:nvPicPr>
          <p:cNvPr id="5" name="Picture 6" descr="Image result for the woodlands community primary school logo">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2764" y="824196"/>
            <a:ext cx="1758342" cy="164112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A8234959-382C-4AA0-A07E-E661C407747D}"/>
              </a:ext>
            </a:extLst>
          </p:cNvPr>
          <p:cNvPicPr>
            <a:picLocks noChangeAspect="1"/>
          </p:cNvPicPr>
          <p:nvPr/>
        </p:nvPicPr>
        <p:blipFill>
          <a:blip r:embed="rId6"/>
          <a:stretch>
            <a:fillRect/>
          </a:stretch>
        </p:blipFill>
        <p:spPr>
          <a:xfrm>
            <a:off x="1314734" y="3160955"/>
            <a:ext cx="4675249" cy="2322773"/>
          </a:xfrm>
          <a:prstGeom prst="rect">
            <a:avLst/>
          </a:prstGeom>
        </p:spPr>
      </p:pic>
      <p:sp>
        <p:nvSpPr>
          <p:cNvPr id="7" name="TextBox 6">
            <a:extLst>
              <a:ext uri="{FF2B5EF4-FFF2-40B4-BE49-F238E27FC236}">
                <a16:creationId xmlns:a16="http://schemas.microsoft.com/office/drawing/2014/main" id="{6A58A674-4583-431C-9095-B9D14698F542}"/>
              </a:ext>
            </a:extLst>
          </p:cNvPr>
          <p:cNvSpPr txBox="1"/>
          <p:nvPr/>
        </p:nvSpPr>
        <p:spPr>
          <a:xfrm>
            <a:off x="1789043" y="2567271"/>
            <a:ext cx="3419061" cy="523220"/>
          </a:xfrm>
          <a:prstGeom prst="rect">
            <a:avLst/>
          </a:prstGeom>
          <a:noFill/>
        </p:spPr>
        <p:txBody>
          <a:bodyPr wrap="square" rtlCol="0">
            <a:spAutoFit/>
          </a:bodyPr>
          <a:lstStyle/>
          <a:p>
            <a:pPr algn="ctr"/>
            <a:r>
              <a:rPr lang="en-GB" sz="2800" b="1" dirty="0">
                <a:latin typeface="Comic Sans MS" panose="030F0702030302020204" pitchFamily="66" charset="0"/>
              </a:rPr>
              <a:t>September</a:t>
            </a:r>
            <a:endParaRPr lang="en-GB" b="1" dirty="0">
              <a:latin typeface="Comic Sans MS" panose="030F0702030302020204" pitchFamily="66" charset="0"/>
            </a:endParaRPr>
          </a:p>
        </p:txBody>
      </p:sp>
      <p:pic>
        <p:nvPicPr>
          <p:cNvPr id="8" name="Picture 7">
            <a:extLst>
              <a:ext uri="{FF2B5EF4-FFF2-40B4-BE49-F238E27FC236}">
                <a16:creationId xmlns:a16="http://schemas.microsoft.com/office/drawing/2014/main" id="{D8FC0C37-CB81-4656-86F7-4CC438751129}"/>
              </a:ext>
            </a:extLst>
          </p:cNvPr>
          <p:cNvPicPr>
            <a:picLocks noChangeAspect="1"/>
          </p:cNvPicPr>
          <p:nvPr/>
        </p:nvPicPr>
        <p:blipFill>
          <a:blip r:embed="rId7"/>
          <a:stretch>
            <a:fillRect/>
          </a:stretch>
        </p:blipFill>
        <p:spPr>
          <a:xfrm>
            <a:off x="6475269" y="3160955"/>
            <a:ext cx="4401997" cy="2377404"/>
          </a:xfrm>
          <a:prstGeom prst="rect">
            <a:avLst/>
          </a:prstGeom>
        </p:spPr>
      </p:pic>
      <p:sp>
        <p:nvSpPr>
          <p:cNvPr id="9" name="TextBox 8">
            <a:extLst>
              <a:ext uri="{FF2B5EF4-FFF2-40B4-BE49-F238E27FC236}">
                <a16:creationId xmlns:a16="http://schemas.microsoft.com/office/drawing/2014/main" id="{F24A2805-C014-4559-A7ED-F2265D111CDC}"/>
              </a:ext>
            </a:extLst>
          </p:cNvPr>
          <p:cNvSpPr txBox="1"/>
          <p:nvPr/>
        </p:nvSpPr>
        <p:spPr>
          <a:xfrm>
            <a:off x="6894098" y="2602503"/>
            <a:ext cx="3419061" cy="523220"/>
          </a:xfrm>
          <a:prstGeom prst="rect">
            <a:avLst/>
          </a:prstGeom>
          <a:noFill/>
        </p:spPr>
        <p:txBody>
          <a:bodyPr wrap="square" rtlCol="0">
            <a:spAutoFit/>
          </a:bodyPr>
          <a:lstStyle/>
          <a:p>
            <a:pPr algn="ctr"/>
            <a:r>
              <a:rPr lang="en-GB" sz="2800" b="1" dirty="0">
                <a:latin typeface="Comic Sans MS" panose="030F0702030302020204" pitchFamily="66" charset="0"/>
              </a:rPr>
              <a:t>November</a:t>
            </a:r>
            <a:endParaRPr lang="en-GB" b="1" dirty="0">
              <a:latin typeface="Comic Sans MS" panose="030F0702030302020204" pitchFamily="66" charset="0"/>
            </a:endParaRPr>
          </a:p>
        </p:txBody>
      </p:sp>
    </p:spTree>
    <p:extLst>
      <p:ext uri="{BB962C8B-B14F-4D97-AF65-F5344CB8AC3E}">
        <p14:creationId xmlns:p14="http://schemas.microsoft.com/office/powerpoint/2010/main" val="41902049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921" b="1053"/>
          <a:stretch/>
        </p:blipFill>
        <p:spPr>
          <a:xfrm rot="16200000">
            <a:off x="2669156" y="-2664844"/>
            <a:ext cx="6853690" cy="12191998"/>
          </a:xfrm>
          <a:prstGeom prst="rect">
            <a:avLst/>
          </a:prstGeom>
        </p:spPr>
      </p:pic>
      <p:sp>
        <p:nvSpPr>
          <p:cNvPr id="3" name="TextBox 2"/>
          <p:cNvSpPr txBox="1"/>
          <p:nvPr/>
        </p:nvSpPr>
        <p:spPr>
          <a:xfrm>
            <a:off x="1132764" y="1011236"/>
            <a:ext cx="9744502" cy="5447645"/>
          </a:xfrm>
          <a:prstGeom prst="rect">
            <a:avLst/>
          </a:prstGeom>
          <a:noFill/>
        </p:spPr>
        <p:txBody>
          <a:bodyPr wrap="square" rtlCol="0">
            <a:spAutoFit/>
          </a:bodyPr>
          <a:lstStyle/>
          <a:p>
            <a:pPr algn="ctr"/>
            <a:r>
              <a:rPr lang="en-GB" sz="6600" dirty="0">
                <a:latin typeface="Comic Sans MS" panose="030F0702030302020204" pitchFamily="66" charset="0"/>
              </a:rPr>
              <a:t>Redwood</a:t>
            </a:r>
          </a:p>
          <a:p>
            <a:pPr algn="ctr"/>
            <a:endParaRPr lang="en-GB" sz="2400" dirty="0">
              <a:latin typeface="Comic Sans MS" panose="030F0702030302020204" pitchFamily="66" charset="0"/>
            </a:endParaRPr>
          </a:p>
          <a:p>
            <a:pPr algn="ctr"/>
            <a:endParaRPr lang="en-GB" sz="2400" dirty="0">
              <a:latin typeface="Comic Sans MS" panose="030F0702030302020204" pitchFamily="66" charset="0"/>
            </a:endParaRPr>
          </a:p>
          <a:p>
            <a:pPr algn="ctr"/>
            <a:r>
              <a:rPr lang="en-GB" sz="6600" dirty="0">
                <a:solidFill>
                  <a:srgbClr val="CC0099"/>
                </a:solidFill>
                <a:latin typeface="Comic Sans MS" panose="030F0702030302020204" pitchFamily="66" charset="0"/>
              </a:rPr>
              <a:t>Joe W</a:t>
            </a:r>
          </a:p>
          <a:p>
            <a:pPr algn="ctr"/>
            <a:endParaRPr lang="en-GB" sz="2400" dirty="0">
              <a:latin typeface="Comic Sans MS" panose="030F0702030302020204" pitchFamily="66" charset="0"/>
            </a:endParaRPr>
          </a:p>
          <a:p>
            <a:pPr algn="ctr"/>
            <a:r>
              <a:rPr lang="en-GB" sz="2400" dirty="0">
                <a:latin typeface="Comic Sans MS" panose="030F0702030302020204" pitchFamily="66" charset="0"/>
              </a:rPr>
              <a:t>For showing passion in History as we begin learning about WWII. Joe has shared some amazing facts and interesting stories with us</a:t>
            </a:r>
          </a:p>
          <a:p>
            <a:pPr algn="ctr"/>
            <a:endParaRPr lang="en-GB" sz="2400" b="1" dirty="0">
              <a:solidFill>
                <a:srgbClr val="0070C0"/>
              </a:solidFill>
              <a:latin typeface="Lucida Handwriting" panose="03010101010101010101" pitchFamily="66" charset="0"/>
            </a:endParaRPr>
          </a:p>
          <a:p>
            <a:pPr algn="ctr"/>
            <a:endParaRPr lang="en-GB" sz="2400" b="1" dirty="0">
              <a:solidFill>
                <a:srgbClr val="0070C0"/>
              </a:solidFill>
              <a:latin typeface="Lucida Handwriting" panose="03010101010101010101" pitchFamily="66" charset="0"/>
            </a:endParaRPr>
          </a:p>
          <a:p>
            <a:pPr algn="ctr"/>
            <a:r>
              <a:rPr lang="en-GB" sz="2400" b="1" dirty="0">
                <a:solidFill>
                  <a:srgbClr val="0070C0"/>
                </a:solidFill>
                <a:latin typeface="Lucida Handwriting" panose="03010101010101010101" pitchFamily="66" charset="0"/>
              </a:rPr>
              <a:t>Miss Shipley                           		        05.11.21</a:t>
            </a:r>
          </a:p>
          <a:p>
            <a:pPr algn="ctr"/>
            <a:endParaRPr lang="en-GB" sz="2400" dirty="0">
              <a:latin typeface="Comic Sans MS" panose="030F0702030302020204" pitchFamily="66" charset="0"/>
            </a:endParaRPr>
          </a:p>
        </p:txBody>
      </p:sp>
      <p:pic>
        <p:nvPicPr>
          <p:cNvPr id="4" name="Picture 3"/>
          <p:cNvPicPr>
            <a:picLocks noChangeAspect="1"/>
          </p:cNvPicPr>
          <p:nvPr/>
        </p:nvPicPr>
        <p:blipFill>
          <a:blip r:embed="rId3"/>
          <a:stretch>
            <a:fillRect/>
          </a:stretch>
        </p:blipFill>
        <p:spPr>
          <a:xfrm>
            <a:off x="9484484" y="824196"/>
            <a:ext cx="1657350" cy="1743075"/>
          </a:xfrm>
          <a:prstGeom prst="rect">
            <a:avLst/>
          </a:prstGeom>
        </p:spPr>
      </p:pic>
      <p:pic>
        <p:nvPicPr>
          <p:cNvPr id="5" name="Picture 6" descr="Image result for the woodlands community primary school logo">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2764" y="824196"/>
            <a:ext cx="1758342" cy="1641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34135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921" b="1053"/>
          <a:stretch/>
        </p:blipFill>
        <p:spPr>
          <a:xfrm rot="16200000">
            <a:off x="2669156" y="-2664844"/>
            <a:ext cx="6853690" cy="12191998"/>
          </a:xfrm>
          <a:prstGeom prst="rect">
            <a:avLst/>
          </a:prstGeom>
        </p:spPr>
      </p:pic>
      <p:pic>
        <p:nvPicPr>
          <p:cNvPr id="4" name="Picture 3"/>
          <p:cNvPicPr>
            <a:picLocks noChangeAspect="1"/>
          </p:cNvPicPr>
          <p:nvPr/>
        </p:nvPicPr>
        <p:blipFill>
          <a:blip r:embed="rId3"/>
          <a:stretch>
            <a:fillRect/>
          </a:stretch>
        </p:blipFill>
        <p:spPr>
          <a:xfrm>
            <a:off x="9484484" y="824196"/>
            <a:ext cx="1657350" cy="1743075"/>
          </a:xfrm>
          <a:prstGeom prst="rect">
            <a:avLst/>
          </a:prstGeom>
        </p:spPr>
      </p:pic>
      <p:pic>
        <p:nvPicPr>
          <p:cNvPr id="5" name="Picture 6" descr="Image result for the woodlands community primary school logo">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2764" y="824196"/>
            <a:ext cx="1758342" cy="164112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333,988 BEST Wow IMAGES, STOCK PHOTOS &amp;amp; VECTORS | Adobe Stock">
            <a:extLst>
              <a:ext uri="{FF2B5EF4-FFF2-40B4-BE49-F238E27FC236}">
                <a16:creationId xmlns:a16="http://schemas.microsoft.com/office/drawing/2014/main" id="{75B325BA-58BD-412A-A508-5D59378EFB2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427912">
            <a:off x="7166720" y="2753961"/>
            <a:ext cx="3542528" cy="248114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333,988 BEST Wow IMAGES, STOCK PHOTOS &amp;amp; VECTORS | Adobe Stock">
            <a:extLst>
              <a:ext uri="{FF2B5EF4-FFF2-40B4-BE49-F238E27FC236}">
                <a16:creationId xmlns:a16="http://schemas.microsoft.com/office/drawing/2014/main" id="{9B08D017-4B66-43EF-A18B-A6F3C7C1AB7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9659718">
            <a:off x="1439592" y="3480463"/>
            <a:ext cx="2795018" cy="19576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14EA8488-7CC4-4AC3-B007-260A6FC1A2B8}"/>
              </a:ext>
            </a:extLst>
          </p:cNvPr>
          <p:cNvPicPr/>
          <p:nvPr/>
        </p:nvPicPr>
        <p:blipFill rotWithShape="1">
          <a:blip r:embed="rId7"/>
          <a:srcRect l="41048" t="31035" r="48815" b="45320"/>
          <a:stretch/>
        </p:blipFill>
        <p:spPr bwMode="auto">
          <a:xfrm>
            <a:off x="3969862" y="1441756"/>
            <a:ext cx="3408678" cy="397448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235485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921" b="1053"/>
          <a:stretch/>
        </p:blipFill>
        <p:spPr>
          <a:xfrm rot="16200000">
            <a:off x="2669156" y="-2664844"/>
            <a:ext cx="6853690" cy="12191998"/>
          </a:xfrm>
          <a:prstGeom prst="rect">
            <a:avLst/>
          </a:prstGeom>
        </p:spPr>
      </p:pic>
      <p:sp>
        <p:nvSpPr>
          <p:cNvPr id="5" name="Rectangle 4"/>
          <p:cNvSpPr/>
          <p:nvPr/>
        </p:nvSpPr>
        <p:spPr>
          <a:xfrm>
            <a:off x="2210937" y="1248982"/>
            <a:ext cx="8311487" cy="3583545"/>
          </a:xfrm>
          <a:prstGeom prst="rect">
            <a:avLst/>
          </a:prstGeom>
        </p:spPr>
        <p:txBody>
          <a:bodyPr wrap="square">
            <a:spAutoFit/>
          </a:bodyPr>
          <a:lstStyle/>
          <a:p>
            <a:pPr algn="ctr">
              <a:lnSpc>
                <a:spcPct val="115000"/>
              </a:lnSpc>
              <a:spcAft>
                <a:spcPts val="0"/>
              </a:spcAft>
            </a:pPr>
            <a:r>
              <a:rPr lang="en-GB" sz="4000" u="sng" dirty="0">
                <a:solidFill>
                  <a:srgbClr val="0070C0"/>
                </a:solidFill>
                <a:latin typeface="Comic Sans MS" panose="030F0702030302020204" pitchFamily="66" charset="0"/>
                <a:ea typeface="Calibri" panose="020F0502020204030204" pitchFamily="34" charset="0"/>
                <a:cs typeface="Times New Roman" panose="02020603050405020304" pitchFamily="18" charset="0"/>
              </a:rPr>
              <a:t>Phrase of the Week</a:t>
            </a:r>
            <a:r>
              <a:rPr lang="en-GB" sz="4000" dirty="0">
                <a:solidFill>
                  <a:srgbClr val="0070C0"/>
                </a:solidFill>
                <a:latin typeface="Comic Sans MS" panose="030F0702030302020204" pitchFamily="66" charset="0"/>
                <a:ea typeface="Calibri" panose="020F0502020204030204" pitchFamily="34" charset="0"/>
                <a:cs typeface="Times New Roman" panose="02020603050405020304" pitchFamily="18" charset="0"/>
              </a:rPr>
              <a:t>:</a:t>
            </a:r>
          </a:p>
          <a:p>
            <a:pPr algn="ctr">
              <a:lnSpc>
                <a:spcPct val="115000"/>
              </a:lnSpc>
              <a:spcAft>
                <a:spcPts val="0"/>
              </a:spcAft>
            </a:pPr>
            <a:endParaRPr lang="en-GB" sz="4000" dirty="0">
              <a:solidFill>
                <a:srgbClr val="0070C0"/>
              </a:solidFill>
              <a:latin typeface="Comic Sans MS" panose="030F0702030302020204" pitchFamily="66" charset="0"/>
              <a:ea typeface="Calibri" panose="020F0502020204030204" pitchFamily="34" charset="0"/>
              <a:cs typeface="Times New Roman" panose="02020603050405020304" pitchFamily="18" charset="0"/>
            </a:endParaRPr>
          </a:p>
          <a:p>
            <a:pPr algn="ctr">
              <a:lnSpc>
                <a:spcPct val="115000"/>
              </a:lnSpc>
              <a:spcAft>
                <a:spcPts val="0"/>
              </a:spcAft>
            </a:pPr>
            <a:r>
              <a:rPr lang="en-GB" sz="4000" dirty="0">
                <a:latin typeface="Comic Sans MS" panose="030F0702030302020204" pitchFamily="66" charset="0"/>
                <a:ea typeface="Calibri" panose="020F0502020204030204" pitchFamily="34" charset="0"/>
                <a:cs typeface="Times New Roman" panose="02020603050405020304" pitchFamily="18" charset="0"/>
              </a:rPr>
              <a:t>Success is the result of small efforts, repeated day in and day out. </a:t>
            </a:r>
          </a:p>
        </p:txBody>
      </p:sp>
      <p:sp>
        <p:nvSpPr>
          <p:cNvPr id="6" name="Rounded Rectangular Callout 5"/>
          <p:cNvSpPr/>
          <p:nvPr/>
        </p:nvSpPr>
        <p:spPr>
          <a:xfrm>
            <a:off x="2047164" y="1132764"/>
            <a:ext cx="8270543" cy="3664723"/>
          </a:xfrm>
          <a:prstGeom prst="wedgeRoundRectCallout">
            <a:avLst>
              <a:gd name="adj1" fmla="val -41281"/>
              <a:gd name="adj2" fmla="val 70330"/>
              <a:gd name="adj3" fmla="val 16667"/>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776209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921" b="1053"/>
          <a:stretch/>
        </p:blipFill>
        <p:spPr>
          <a:xfrm rot="16200000">
            <a:off x="2669156" y="-2664844"/>
            <a:ext cx="6853690" cy="12191998"/>
          </a:xfrm>
          <a:prstGeom prst="rect">
            <a:avLst/>
          </a:prstGeom>
        </p:spPr>
      </p:pic>
      <p:sp>
        <p:nvSpPr>
          <p:cNvPr id="5" name="Rectangle 4"/>
          <p:cNvSpPr/>
          <p:nvPr/>
        </p:nvSpPr>
        <p:spPr>
          <a:xfrm>
            <a:off x="2210937" y="1248982"/>
            <a:ext cx="7933899" cy="4225452"/>
          </a:xfrm>
          <a:prstGeom prst="rect">
            <a:avLst/>
          </a:prstGeom>
        </p:spPr>
        <p:txBody>
          <a:bodyPr wrap="square">
            <a:spAutoFit/>
          </a:bodyPr>
          <a:lstStyle/>
          <a:p>
            <a:pPr algn="ctr">
              <a:lnSpc>
                <a:spcPct val="115000"/>
              </a:lnSpc>
              <a:spcAft>
                <a:spcPts val="0"/>
              </a:spcAft>
            </a:pPr>
            <a:r>
              <a:rPr lang="en-GB" sz="4000" u="sng" dirty="0">
                <a:solidFill>
                  <a:srgbClr val="0070C0"/>
                </a:solidFill>
                <a:latin typeface="Comic Sans MS" panose="030F0702030302020204" pitchFamily="66" charset="0"/>
                <a:ea typeface="Calibri" panose="020F0502020204030204" pitchFamily="34" charset="0"/>
                <a:cs typeface="Times New Roman" panose="02020603050405020304" pitchFamily="18" charset="0"/>
              </a:rPr>
              <a:t>Next Week’s</a:t>
            </a:r>
          </a:p>
          <a:p>
            <a:pPr algn="ctr">
              <a:lnSpc>
                <a:spcPct val="115000"/>
              </a:lnSpc>
              <a:spcAft>
                <a:spcPts val="0"/>
              </a:spcAft>
            </a:pPr>
            <a:r>
              <a:rPr lang="en-GB" sz="4000" u="sng" dirty="0">
                <a:solidFill>
                  <a:srgbClr val="0070C0"/>
                </a:solidFill>
                <a:latin typeface="Comic Sans MS" panose="030F0702030302020204" pitchFamily="66" charset="0"/>
                <a:ea typeface="Calibri" panose="020F0502020204030204" pitchFamily="34" charset="0"/>
                <a:cs typeface="Times New Roman" panose="02020603050405020304" pitchFamily="18" charset="0"/>
              </a:rPr>
              <a:t>Phrase of the Week</a:t>
            </a:r>
            <a:r>
              <a:rPr lang="en-GB" sz="4000" dirty="0">
                <a:solidFill>
                  <a:srgbClr val="0070C0"/>
                </a:solidFill>
                <a:latin typeface="Comic Sans MS" panose="030F0702030302020204" pitchFamily="66" charset="0"/>
                <a:ea typeface="Calibri" panose="020F0502020204030204" pitchFamily="34" charset="0"/>
                <a:cs typeface="Times New Roman" panose="02020603050405020304" pitchFamily="18" charset="0"/>
              </a:rPr>
              <a:t>:</a:t>
            </a:r>
          </a:p>
          <a:p>
            <a:pPr algn="ctr">
              <a:lnSpc>
                <a:spcPct val="115000"/>
              </a:lnSpc>
              <a:spcAft>
                <a:spcPts val="0"/>
              </a:spcAft>
            </a:pPr>
            <a:endParaRPr lang="en-GB" sz="4000" dirty="0">
              <a:solidFill>
                <a:srgbClr val="0070C0"/>
              </a:solidFill>
              <a:latin typeface="Comic Sans MS" panose="030F0702030302020204" pitchFamily="66" charset="0"/>
              <a:ea typeface="Calibri" panose="020F0502020204030204" pitchFamily="34" charset="0"/>
              <a:cs typeface="Times New Roman" panose="02020603050405020304" pitchFamily="18" charset="0"/>
            </a:endParaRPr>
          </a:p>
          <a:p>
            <a:pPr algn="ctr">
              <a:lnSpc>
                <a:spcPct val="115000"/>
              </a:lnSpc>
              <a:spcAft>
                <a:spcPts val="0"/>
              </a:spcAft>
            </a:pPr>
            <a:r>
              <a:rPr lang="en-GB" sz="4000" dirty="0">
                <a:latin typeface="Comic Sans MS" panose="030F0702030302020204" pitchFamily="66" charset="0"/>
                <a:ea typeface="Calibri" panose="020F0502020204030204" pitchFamily="34" charset="0"/>
                <a:cs typeface="Times New Roman" panose="02020603050405020304" pitchFamily="18" charset="0"/>
              </a:rPr>
              <a:t>Do what is right, not what is easy. </a:t>
            </a:r>
          </a:p>
          <a:p>
            <a:pPr algn="ctr">
              <a:lnSpc>
                <a:spcPct val="115000"/>
              </a:lnSpc>
              <a:spcAft>
                <a:spcPts val="0"/>
              </a:spcAft>
            </a:pPr>
            <a:endParaRPr lang="en-GB" sz="3600" dirty="0">
              <a:latin typeface="Comic Sans MS" panose="030F0702030302020204" pitchFamily="66" charset="0"/>
              <a:ea typeface="Calibri" panose="020F0502020204030204" pitchFamily="34" charset="0"/>
              <a:cs typeface="Times New Roman" panose="02020603050405020304" pitchFamily="18" charset="0"/>
            </a:endParaRPr>
          </a:p>
        </p:txBody>
      </p:sp>
      <p:sp>
        <p:nvSpPr>
          <p:cNvPr id="6" name="Rounded Rectangular Callout 5"/>
          <p:cNvSpPr/>
          <p:nvPr/>
        </p:nvSpPr>
        <p:spPr>
          <a:xfrm>
            <a:off x="2047164" y="1132764"/>
            <a:ext cx="8270543" cy="3664723"/>
          </a:xfrm>
          <a:prstGeom prst="wedgeRoundRectCallout">
            <a:avLst>
              <a:gd name="adj1" fmla="val -41281"/>
              <a:gd name="adj2" fmla="val 70330"/>
              <a:gd name="adj3" fmla="val 16667"/>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399955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921" b="1053"/>
          <a:stretch/>
        </p:blipFill>
        <p:spPr>
          <a:xfrm rot="16200000">
            <a:off x="2669156" y="-2664844"/>
            <a:ext cx="6853690" cy="12191998"/>
          </a:xfrm>
          <a:prstGeom prst="rect">
            <a:avLst/>
          </a:prstGeom>
        </p:spPr>
      </p:pic>
      <p:sp>
        <p:nvSpPr>
          <p:cNvPr id="3" name="TextBox 2"/>
          <p:cNvSpPr txBox="1"/>
          <p:nvPr/>
        </p:nvSpPr>
        <p:spPr>
          <a:xfrm>
            <a:off x="2839452" y="811203"/>
            <a:ext cx="6513095" cy="2123658"/>
          </a:xfrm>
          <a:prstGeom prst="rect">
            <a:avLst/>
          </a:prstGeom>
          <a:noFill/>
        </p:spPr>
        <p:txBody>
          <a:bodyPr wrap="square" rtlCol="0">
            <a:spAutoFit/>
          </a:bodyPr>
          <a:lstStyle/>
          <a:p>
            <a:pPr algn="ctr"/>
            <a:r>
              <a:rPr lang="en-GB" sz="6600" dirty="0">
                <a:solidFill>
                  <a:srgbClr val="00B050"/>
                </a:solidFill>
                <a:latin typeface="Comic Sans MS" panose="030F0702030302020204" pitchFamily="66" charset="0"/>
              </a:rPr>
              <a:t>Green Cards!</a:t>
            </a:r>
          </a:p>
          <a:p>
            <a:endParaRPr lang="en-GB" sz="6600" dirty="0">
              <a:latin typeface="Comic Sans MS" panose="030F0702030302020204" pitchFamily="66" charset="0"/>
            </a:endParaRPr>
          </a:p>
        </p:txBody>
      </p:sp>
      <p:sp>
        <p:nvSpPr>
          <p:cNvPr id="4" name="Vertical Scroll 3"/>
          <p:cNvSpPr/>
          <p:nvPr/>
        </p:nvSpPr>
        <p:spPr>
          <a:xfrm rot="10800000">
            <a:off x="1241946" y="2015313"/>
            <a:ext cx="9703558" cy="3744042"/>
          </a:xfrm>
          <a:prstGeom prst="verticalScroll">
            <a:avLst/>
          </a:prstGeom>
          <a:solidFill>
            <a:srgbClr val="99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GB" dirty="0"/>
          </a:p>
        </p:txBody>
      </p:sp>
      <p:sp>
        <p:nvSpPr>
          <p:cNvPr id="6" name="TextBox 5">
            <a:extLst>
              <a:ext uri="{FF2B5EF4-FFF2-40B4-BE49-F238E27FC236}">
                <a16:creationId xmlns:a16="http://schemas.microsoft.com/office/drawing/2014/main" id="{2E95599E-FEF5-42FA-9CC2-EBDFCEB12411}"/>
              </a:ext>
            </a:extLst>
          </p:cNvPr>
          <p:cNvSpPr txBox="1"/>
          <p:nvPr/>
        </p:nvSpPr>
        <p:spPr>
          <a:xfrm>
            <a:off x="1934817" y="2146852"/>
            <a:ext cx="8309113" cy="2523768"/>
          </a:xfrm>
          <a:prstGeom prst="rect">
            <a:avLst/>
          </a:prstGeom>
          <a:noFill/>
        </p:spPr>
        <p:txBody>
          <a:bodyPr wrap="square" rtlCol="0">
            <a:spAutoFit/>
          </a:bodyPr>
          <a:lstStyle/>
          <a:p>
            <a:r>
              <a:rPr lang="en-GB" sz="2000" dirty="0">
                <a:latin typeface="Comic Sans MS" panose="030F0702030302020204" pitchFamily="66" charset="0"/>
              </a:rPr>
              <a:t>Layla – Elm </a:t>
            </a:r>
          </a:p>
          <a:p>
            <a:r>
              <a:rPr lang="en-GB" sz="2000" dirty="0">
                <a:latin typeface="Comic Sans MS" panose="030F0702030302020204" pitchFamily="66" charset="0"/>
              </a:rPr>
              <a:t>Phillip – Elm </a:t>
            </a:r>
          </a:p>
          <a:p>
            <a:r>
              <a:rPr lang="en-GB" sz="2000" dirty="0">
                <a:latin typeface="Comic Sans MS" panose="030F0702030302020204" pitchFamily="66" charset="0"/>
              </a:rPr>
              <a:t>Celia - Elm</a:t>
            </a:r>
          </a:p>
          <a:p>
            <a:r>
              <a:rPr lang="en-GB" sz="2000" dirty="0" err="1">
                <a:latin typeface="Comic Sans MS" panose="030F0702030302020204" pitchFamily="66" charset="0"/>
              </a:rPr>
              <a:t>Faal</a:t>
            </a:r>
            <a:r>
              <a:rPr lang="en-GB" sz="2000" dirty="0">
                <a:latin typeface="Comic Sans MS" panose="030F0702030302020204" pitchFamily="66" charset="0"/>
              </a:rPr>
              <a:t> – Elm</a:t>
            </a:r>
          </a:p>
          <a:p>
            <a:r>
              <a:rPr lang="en-GB" sz="2000" dirty="0" err="1">
                <a:latin typeface="Comic Sans MS" panose="030F0702030302020204" pitchFamily="66" charset="0"/>
              </a:rPr>
              <a:t>Remey</a:t>
            </a:r>
            <a:r>
              <a:rPr lang="en-GB" sz="2000" dirty="0">
                <a:latin typeface="Comic Sans MS" panose="030F0702030302020204" pitchFamily="66" charset="0"/>
              </a:rPr>
              <a:t>-Lei – Elm </a:t>
            </a:r>
          </a:p>
          <a:p>
            <a:r>
              <a:rPr lang="en-GB" sz="2000" dirty="0">
                <a:latin typeface="Comic Sans MS" panose="030F0702030302020204" pitchFamily="66" charset="0"/>
              </a:rPr>
              <a:t>Thomas – Elm </a:t>
            </a:r>
          </a:p>
          <a:p>
            <a:r>
              <a:rPr lang="en-GB" sz="2000" dirty="0">
                <a:latin typeface="Comic Sans MS" panose="030F0702030302020204" pitchFamily="66" charset="0"/>
              </a:rPr>
              <a:t>Eli-Birch</a:t>
            </a:r>
          </a:p>
          <a:p>
            <a:endParaRPr lang="en-GB" dirty="0"/>
          </a:p>
        </p:txBody>
      </p:sp>
    </p:spTree>
    <p:extLst>
      <p:ext uri="{BB962C8B-B14F-4D97-AF65-F5344CB8AC3E}">
        <p14:creationId xmlns:p14="http://schemas.microsoft.com/office/powerpoint/2010/main" val="36099859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921" b="1053"/>
          <a:stretch/>
        </p:blipFill>
        <p:spPr>
          <a:xfrm rot="16200000">
            <a:off x="2669156" y="-2669154"/>
            <a:ext cx="6853690" cy="12191998"/>
          </a:xfrm>
          <a:prstGeom prst="rect">
            <a:avLst/>
          </a:prstGeom>
        </p:spPr>
      </p:pic>
      <p:sp>
        <p:nvSpPr>
          <p:cNvPr id="3" name="TextBox 2"/>
          <p:cNvSpPr txBox="1"/>
          <p:nvPr/>
        </p:nvSpPr>
        <p:spPr>
          <a:xfrm>
            <a:off x="740251" y="886789"/>
            <a:ext cx="10711493" cy="1938992"/>
          </a:xfrm>
          <a:prstGeom prst="rect">
            <a:avLst/>
          </a:prstGeom>
          <a:noFill/>
        </p:spPr>
        <p:txBody>
          <a:bodyPr wrap="square" rtlCol="0">
            <a:spAutoFit/>
          </a:bodyPr>
          <a:lstStyle/>
          <a:p>
            <a:pPr algn="ctr"/>
            <a:r>
              <a:rPr lang="en-GB" sz="5400" dirty="0">
                <a:solidFill>
                  <a:srgbClr val="00B0F0"/>
                </a:solidFill>
                <a:latin typeface="Comic Sans MS" panose="030F0702030302020204" pitchFamily="66" charset="0"/>
              </a:rPr>
              <a:t>Scientists of the Week!</a:t>
            </a:r>
          </a:p>
          <a:p>
            <a:endParaRPr lang="en-GB" sz="6600" dirty="0">
              <a:latin typeface="Comic Sans MS" panose="030F0702030302020204" pitchFamily="66" charset="0"/>
            </a:endParaRPr>
          </a:p>
        </p:txBody>
      </p:sp>
      <p:sp>
        <p:nvSpPr>
          <p:cNvPr id="4" name="TextBox 3"/>
          <p:cNvSpPr txBox="1"/>
          <p:nvPr/>
        </p:nvSpPr>
        <p:spPr>
          <a:xfrm>
            <a:off x="1209968" y="1644086"/>
            <a:ext cx="3928724" cy="1323439"/>
          </a:xfrm>
          <a:prstGeom prst="rect">
            <a:avLst/>
          </a:prstGeom>
          <a:noFill/>
        </p:spPr>
        <p:txBody>
          <a:bodyPr wrap="square" rtlCol="0">
            <a:spAutoFit/>
          </a:bodyPr>
          <a:lstStyle/>
          <a:p>
            <a:r>
              <a:rPr lang="en-GB" sz="4000" dirty="0">
                <a:latin typeface="Comic Sans MS" panose="030F0702030302020204" pitchFamily="66" charset="0"/>
              </a:rPr>
              <a:t>Oak – Maisie</a:t>
            </a:r>
          </a:p>
          <a:p>
            <a:r>
              <a:rPr lang="en-GB" sz="4000" dirty="0">
                <a:latin typeface="Comic Sans MS" panose="030F0702030302020204" pitchFamily="66" charset="0"/>
              </a:rPr>
              <a:t>Ash </a:t>
            </a:r>
            <a:r>
              <a:rPr lang="en-GB" sz="4000">
                <a:latin typeface="Comic Sans MS" panose="030F0702030302020204" pitchFamily="66" charset="0"/>
              </a:rPr>
              <a:t>– Jaxon</a:t>
            </a:r>
            <a:endParaRPr lang="en-GB" sz="4000" dirty="0">
              <a:latin typeface="Comic Sans MS" panose="030F0702030302020204" pitchFamily="66" charset="0"/>
            </a:endParaRPr>
          </a:p>
        </p:txBody>
      </p:sp>
      <p:sp>
        <p:nvSpPr>
          <p:cNvPr id="5" name="TextBox 4"/>
          <p:cNvSpPr txBox="1"/>
          <p:nvPr/>
        </p:nvSpPr>
        <p:spPr>
          <a:xfrm>
            <a:off x="6623189" y="3495368"/>
            <a:ext cx="3347883" cy="523220"/>
          </a:xfrm>
          <a:prstGeom prst="rect">
            <a:avLst/>
          </a:prstGeom>
          <a:noFill/>
        </p:spPr>
        <p:txBody>
          <a:bodyPr wrap="square" rtlCol="0">
            <a:spAutoFit/>
          </a:bodyPr>
          <a:lstStyle/>
          <a:p>
            <a:r>
              <a:rPr lang="en-GB" sz="2800" dirty="0"/>
              <a:t> </a:t>
            </a:r>
          </a:p>
        </p:txBody>
      </p:sp>
      <p:sp>
        <p:nvSpPr>
          <p:cNvPr id="7" name="Rectangle 6"/>
          <p:cNvSpPr/>
          <p:nvPr/>
        </p:nvSpPr>
        <p:spPr>
          <a:xfrm>
            <a:off x="5727465" y="1644086"/>
            <a:ext cx="4832380" cy="1938992"/>
          </a:xfrm>
          <a:prstGeom prst="rect">
            <a:avLst/>
          </a:prstGeom>
        </p:spPr>
        <p:txBody>
          <a:bodyPr wrap="square">
            <a:spAutoFit/>
          </a:bodyPr>
          <a:lstStyle/>
          <a:p>
            <a:pPr lvl="0"/>
            <a:r>
              <a:rPr lang="en-GB" sz="4000" dirty="0">
                <a:solidFill>
                  <a:prstClr val="black"/>
                </a:solidFill>
                <a:latin typeface="Comic Sans MS" panose="030F0702030302020204" pitchFamily="66" charset="0"/>
              </a:rPr>
              <a:t>Birch –  Theo </a:t>
            </a:r>
            <a:endParaRPr lang="en-GB" sz="4000" dirty="0">
              <a:solidFill>
                <a:srgbClr val="CC0099"/>
              </a:solidFill>
              <a:latin typeface="Comic Sans MS" panose="030F0702030302020204" pitchFamily="66" charset="0"/>
            </a:endParaRPr>
          </a:p>
          <a:p>
            <a:pPr lvl="0"/>
            <a:r>
              <a:rPr lang="en-GB" sz="4000" dirty="0">
                <a:solidFill>
                  <a:prstClr val="black"/>
                </a:solidFill>
                <a:latin typeface="Comic Sans MS" panose="030F0702030302020204" pitchFamily="66" charset="0"/>
              </a:rPr>
              <a:t>Pine – Francesca</a:t>
            </a:r>
          </a:p>
          <a:p>
            <a:pPr lvl="0"/>
            <a:r>
              <a:rPr lang="en-GB" sz="4000" dirty="0">
                <a:solidFill>
                  <a:prstClr val="black"/>
                </a:solidFill>
                <a:latin typeface="Comic Sans MS" panose="030F0702030302020204" pitchFamily="66" charset="0"/>
              </a:rPr>
              <a:t>Elm – Charley </a:t>
            </a:r>
            <a:endParaRPr lang="en-GB" sz="4000" dirty="0">
              <a:solidFill>
                <a:prstClr val="black"/>
              </a:solidFill>
            </a:endParaRPr>
          </a:p>
        </p:txBody>
      </p:sp>
      <p:sp>
        <p:nvSpPr>
          <p:cNvPr id="8" name="Rectangle 7"/>
          <p:cNvSpPr/>
          <p:nvPr/>
        </p:nvSpPr>
        <p:spPr>
          <a:xfrm>
            <a:off x="5727465" y="3656596"/>
            <a:ext cx="5120122" cy="1938992"/>
          </a:xfrm>
          <a:prstGeom prst="rect">
            <a:avLst/>
          </a:prstGeom>
        </p:spPr>
        <p:txBody>
          <a:bodyPr wrap="square">
            <a:spAutoFit/>
          </a:bodyPr>
          <a:lstStyle/>
          <a:p>
            <a:pPr lvl="0"/>
            <a:r>
              <a:rPr lang="en-GB" sz="4000" dirty="0">
                <a:solidFill>
                  <a:prstClr val="black"/>
                </a:solidFill>
                <a:latin typeface="Comic Sans MS" panose="030F0702030302020204" pitchFamily="66" charset="0"/>
              </a:rPr>
              <a:t>Redwood – </a:t>
            </a:r>
            <a:r>
              <a:rPr lang="en-GB" sz="4000" dirty="0" err="1">
                <a:solidFill>
                  <a:prstClr val="black"/>
                </a:solidFill>
                <a:latin typeface="Comic Sans MS" panose="030F0702030302020204" pitchFamily="66" charset="0"/>
              </a:rPr>
              <a:t>Ziva</a:t>
            </a:r>
            <a:r>
              <a:rPr lang="en-GB" sz="4000" dirty="0">
                <a:solidFill>
                  <a:prstClr val="black"/>
                </a:solidFill>
                <a:latin typeface="Comic Sans MS" panose="030F0702030302020204" pitchFamily="66" charset="0"/>
              </a:rPr>
              <a:t>  </a:t>
            </a:r>
            <a:endParaRPr lang="en-GB" sz="4000" dirty="0">
              <a:solidFill>
                <a:srgbClr val="CC0099"/>
              </a:solidFill>
              <a:latin typeface="Comic Sans MS" panose="030F0702030302020204" pitchFamily="66" charset="0"/>
            </a:endParaRPr>
          </a:p>
          <a:p>
            <a:pPr lvl="0"/>
            <a:r>
              <a:rPr lang="en-GB" sz="4000" dirty="0">
                <a:solidFill>
                  <a:prstClr val="black"/>
                </a:solidFill>
                <a:latin typeface="Comic Sans MS" panose="030F0702030302020204" pitchFamily="66" charset="0"/>
              </a:rPr>
              <a:t>Chestnut – </a:t>
            </a:r>
          </a:p>
          <a:p>
            <a:pPr lvl="0"/>
            <a:r>
              <a:rPr lang="en-GB" sz="4000" dirty="0">
                <a:solidFill>
                  <a:prstClr val="black"/>
                </a:solidFill>
                <a:latin typeface="Comic Sans MS" panose="030F0702030302020204" pitchFamily="66" charset="0"/>
              </a:rPr>
              <a:t>Aspen- </a:t>
            </a:r>
            <a:r>
              <a:rPr lang="en-GB" sz="4000" dirty="0" err="1">
                <a:solidFill>
                  <a:prstClr val="black"/>
                </a:solidFill>
                <a:latin typeface="Comic Sans MS" panose="030F0702030302020204" pitchFamily="66" charset="0"/>
              </a:rPr>
              <a:t>Avie</a:t>
            </a:r>
            <a:endParaRPr lang="en-GB" sz="4000" dirty="0">
              <a:solidFill>
                <a:prstClr val="black"/>
              </a:solidFill>
            </a:endParaRPr>
          </a:p>
        </p:txBody>
      </p:sp>
      <p:sp>
        <p:nvSpPr>
          <p:cNvPr id="9" name="Rectangle 8"/>
          <p:cNvSpPr/>
          <p:nvPr/>
        </p:nvSpPr>
        <p:spPr>
          <a:xfrm>
            <a:off x="1209967" y="3097055"/>
            <a:ext cx="4824449" cy="1938992"/>
          </a:xfrm>
          <a:prstGeom prst="rect">
            <a:avLst/>
          </a:prstGeom>
        </p:spPr>
        <p:txBody>
          <a:bodyPr wrap="square">
            <a:spAutoFit/>
          </a:bodyPr>
          <a:lstStyle/>
          <a:p>
            <a:pPr lvl="0"/>
            <a:r>
              <a:rPr lang="en-GB" sz="4000" dirty="0">
                <a:solidFill>
                  <a:prstClr val="black"/>
                </a:solidFill>
                <a:latin typeface="Comic Sans MS" panose="030F0702030302020204" pitchFamily="66" charset="0"/>
              </a:rPr>
              <a:t>Willow – Roux  </a:t>
            </a:r>
            <a:endParaRPr lang="en-GB" sz="4000" dirty="0">
              <a:solidFill>
                <a:srgbClr val="CC0099"/>
              </a:solidFill>
              <a:latin typeface="Comic Sans MS" panose="030F0702030302020204" pitchFamily="66" charset="0"/>
            </a:endParaRPr>
          </a:p>
          <a:p>
            <a:pPr lvl="0"/>
            <a:r>
              <a:rPr lang="en-GB" sz="4000" dirty="0">
                <a:solidFill>
                  <a:prstClr val="black"/>
                </a:solidFill>
                <a:latin typeface="Comic Sans MS" panose="030F0702030302020204" pitchFamily="66" charset="0"/>
              </a:rPr>
              <a:t>Spruce – Orla</a:t>
            </a:r>
          </a:p>
          <a:p>
            <a:pPr lvl="0"/>
            <a:r>
              <a:rPr lang="en-GB" sz="4000" dirty="0">
                <a:solidFill>
                  <a:prstClr val="black"/>
                </a:solidFill>
                <a:latin typeface="Comic Sans MS" panose="030F0702030302020204" pitchFamily="66" charset="0"/>
              </a:rPr>
              <a:t>Maple – Kai</a:t>
            </a:r>
          </a:p>
        </p:txBody>
      </p:sp>
    </p:spTree>
    <p:extLst>
      <p:ext uri="{BB962C8B-B14F-4D97-AF65-F5344CB8AC3E}">
        <p14:creationId xmlns:p14="http://schemas.microsoft.com/office/powerpoint/2010/main" val="16483333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921" b="1053"/>
          <a:stretch/>
        </p:blipFill>
        <p:spPr>
          <a:xfrm rot="16200000">
            <a:off x="2669156" y="-2669154"/>
            <a:ext cx="6853690" cy="12191998"/>
          </a:xfrm>
          <a:prstGeom prst="rect">
            <a:avLst/>
          </a:prstGeom>
        </p:spPr>
      </p:pic>
      <p:sp>
        <p:nvSpPr>
          <p:cNvPr id="3" name="TextBox 2"/>
          <p:cNvSpPr txBox="1"/>
          <p:nvPr/>
        </p:nvSpPr>
        <p:spPr>
          <a:xfrm>
            <a:off x="3064042" y="946484"/>
            <a:ext cx="6513095" cy="1323439"/>
          </a:xfrm>
          <a:prstGeom prst="rect">
            <a:avLst/>
          </a:prstGeom>
          <a:noFill/>
        </p:spPr>
        <p:txBody>
          <a:bodyPr wrap="square" rtlCol="0">
            <a:spAutoFit/>
          </a:bodyPr>
          <a:lstStyle/>
          <a:p>
            <a:pPr algn="ctr"/>
            <a:r>
              <a:rPr lang="en-GB" sz="4800" u="sng" dirty="0">
                <a:solidFill>
                  <a:srgbClr val="FF0066"/>
                </a:solidFill>
                <a:latin typeface="Comic Sans MS" panose="030F0702030302020204" pitchFamily="66" charset="0"/>
              </a:rPr>
              <a:t>Weekly Team Points!</a:t>
            </a:r>
          </a:p>
          <a:p>
            <a:pPr algn="ctr"/>
            <a:endParaRPr lang="en-GB" sz="3200" i="1" dirty="0">
              <a:latin typeface="Comic Sans MS" panose="030F0702030302020204" pitchFamily="66"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550510643"/>
              </p:ext>
            </p:extLst>
          </p:nvPr>
        </p:nvGraphicFramePr>
        <p:xfrm>
          <a:off x="1465178" y="2497564"/>
          <a:ext cx="9261644" cy="2464352"/>
        </p:xfrm>
        <a:graphic>
          <a:graphicData uri="http://schemas.openxmlformats.org/drawingml/2006/table">
            <a:tbl>
              <a:tblPr firstRow="1" bandRow="1">
                <a:tableStyleId>{5C22544A-7EE6-4342-B048-85BDC9FD1C3A}</a:tableStyleId>
              </a:tblPr>
              <a:tblGrid>
                <a:gridCol w="2315411">
                  <a:extLst>
                    <a:ext uri="{9D8B030D-6E8A-4147-A177-3AD203B41FA5}">
                      <a16:colId xmlns:a16="http://schemas.microsoft.com/office/drawing/2014/main" val="3299981363"/>
                    </a:ext>
                  </a:extLst>
                </a:gridCol>
                <a:gridCol w="2315411">
                  <a:extLst>
                    <a:ext uri="{9D8B030D-6E8A-4147-A177-3AD203B41FA5}">
                      <a16:colId xmlns:a16="http://schemas.microsoft.com/office/drawing/2014/main" val="3451166365"/>
                    </a:ext>
                  </a:extLst>
                </a:gridCol>
                <a:gridCol w="2315411">
                  <a:extLst>
                    <a:ext uri="{9D8B030D-6E8A-4147-A177-3AD203B41FA5}">
                      <a16:colId xmlns:a16="http://schemas.microsoft.com/office/drawing/2014/main" val="479396576"/>
                    </a:ext>
                  </a:extLst>
                </a:gridCol>
                <a:gridCol w="2315411">
                  <a:extLst>
                    <a:ext uri="{9D8B030D-6E8A-4147-A177-3AD203B41FA5}">
                      <a16:colId xmlns:a16="http://schemas.microsoft.com/office/drawing/2014/main" val="200857127"/>
                    </a:ext>
                  </a:extLst>
                </a:gridCol>
              </a:tblGrid>
              <a:tr h="1232176">
                <a:tc>
                  <a:txBody>
                    <a:bodyPr/>
                    <a:lstStyle/>
                    <a:p>
                      <a:pPr algn="ctr"/>
                      <a:r>
                        <a:rPr lang="en-GB" sz="3200" dirty="0">
                          <a:solidFill>
                            <a:schemeClr val="tx1"/>
                          </a:solidFill>
                          <a:latin typeface="Comic Sans MS" panose="030F0702030302020204" pitchFamily="66" charset="0"/>
                        </a:rPr>
                        <a:t>Peel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GB" sz="3200" dirty="0" err="1">
                          <a:solidFill>
                            <a:schemeClr val="tx1"/>
                          </a:solidFill>
                          <a:latin typeface="Comic Sans MS" panose="030F0702030302020204" pitchFamily="66" charset="0"/>
                        </a:rPr>
                        <a:t>Ethelfleda</a:t>
                      </a:r>
                      <a:endParaRPr lang="en-GB" sz="3200" dirty="0">
                        <a:solidFill>
                          <a:schemeClr val="tx1"/>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GB" sz="3200" dirty="0">
                          <a:solidFill>
                            <a:schemeClr val="tx1"/>
                          </a:solidFill>
                          <a:latin typeface="Comic Sans MS" panose="030F0702030302020204" pitchFamily="66" charset="0"/>
                        </a:rPr>
                        <a:t>Grazier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GB" sz="3200" dirty="0">
                          <a:solidFill>
                            <a:schemeClr val="tx1"/>
                          </a:solidFill>
                          <a:latin typeface="Comic Sans MS" panose="030F0702030302020204" pitchFamily="66" charset="0"/>
                        </a:rPr>
                        <a:t>Offa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3117705136"/>
                  </a:ext>
                </a:extLst>
              </a:tr>
              <a:tr h="1232176">
                <a:tc>
                  <a:txBody>
                    <a:bodyPr/>
                    <a:lstStyle/>
                    <a:p>
                      <a:pPr algn="ctr"/>
                      <a:endParaRPr lang="en-GB" dirty="0">
                        <a:solidFill>
                          <a:schemeClr val="tx1"/>
                        </a:solidFill>
                        <a:latin typeface="Comic Sans MS" panose="030F0702030302020204" pitchFamily="66" charset="0"/>
                      </a:endParaRPr>
                    </a:p>
                    <a:p>
                      <a:pPr algn="ctr"/>
                      <a:r>
                        <a:rPr lang="en-GB" dirty="0">
                          <a:solidFill>
                            <a:schemeClr val="tx1"/>
                          </a:solidFill>
                          <a:latin typeface="Comic Sans MS" panose="030F0702030302020204" pitchFamily="66" charset="0"/>
                        </a:rPr>
                        <a:t>79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dirty="0">
                        <a:solidFill>
                          <a:schemeClr val="tx1"/>
                        </a:solidFill>
                        <a:latin typeface="Comic Sans MS" panose="030F0702030302020204" pitchFamily="66" charset="0"/>
                      </a:endParaRPr>
                    </a:p>
                    <a:p>
                      <a:pPr algn="ctr"/>
                      <a:r>
                        <a:rPr lang="en-GB" dirty="0">
                          <a:solidFill>
                            <a:schemeClr val="tx1"/>
                          </a:solidFill>
                          <a:latin typeface="Comic Sans MS" panose="030F0702030302020204" pitchFamily="66" charset="0"/>
                        </a:rPr>
                        <a:t>72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dirty="0">
                        <a:solidFill>
                          <a:schemeClr val="tx1"/>
                        </a:solidFill>
                        <a:latin typeface="Comic Sans MS" panose="030F0702030302020204" pitchFamily="66" charset="0"/>
                      </a:endParaRPr>
                    </a:p>
                    <a:p>
                      <a:pPr algn="ctr"/>
                      <a:r>
                        <a:rPr lang="en-GB" dirty="0">
                          <a:solidFill>
                            <a:schemeClr val="tx1"/>
                          </a:solidFill>
                          <a:latin typeface="Comic Sans MS" panose="030F0702030302020204" pitchFamily="66" charset="0"/>
                        </a:rPr>
                        <a:t>71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dirty="0">
                        <a:solidFill>
                          <a:schemeClr val="tx1"/>
                        </a:solidFill>
                        <a:latin typeface="Comic Sans MS" panose="030F0702030302020204" pitchFamily="66" charset="0"/>
                      </a:endParaRPr>
                    </a:p>
                    <a:p>
                      <a:pPr algn="ctr"/>
                      <a:r>
                        <a:rPr lang="en-GB" dirty="0">
                          <a:solidFill>
                            <a:schemeClr val="tx1"/>
                          </a:solidFill>
                          <a:latin typeface="Comic Sans MS" panose="030F0702030302020204" pitchFamily="66" charset="0"/>
                        </a:rPr>
                        <a:t>85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17769375"/>
                  </a:ext>
                </a:extLst>
              </a:tr>
            </a:tbl>
          </a:graphicData>
        </a:graphic>
      </p:graphicFrame>
    </p:spTree>
    <p:extLst>
      <p:ext uri="{BB962C8B-B14F-4D97-AF65-F5344CB8AC3E}">
        <p14:creationId xmlns:p14="http://schemas.microsoft.com/office/powerpoint/2010/main" val="40311145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921" b="1053"/>
          <a:stretch/>
        </p:blipFill>
        <p:spPr>
          <a:xfrm rot="16200000">
            <a:off x="2669156" y="-2664844"/>
            <a:ext cx="6853690" cy="12191998"/>
          </a:xfrm>
          <a:prstGeom prst="rect">
            <a:avLst/>
          </a:prstGeom>
        </p:spPr>
      </p:pic>
      <p:pic>
        <p:nvPicPr>
          <p:cNvPr id="4" name="Picture 3"/>
          <p:cNvPicPr>
            <a:picLocks noChangeAspect="1"/>
          </p:cNvPicPr>
          <p:nvPr/>
        </p:nvPicPr>
        <p:blipFill>
          <a:blip r:embed="rId3"/>
          <a:stretch>
            <a:fillRect/>
          </a:stretch>
        </p:blipFill>
        <p:spPr>
          <a:xfrm>
            <a:off x="9484484" y="824196"/>
            <a:ext cx="1657350" cy="1743075"/>
          </a:xfrm>
          <a:prstGeom prst="rect">
            <a:avLst/>
          </a:prstGeom>
        </p:spPr>
      </p:pic>
      <p:pic>
        <p:nvPicPr>
          <p:cNvPr id="5" name="Picture 6" descr="Image result for the woodlands community primary school logo">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2764" y="824196"/>
            <a:ext cx="1758342" cy="164112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246335" y="1014609"/>
            <a:ext cx="8087638" cy="4524315"/>
          </a:xfrm>
          <a:prstGeom prst="rect">
            <a:avLst/>
          </a:prstGeom>
        </p:spPr>
        <p:txBody>
          <a:bodyPr wrap="square">
            <a:spAutoFit/>
          </a:bodyPr>
          <a:lstStyle/>
          <a:p>
            <a:pPr algn="ctr"/>
            <a:r>
              <a:rPr lang="en-GB" sz="6600" dirty="0">
                <a:latin typeface="Comic Sans MS" panose="030F0702030302020204" pitchFamily="66" charset="0"/>
              </a:rPr>
              <a:t>Oak</a:t>
            </a:r>
          </a:p>
          <a:p>
            <a:pPr algn="ctr"/>
            <a:r>
              <a:rPr lang="en-GB" sz="6600" dirty="0">
                <a:solidFill>
                  <a:srgbClr val="CC0099"/>
                </a:solidFill>
                <a:latin typeface="Comic Sans MS" panose="030F0702030302020204" pitchFamily="66" charset="0"/>
              </a:rPr>
              <a:t>Lincoln</a:t>
            </a:r>
          </a:p>
          <a:p>
            <a:pPr algn="ctr"/>
            <a:endParaRPr lang="en-GB" sz="1200" dirty="0">
              <a:latin typeface="Comic Sans MS" panose="030F0702030302020204" pitchFamily="66" charset="0"/>
            </a:endParaRPr>
          </a:p>
          <a:p>
            <a:pPr algn="ctr"/>
            <a:r>
              <a:rPr lang="en-GB" dirty="0">
                <a:latin typeface="Comic Sans MS" panose="030F0702030302020204" pitchFamily="66" charset="0"/>
              </a:rPr>
              <a:t>For</a:t>
            </a:r>
          </a:p>
          <a:p>
            <a:pPr algn="ctr"/>
            <a:endParaRPr lang="en-GB" dirty="0">
              <a:latin typeface="Comic Sans MS" panose="030F0702030302020204" pitchFamily="66" charset="0"/>
            </a:endParaRPr>
          </a:p>
          <a:p>
            <a:pPr algn="ctr"/>
            <a:r>
              <a:rPr lang="en-GB" sz="2400" b="1" dirty="0">
                <a:solidFill>
                  <a:srgbClr val="0070C0"/>
                </a:solidFill>
                <a:latin typeface="Lucida Handwriting" panose="03010101010101010101" pitchFamily="66" charset="0"/>
              </a:rPr>
              <a:t>Selecting and using a range of materials to create a firework picture.</a:t>
            </a:r>
          </a:p>
          <a:p>
            <a:pPr algn="ctr"/>
            <a:endParaRPr lang="en-GB" b="1" dirty="0">
              <a:solidFill>
                <a:srgbClr val="0070C0"/>
              </a:solidFill>
              <a:latin typeface="Lucida Handwriting" panose="03010101010101010101" pitchFamily="66" charset="0"/>
            </a:endParaRPr>
          </a:p>
          <a:p>
            <a:pPr algn="ctr"/>
            <a:endParaRPr lang="en-GB" b="1" dirty="0">
              <a:solidFill>
                <a:srgbClr val="0070C0"/>
              </a:solidFill>
              <a:latin typeface="Lucida Handwriting" panose="03010101010101010101" pitchFamily="66" charset="0"/>
            </a:endParaRPr>
          </a:p>
          <a:p>
            <a:pPr algn="ctr"/>
            <a:r>
              <a:rPr lang="en-GB" sz="2400" b="1" dirty="0">
                <a:solidFill>
                  <a:srgbClr val="0070C0"/>
                </a:solidFill>
                <a:latin typeface="Lucida Handwriting" panose="03010101010101010101" pitchFamily="66" charset="0"/>
              </a:rPr>
              <a:t>Mrs Laffan                                    05.11.21</a:t>
            </a:r>
          </a:p>
        </p:txBody>
      </p:sp>
    </p:spTree>
    <p:extLst>
      <p:ext uri="{BB962C8B-B14F-4D97-AF65-F5344CB8AC3E}">
        <p14:creationId xmlns:p14="http://schemas.microsoft.com/office/powerpoint/2010/main" val="24001746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921" b="1053"/>
          <a:stretch/>
        </p:blipFill>
        <p:spPr>
          <a:xfrm rot="16200000">
            <a:off x="2669156" y="-2664844"/>
            <a:ext cx="6853690" cy="12191998"/>
          </a:xfrm>
          <a:prstGeom prst="rect">
            <a:avLst/>
          </a:prstGeom>
        </p:spPr>
      </p:pic>
      <p:sp>
        <p:nvSpPr>
          <p:cNvPr id="3" name="TextBox 2"/>
          <p:cNvSpPr txBox="1"/>
          <p:nvPr/>
        </p:nvSpPr>
        <p:spPr>
          <a:xfrm>
            <a:off x="1132764" y="1011236"/>
            <a:ext cx="9744502" cy="4216539"/>
          </a:xfrm>
          <a:prstGeom prst="rect">
            <a:avLst/>
          </a:prstGeom>
          <a:noFill/>
        </p:spPr>
        <p:txBody>
          <a:bodyPr wrap="square" rtlCol="0">
            <a:spAutoFit/>
          </a:bodyPr>
          <a:lstStyle/>
          <a:p>
            <a:pPr algn="ctr"/>
            <a:r>
              <a:rPr lang="en-GB" sz="6600" dirty="0">
                <a:latin typeface="Comic Sans MS" panose="030F0702030302020204" pitchFamily="66" charset="0"/>
              </a:rPr>
              <a:t>Ash</a:t>
            </a:r>
          </a:p>
          <a:p>
            <a:pPr algn="ctr"/>
            <a:r>
              <a:rPr lang="en-GB" sz="6600" dirty="0">
                <a:solidFill>
                  <a:srgbClr val="CC0099"/>
                </a:solidFill>
                <a:latin typeface="Comic Sans MS" panose="030F0702030302020204" pitchFamily="66" charset="0"/>
              </a:rPr>
              <a:t> Mia</a:t>
            </a:r>
          </a:p>
          <a:p>
            <a:pPr algn="ctr"/>
            <a:endParaRPr lang="en-GB" sz="1600" dirty="0">
              <a:latin typeface="Comic Sans MS" panose="030F0702030302020204" pitchFamily="66" charset="0"/>
            </a:endParaRPr>
          </a:p>
          <a:p>
            <a:pPr algn="ctr"/>
            <a:r>
              <a:rPr lang="en-GB" sz="2400" dirty="0">
                <a:latin typeface="Comic Sans MS" panose="030F0702030302020204" pitchFamily="66" charset="0"/>
              </a:rPr>
              <a:t>For a beautiful and independent piece of firework art</a:t>
            </a:r>
          </a:p>
          <a:p>
            <a:pPr algn="ctr"/>
            <a:endParaRPr lang="en-GB" sz="2400" b="1" dirty="0">
              <a:solidFill>
                <a:srgbClr val="0070C0"/>
              </a:solidFill>
              <a:latin typeface="Lucida Handwriting" panose="03010101010101010101" pitchFamily="66" charset="0"/>
            </a:endParaRPr>
          </a:p>
          <a:p>
            <a:pPr algn="ctr"/>
            <a:endParaRPr lang="en-GB" sz="2400" b="1" dirty="0">
              <a:solidFill>
                <a:srgbClr val="0070C0"/>
              </a:solidFill>
              <a:latin typeface="Lucida Handwriting" panose="03010101010101010101" pitchFamily="66" charset="0"/>
            </a:endParaRPr>
          </a:p>
          <a:p>
            <a:pPr algn="ctr"/>
            <a:r>
              <a:rPr lang="en-GB" sz="2400" b="1" dirty="0">
                <a:solidFill>
                  <a:srgbClr val="0070C0"/>
                </a:solidFill>
                <a:latin typeface="Lucida Handwriting" panose="03010101010101010101" pitchFamily="66" charset="0"/>
              </a:rPr>
              <a:t>Miss Bailey                                     05.11.21</a:t>
            </a:r>
          </a:p>
          <a:p>
            <a:pPr algn="ctr"/>
            <a:endParaRPr lang="en-GB" sz="2400" dirty="0">
              <a:latin typeface="Comic Sans MS" panose="030F0702030302020204" pitchFamily="66" charset="0"/>
            </a:endParaRPr>
          </a:p>
        </p:txBody>
      </p:sp>
      <p:pic>
        <p:nvPicPr>
          <p:cNvPr id="4" name="Picture 3"/>
          <p:cNvPicPr>
            <a:picLocks noChangeAspect="1"/>
          </p:cNvPicPr>
          <p:nvPr/>
        </p:nvPicPr>
        <p:blipFill>
          <a:blip r:embed="rId3"/>
          <a:stretch>
            <a:fillRect/>
          </a:stretch>
        </p:blipFill>
        <p:spPr>
          <a:xfrm>
            <a:off x="9484484" y="824196"/>
            <a:ext cx="1657350" cy="1743075"/>
          </a:xfrm>
          <a:prstGeom prst="rect">
            <a:avLst/>
          </a:prstGeom>
        </p:spPr>
      </p:pic>
      <p:pic>
        <p:nvPicPr>
          <p:cNvPr id="5" name="Picture 6" descr="Image result for the woodlands community primary school logo">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2764" y="824196"/>
            <a:ext cx="1758342" cy="1641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93387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921" b="1053"/>
          <a:stretch/>
        </p:blipFill>
        <p:spPr>
          <a:xfrm rot="16200000">
            <a:off x="2669154" y="-2664844"/>
            <a:ext cx="6853690" cy="12191998"/>
          </a:xfrm>
          <a:prstGeom prst="rect">
            <a:avLst/>
          </a:prstGeom>
        </p:spPr>
      </p:pic>
      <p:sp>
        <p:nvSpPr>
          <p:cNvPr id="3" name="TextBox 2"/>
          <p:cNvSpPr txBox="1"/>
          <p:nvPr/>
        </p:nvSpPr>
        <p:spPr>
          <a:xfrm>
            <a:off x="1223747" y="824196"/>
            <a:ext cx="9744502" cy="830997"/>
          </a:xfrm>
          <a:prstGeom prst="rect">
            <a:avLst/>
          </a:prstGeom>
          <a:noFill/>
        </p:spPr>
        <p:txBody>
          <a:bodyPr wrap="square" rtlCol="0">
            <a:spAutoFit/>
          </a:bodyPr>
          <a:lstStyle/>
          <a:p>
            <a:pPr algn="ctr"/>
            <a:r>
              <a:rPr lang="en-GB" sz="4800" u="sng" dirty="0">
                <a:latin typeface="Comic Sans MS" panose="030F0702030302020204" pitchFamily="66" charset="0"/>
              </a:rPr>
              <a:t>Ash Wow Work</a:t>
            </a:r>
          </a:p>
        </p:txBody>
      </p:sp>
      <p:pic>
        <p:nvPicPr>
          <p:cNvPr id="4" name="Picture 3"/>
          <p:cNvPicPr>
            <a:picLocks noChangeAspect="1"/>
          </p:cNvPicPr>
          <p:nvPr/>
        </p:nvPicPr>
        <p:blipFill>
          <a:blip r:embed="rId3"/>
          <a:stretch>
            <a:fillRect/>
          </a:stretch>
        </p:blipFill>
        <p:spPr>
          <a:xfrm>
            <a:off x="10325741" y="797142"/>
            <a:ext cx="805928" cy="847614"/>
          </a:xfrm>
          <a:prstGeom prst="rect">
            <a:avLst/>
          </a:prstGeom>
        </p:spPr>
      </p:pic>
      <p:pic>
        <p:nvPicPr>
          <p:cNvPr id="5" name="Picture 6" descr="Image result for the woodlands community primary school logo">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32764" y="824196"/>
            <a:ext cx="873457" cy="81522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AA767A86-DE14-4CDC-BB1C-077D71C2797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45786" y="1682247"/>
            <a:ext cx="6300423" cy="4705872"/>
          </a:xfrm>
          <a:prstGeom prst="rect">
            <a:avLst/>
          </a:prstGeom>
        </p:spPr>
      </p:pic>
    </p:spTree>
    <p:extLst>
      <p:ext uri="{BB962C8B-B14F-4D97-AF65-F5344CB8AC3E}">
        <p14:creationId xmlns:p14="http://schemas.microsoft.com/office/powerpoint/2010/main" val="23663680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921" b="1053"/>
          <a:stretch/>
        </p:blipFill>
        <p:spPr>
          <a:xfrm rot="16200000">
            <a:off x="2669156" y="-2664844"/>
            <a:ext cx="6853690" cy="12191998"/>
          </a:xfrm>
          <a:prstGeom prst="rect">
            <a:avLst/>
          </a:prstGeom>
        </p:spPr>
      </p:pic>
      <p:sp>
        <p:nvSpPr>
          <p:cNvPr id="3" name="TextBox 2"/>
          <p:cNvSpPr txBox="1"/>
          <p:nvPr/>
        </p:nvSpPr>
        <p:spPr>
          <a:xfrm>
            <a:off x="1132764" y="1011236"/>
            <a:ext cx="9744502" cy="5078313"/>
          </a:xfrm>
          <a:prstGeom prst="rect">
            <a:avLst/>
          </a:prstGeom>
          <a:noFill/>
        </p:spPr>
        <p:txBody>
          <a:bodyPr wrap="square" rtlCol="0">
            <a:spAutoFit/>
          </a:bodyPr>
          <a:lstStyle/>
          <a:p>
            <a:pPr algn="ctr"/>
            <a:r>
              <a:rPr lang="en-GB" sz="6600" dirty="0">
                <a:latin typeface="Comic Sans MS" panose="030F0702030302020204" pitchFamily="66" charset="0"/>
              </a:rPr>
              <a:t>Elm</a:t>
            </a:r>
          </a:p>
          <a:p>
            <a:pPr algn="ctr"/>
            <a:endParaRPr lang="en-GB" sz="2400" b="1" dirty="0">
              <a:solidFill>
                <a:srgbClr val="0070C0"/>
              </a:solidFill>
              <a:latin typeface="Lucida Handwriting" panose="03010101010101010101" pitchFamily="66" charset="0"/>
            </a:endParaRPr>
          </a:p>
          <a:p>
            <a:pPr algn="ctr"/>
            <a:r>
              <a:rPr lang="en-GB" sz="6600" b="1" dirty="0">
                <a:solidFill>
                  <a:srgbClr val="CC0099"/>
                </a:solidFill>
                <a:latin typeface="Comic Sans MS" panose="030F0702030302020204" pitchFamily="66" charset="0"/>
              </a:rPr>
              <a:t>Austin </a:t>
            </a:r>
          </a:p>
          <a:p>
            <a:pPr algn="ctr"/>
            <a:r>
              <a:rPr lang="en-GB" sz="2400" dirty="0">
                <a:latin typeface="Comic Sans MS" panose="030F0702030302020204" pitchFamily="66" charset="0"/>
              </a:rPr>
              <a:t>For being resilient and putting in lots of effort within his work in science this week. Austin sorted classroom objects based upon their material they are made from. Austin tried especially hard to use his phonics to help spell the word ‘trousers’. Well Done Austin! </a:t>
            </a:r>
            <a:r>
              <a:rPr lang="en-GB" sz="2400" dirty="0">
                <a:latin typeface="Comic Sans MS" panose="030F0702030302020204" pitchFamily="66" charset="0"/>
                <a:sym typeface="Wingdings" panose="05000000000000000000" pitchFamily="2" charset="2"/>
              </a:rPr>
              <a:t></a:t>
            </a:r>
            <a:endParaRPr lang="en-GB" sz="2400" dirty="0">
              <a:latin typeface="Lucida Handwriting" panose="03010101010101010101" pitchFamily="66" charset="0"/>
            </a:endParaRPr>
          </a:p>
          <a:p>
            <a:pPr algn="ctr"/>
            <a:r>
              <a:rPr lang="en-GB" sz="2400" b="1" dirty="0">
                <a:solidFill>
                  <a:srgbClr val="0070C0"/>
                </a:solidFill>
                <a:latin typeface="Lucida Handwriting" panose="03010101010101010101" pitchFamily="66" charset="0"/>
              </a:rPr>
              <a:t>Mr Grice                                    05.11.2021</a:t>
            </a:r>
          </a:p>
          <a:p>
            <a:pPr algn="ctr"/>
            <a:endParaRPr lang="en-GB" sz="2400" dirty="0">
              <a:latin typeface="Comic Sans MS" panose="030F0702030302020204" pitchFamily="66" charset="0"/>
            </a:endParaRPr>
          </a:p>
        </p:txBody>
      </p:sp>
      <p:pic>
        <p:nvPicPr>
          <p:cNvPr id="4" name="Picture 3"/>
          <p:cNvPicPr>
            <a:picLocks noChangeAspect="1"/>
          </p:cNvPicPr>
          <p:nvPr/>
        </p:nvPicPr>
        <p:blipFill>
          <a:blip r:embed="rId3"/>
          <a:stretch>
            <a:fillRect/>
          </a:stretch>
        </p:blipFill>
        <p:spPr>
          <a:xfrm>
            <a:off x="9484484" y="824196"/>
            <a:ext cx="1657350" cy="1743075"/>
          </a:xfrm>
          <a:prstGeom prst="rect">
            <a:avLst/>
          </a:prstGeom>
        </p:spPr>
      </p:pic>
      <p:pic>
        <p:nvPicPr>
          <p:cNvPr id="5" name="Picture 6" descr="Image result for the woodlands community primary school logo">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2764" y="824196"/>
            <a:ext cx="1758342" cy="1641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62453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1067</TotalTime>
  <Words>467</Words>
  <Application>Microsoft Office PowerPoint</Application>
  <PresentationFormat>Widescreen</PresentationFormat>
  <Paragraphs>131</Paragraphs>
  <Slides>20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Calibri</vt:lpstr>
      <vt:lpstr>Calibri Light</vt:lpstr>
      <vt:lpstr>Comic Sans MS</vt:lpstr>
      <vt:lpstr>Lucida Handwriting</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Woodlands Primary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Mrs Maiden</dc:creator>
  <cp:lastModifiedBy>Mrs Read</cp:lastModifiedBy>
  <cp:revision>202</cp:revision>
  <cp:lastPrinted>2021-11-04T16:43:17Z</cp:lastPrinted>
  <dcterms:created xsi:type="dcterms:W3CDTF">2020-05-30T07:30:34Z</dcterms:created>
  <dcterms:modified xsi:type="dcterms:W3CDTF">2021-11-05T13:14:48Z</dcterms:modified>
</cp:coreProperties>
</file>