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8" r:id="rId2"/>
    <p:sldId id="261" r:id="rId3"/>
    <p:sldId id="260" r:id="rId4"/>
    <p:sldId id="259" r:id="rId5"/>
    <p:sldId id="303" r:id="rId6"/>
    <p:sldId id="284" r:id="rId7"/>
    <p:sldId id="286" r:id="rId8"/>
    <p:sldId id="288" r:id="rId9"/>
    <p:sldId id="290" r:id="rId10"/>
    <p:sldId id="292" r:id="rId11"/>
    <p:sldId id="294" r:id="rId12"/>
    <p:sldId id="296" r:id="rId13"/>
    <p:sldId id="298" r:id="rId14"/>
    <p:sldId id="300" r:id="rId15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FF0066"/>
    <a:srgbClr val="99FF99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38" autoAdjust="0"/>
    <p:restoredTop sz="94660"/>
  </p:normalViewPr>
  <p:slideViewPr>
    <p:cSldViewPr snapToGrid="0">
      <p:cViewPr varScale="1">
        <p:scale>
          <a:sx n="72" d="100"/>
          <a:sy n="72" d="100"/>
        </p:scale>
        <p:origin x="6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356B63-B5D4-4FFF-8BAB-EE51338E5EEC}" type="datetimeFigureOut">
              <a:rPr lang="en-GB" smtClean="0"/>
              <a:t>20/01/2023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94A3DF-A81D-4481-96EB-301390592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9275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20/01/2023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810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20/01/2023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3601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20/01/2023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6090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20/01/2023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198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20/01/2023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663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20/01/2023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9544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20/01/2023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619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20/01/2023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434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20/01/2023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773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20/01/2023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1992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20/01/2023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51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22419-D1C5-4E1E-9D0C-85AE180312A5}" type="datetimeFigureOut">
              <a:rPr lang="en-GB" smtClean="0"/>
              <a:t>20/01/2023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818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39450" y="1043216"/>
            <a:ext cx="795272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FF0000"/>
                </a:solidFill>
                <a:latin typeface="Comic Sans MS" panose="030F0702030302020204" pitchFamily="66" charset="0"/>
              </a:rPr>
              <a:t>Wow Assembly:</a:t>
            </a:r>
          </a:p>
          <a:p>
            <a:pPr algn="ctr"/>
            <a:r>
              <a:rPr lang="en-GB" sz="4800" dirty="0">
                <a:latin typeface="Comic Sans MS" panose="030F0702030302020204" pitchFamily="66" charset="0"/>
              </a:rPr>
              <a:t>Friday 20</a:t>
            </a:r>
            <a:r>
              <a:rPr lang="en-GB" sz="4800" baseline="30000" dirty="0">
                <a:latin typeface="Comic Sans MS" panose="030F0702030302020204" pitchFamily="66" charset="0"/>
              </a:rPr>
              <a:t>th</a:t>
            </a:r>
            <a:r>
              <a:rPr lang="en-GB" sz="4800" dirty="0">
                <a:latin typeface="Comic Sans MS" panose="030F0702030302020204" pitchFamily="66" charset="0"/>
              </a:rPr>
              <a:t> January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pic>
        <p:nvPicPr>
          <p:cNvPr id="4" name="Picture 6" descr="Image result for the woodlands community primary school logo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8811" y="3212789"/>
            <a:ext cx="2686390" cy="2507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8145" y="4304374"/>
            <a:ext cx="1657350" cy="17430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84484" y="4304375"/>
            <a:ext cx="165735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787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Willow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5400" b="1" dirty="0">
                <a:solidFill>
                  <a:srgbClr val="CC0099"/>
                </a:solidFill>
                <a:latin typeface="Comic Sans MS" panose="030F0702030302020204" pitchFamily="66" charset="0"/>
              </a:rPr>
              <a:t>Jacob M.</a:t>
            </a: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r>
              <a:rPr lang="en-GB" sz="2800" dirty="0">
                <a:latin typeface="Comic Sans MS" panose="030F0702030302020204" pitchFamily="66" charset="0"/>
              </a:rPr>
              <a:t>For demonstrating passion in Art and trying to use new techniques as well as practising old skills</a:t>
            </a: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0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0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Shipley                                 		</a:t>
            </a:r>
            <a:r>
              <a:rPr lang="en-GB" sz="2000" b="1">
                <a:solidFill>
                  <a:srgbClr val="0070C0"/>
                </a:solidFill>
                <a:latin typeface="Lucida Handwriting" panose="03010101010101010101" pitchFamily="66" charset="0"/>
              </a:rPr>
              <a:t>   20.01.2023</a:t>
            </a:r>
            <a:endParaRPr lang="en-GB" sz="20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30811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23749" y="1074509"/>
            <a:ext cx="9744502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Spruce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400" b="1" dirty="0" err="1">
                <a:solidFill>
                  <a:srgbClr val="FF0066"/>
                </a:solidFill>
                <a:latin typeface="Lucida Handwriting" panose="03010101010101010101" pitchFamily="66" charset="0"/>
              </a:rPr>
              <a:t>Tarron</a:t>
            </a:r>
            <a:endParaRPr lang="en-GB" sz="4400" b="1" dirty="0">
              <a:solidFill>
                <a:srgbClr val="FF0066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4400" b="1" dirty="0">
              <a:solidFill>
                <a:srgbClr val="FF0066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For his great hand eye co-ordination in PE this week during Tennis. Well done </a:t>
            </a:r>
            <a:r>
              <a:rPr lang="en-GB" sz="2400" b="1" dirty="0" err="1">
                <a:solidFill>
                  <a:srgbClr val="0070C0"/>
                </a:solidFill>
                <a:latin typeface="Lucida Handwriting" panose="03010101010101010101" pitchFamily="66" charset="0"/>
              </a:rPr>
              <a:t>Tarron</a:t>
            </a:r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!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  <a:sym typeface="Wingdings" panose="05000000000000000000" pitchFamily="2" charset="2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Davies &amp; Miss Higgins 20.1.23.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98176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30017" y="824196"/>
            <a:ext cx="8348870" cy="5001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Chestnut</a:t>
            </a:r>
            <a:endParaRPr lang="en-GB" sz="6600" b="1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algn="ctr"/>
            <a:endParaRPr lang="en-GB" sz="9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8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Lilly N</a:t>
            </a:r>
            <a:r>
              <a:rPr lang="en-GB" sz="24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 </a:t>
            </a:r>
          </a:p>
          <a:p>
            <a:pPr algn="ctr"/>
            <a:endParaRPr lang="en-GB" sz="2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Lilly has joined us recently, but settled in really well. She demonstrated a wonderful positive attitude and does herself credit by seeking out help when she needs it or will; help her in her new setting.</a:t>
            </a:r>
            <a:endParaRPr lang="en-GB" sz="2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 Tennuci                                  20.1.23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76547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0166" y="966743"/>
            <a:ext cx="9744502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Aspen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000" b="1" dirty="0">
                <a:solidFill>
                  <a:srgbClr val="FF0066"/>
                </a:solidFill>
                <a:latin typeface="Lucida Handwriting" panose="03010101010101010101" pitchFamily="66" charset="0"/>
              </a:rPr>
              <a:t>Keira </a:t>
            </a:r>
          </a:p>
          <a:p>
            <a:pPr algn="ctr"/>
            <a:endParaRPr lang="en-GB" sz="28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8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For a wonderful attitude towards her learning, showing great focus and determination. Especially in maths!</a:t>
            </a:r>
          </a:p>
          <a:p>
            <a:pPr algn="ctr"/>
            <a:r>
              <a:rPr lang="en-GB" sz="28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  </a:t>
            </a:r>
          </a:p>
          <a:p>
            <a:pPr algn="ctr"/>
            <a:r>
              <a:rPr lang="en-GB" sz="28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Bennett and Miss Volante  20.01.23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 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93470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0166" y="1161544"/>
            <a:ext cx="9744502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Redwood</a:t>
            </a:r>
          </a:p>
          <a:p>
            <a:pPr algn="ctr"/>
            <a:r>
              <a:rPr lang="en-GB" sz="4400" dirty="0">
                <a:solidFill>
                  <a:srgbClr val="CC0099"/>
                </a:solidFill>
                <a:latin typeface="Comic Sans MS" panose="030F0702030302020204" pitchFamily="66" charset="0"/>
              </a:rPr>
              <a:t>Malakai</a:t>
            </a:r>
          </a:p>
          <a:p>
            <a:pPr algn="ctr"/>
            <a:endParaRPr lang="en-GB" sz="44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2800" dirty="0">
                <a:latin typeface="Comic Sans MS" panose="030F0702030302020204" pitchFamily="66" charset="0"/>
              </a:rPr>
              <a:t>For his amazing work in English all week. Super listening, contribution to lesson and work produced! </a:t>
            </a:r>
            <a:r>
              <a:rPr lang="en-GB" sz="2800">
                <a:latin typeface="Comic Sans MS" panose="030F0702030302020204" pitchFamily="66" charset="0"/>
              </a:rPr>
              <a:t>Keep it up!</a:t>
            </a:r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Gill &amp; Miss Bennett                                   20.01.2023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3413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915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064042" y="946484"/>
            <a:ext cx="651309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u="sng" dirty="0">
                <a:solidFill>
                  <a:srgbClr val="FF0066"/>
                </a:solidFill>
                <a:latin typeface="Comic Sans MS" panose="030F0702030302020204" pitchFamily="66" charset="0"/>
              </a:rPr>
              <a:t>Weekly Team Points!</a:t>
            </a:r>
          </a:p>
          <a:p>
            <a:pPr algn="ctr"/>
            <a:endParaRPr lang="en-GB" sz="3200" i="1" dirty="0">
              <a:latin typeface="Comic Sans MS" panose="030F0702030302020204" pitchFamily="66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2561122"/>
              </p:ext>
            </p:extLst>
          </p:nvPr>
        </p:nvGraphicFramePr>
        <p:xfrm>
          <a:off x="1465178" y="2497564"/>
          <a:ext cx="9261644" cy="27367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5411">
                  <a:extLst>
                    <a:ext uri="{9D8B030D-6E8A-4147-A177-3AD203B41FA5}">
                      <a16:colId xmlns:a16="http://schemas.microsoft.com/office/drawing/2014/main" val="3299981363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3451166365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479396576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200857127"/>
                    </a:ext>
                  </a:extLst>
                </a:gridCol>
              </a:tblGrid>
              <a:tr h="1504593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Peel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err="1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Ethelfleda</a:t>
                      </a:r>
                      <a:endParaRPr lang="en-GB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Grazier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Offa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7705136"/>
                  </a:ext>
                </a:extLst>
              </a:tr>
              <a:tr h="1232176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172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152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161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169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77693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1114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83175" y="846180"/>
            <a:ext cx="1071149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rgbClr val="00B0F0"/>
                </a:solidFill>
                <a:latin typeface="Comic Sans MS" panose="030F0702030302020204" pitchFamily="66" charset="0"/>
              </a:rPr>
              <a:t>Scientists of the Week!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23190" y="3583078"/>
            <a:ext cx="33478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4566170" y="1796362"/>
            <a:ext cx="48323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Birch – Isaac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Elm – Teddy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Pine - Taylor</a:t>
            </a:r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154389" y="3686097"/>
            <a:ext cx="527726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Redwood – Evelyn      </a:t>
            </a:r>
            <a:endParaRPr lang="en-GB" sz="40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Chestnut –</a:t>
            </a:r>
          </a:p>
          <a:p>
            <a:pPr lvl="0"/>
            <a:r>
              <a:rPr lang="en-GB" sz="4000">
                <a:solidFill>
                  <a:prstClr val="black"/>
                </a:solidFill>
                <a:latin typeface="Comic Sans MS" panose="030F0702030302020204" pitchFamily="66" charset="0"/>
              </a:rPr>
              <a:t>Aspen-Violet</a:t>
            </a:r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13163" y="3662850"/>
            <a:ext cx="482444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Willow – </a:t>
            </a:r>
            <a:r>
              <a:rPr lang="en-GB" sz="4000" dirty="0" err="1">
                <a:solidFill>
                  <a:prstClr val="black"/>
                </a:solidFill>
                <a:latin typeface="Comic Sans MS" panose="030F0702030302020204" pitchFamily="66" charset="0"/>
              </a:rPr>
              <a:t>Issac</a:t>
            </a:r>
            <a:endParaRPr lang="en-GB" sz="40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Spruce –  Nina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Maple – Ollie </a:t>
            </a:r>
          </a:p>
        </p:txBody>
      </p:sp>
    </p:spTree>
    <p:extLst>
      <p:ext uri="{BB962C8B-B14F-4D97-AF65-F5344CB8AC3E}">
        <p14:creationId xmlns:p14="http://schemas.microsoft.com/office/powerpoint/2010/main" val="1648333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39452" y="811203"/>
            <a:ext cx="65130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00B050"/>
                </a:solidFill>
                <a:latin typeface="Comic Sans MS" panose="030F0702030302020204" pitchFamily="66" charset="0"/>
              </a:rPr>
              <a:t>Green Cards!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4" name="Vertical Scroll 3"/>
          <p:cNvSpPr/>
          <p:nvPr/>
        </p:nvSpPr>
        <p:spPr>
          <a:xfrm rot="10800000" flipV="1">
            <a:off x="1035131" y="1873032"/>
            <a:ext cx="10152158" cy="3923818"/>
          </a:xfrm>
          <a:prstGeom prst="verticalScroll">
            <a:avLst/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050638A-1A48-43FE-BA8A-6A7DE86C7417}"/>
              </a:ext>
            </a:extLst>
          </p:cNvPr>
          <p:cNvSpPr txBox="1"/>
          <p:nvPr/>
        </p:nvSpPr>
        <p:spPr>
          <a:xfrm>
            <a:off x="1681161" y="2519361"/>
            <a:ext cx="882967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Pine – Alaina			Spruce- Jaeden</a:t>
            </a:r>
          </a:p>
          <a:p>
            <a:r>
              <a:rPr lang="en-GB" dirty="0"/>
              <a:t>Pine – Florrie			Spruce- Poppy</a:t>
            </a:r>
          </a:p>
          <a:p>
            <a:r>
              <a:rPr lang="en-GB" dirty="0"/>
              <a:t>Pine – Sinead</a:t>
            </a:r>
          </a:p>
          <a:p>
            <a:r>
              <a:rPr lang="en-GB" dirty="0"/>
              <a:t>Pine –  Lola</a:t>
            </a:r>
          </a:p>
          <a:p>
            <a:r>
              <a:rPr lang="en-GB" dirty="0"/>
              <a:t>Pine – Harry </a:t>
            </a:r>
          </a:p>
          <a:p>
            <a:r>
              <a:rPr lang="en-GB" dirty="0"/>
              <a:t>Elm – Bethany</a:t>
            </a:r>
          </a:p>
          <a:p>
            <a:r>
              <a:rPr lang="en-GB" dirty="0"/>
              <a:t>Elm – Margot</a:t>
            </a:r>
          </a:p>
          <a:p>
            <a:r>
              <a:rPr lang="en-GB" dirty="0"/>
              <a:t>Elm – Maisie</a:t>
            </a:r>
          </a:p>
          <a:p>
            <a:r>
              <a:rPr lang="en-GB" dirty="0"/>
              <a:t>Elm – Charley</a:t>
            </a:r>
          </a:p>
          <a:p>
            <a:r>
              <a:rPr lang="en-GB" dirty="0"/>
              <a:t>Elm – Noah </a:t>
            </a:r>
          </a:p>
          <a:p>
            <a:r>
              <a:rPr lang="en-GB" dirty="0"/>
              <a:t>Redwood- Roux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99859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Ash</a:t>
            </a:r>
          </a:p>
          <a:p>
            <a:pPr algn="ctr"/>
            <a:r>
              <a:rPr lang="en-GB" sz="6600" b="1" dirty="0" err="1">
                <a:solidFill>
                  <a:srgbClr val="CC0099"/>
                </a:solidFill>
                <a:latin typeface="Comic Sans MS" panose="030F0702030302020204" pitchFamily="66" charset="0"/>
              </a:rPr>
              <a:t>Artur</a:t>
            </a:r>
            <a:endParaRPr lang="en-GB" sz="2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his super maths learning. He could partition a group of objects in different ways </a:t>
            </a:r>
            <a:r>
              <a:rPr lang="en-GB" sz="2400" dirty="0">
                <a:latin typeface="Comic Sans MS" panose="030F0702030302020204" pitchFamily="66" charset="0"/>
                <a:sym typeface="Wingdings" panose="05000000000000000000" pitchFamily="2" charset="2"/>
              </a:rPr>
              <a:t></a:t>
            </a:r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</a:t>
            </a:r>
            <a:r>
              <a:rPr lang="en-GB" sz="2400" b="1">
                <a:solidFill>
                  <a:srgbClr val="0070C0"/>
                </a:solidFill>
                <a:latin typeface="Lucida Handwriting" panose="03010101010101010101" pitchFamily="66" charset="0"/>
              </a:rPr>
              <a:t>Laffan                                   20.1.2023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9919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Elm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Adam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showing an excellent understanding in our RWV recap this week. Adam was able to explain what the Jewish festival ‘Passover’ celebrated. Well Done Adam! 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 </a:t>
            </a:r>
            <a:r>
              <a:rPr lang="en-GB" sz="2400" b="1">
                <a:solidFill>
                  <a:srgbClr val="0070C0"/>
                </a:solidFill>
                <a:latin typeface="Lucida Handwriting" panose="03010101010101010101" pitchFamily="66" charset="0"/>
              </a:rPr>
              <a:t>Grice                                    20.01.2023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6245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759333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83991" y="1120675"/>
            <a:ext cx="9744502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Birch</a:t>
            </a:r>
          </a:p>
          <a:p>
            <a:pPr algn="ctr"/>
            <a:r>
              <a:rPr lang="en-GB" sz="6000" dirty="0">
                <a:solidFill>
                  <a:srgbClr val="CC0099"/>
                </a:solidFill>
                <a:latin typeface="Comic Sans MS" panose="030F0702030302020204" pitchFamily="66" charset="0"/>
              </a:rPr>
              <a:t>Lacey</a:t>
            </a: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Lacey has produced some great work this week and has really shown how resilient she can be with her work. She has especially shone in her English work. </a:t>
            </a:r>
          </a:p>
          <a:p>
            <a:pPr algn="ctr"/>
            <a:r>
              <a:rPr lang="en-GB" sz="2400" dirty="0">
                <a:latin typeface="Comic Sans MS" panose="030F0702030302020204" pitchFamily="66" charset="0"/>
                <a:sym typeface="Wingdings" panose="05000000000000000000" pitchFamily="2" charset="2"/>
              </a:rPr>
              <a:t>Well done Lacey!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Smart                                 20.01.2022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166" y="875173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2412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132764" y="1011236"/>
            <a:ext cx="1000907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Pine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Ronnie</a:t>
            </a:r>
            <a:endParaRPr lang="en-GB" sz="2400" dirty="0">
              <a:solidFill>
                <a:schemeClr val="bg2">
                  <a:lumMod val="10000"/>
                </a:schemeClr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/>
            <a:r>
              <a:rPr lang="en-GB" sz="2400" dirty="0">
                <a:solidFill>
                  <a:schemeClr val="bg2">
                    <a:lumMod val="10000"/>
                  </a:schemeClr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For writing a super riddle.</a:t>
            </a:r>
          </a:p>
          <a:p>
            <a:pPr algn="ctr"/>
            <a:endParaRPr lang="en-GB" sz="2400" dirty="0">
              <a:solidFill>
                <a:schemeClr val="bg2">
                  <a:lumMod val="10000"/>
                </a:schemeClr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/>
            <a:r>
              <a:rPr lang="en-GB" sz="2400" dirty="0">
                <a:solidFill>
                  <a:schemeClr val="bg2">
                    <a:lumMod val="10000"/>
                  </a:schemeClr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Well done!</a:t>
            </a:r>
          </a:p>
          <a:p>
            <a:pPr algn="ctr"/>
            <a:endParaRPr lang="en-GB" sz="900" dirty="0">
              <a:latin typeface="Comic Sans MS" panose="030F0702030302020204" pitchFamily="66" charset="0"/>
            </a:endParaRPr>
          </a:p>
          <a:p>
            <a:pPr algn="ctr"/>
            <a:endParaRPr lang="en-GB" sz="900" b="1" dirty="0"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Bailey &amp; Mrs Barley		</a:t>
            </a:r>
            <a:r>
              <a:rPr lang="en-GB" sz="2400" b="1">
                <a:solidFill>
                  <a:srgbClr val="0070C0"/>
                </a:solidFill>
                <a:latin typeface="Lucida Handwriting" panose="03010101010101010101" pitchFamily="66" charset="0"/>
              </a:rPr>
              <a:t>	20.01.2023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2316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Maple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4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Lucy G</a:t>
            </a:r>
          </a:p>
          <a:p>
            <a:pPr algn="ctr"/>
            <a:endParaRPr lang="en-GB" sz="4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latin typeface="Lucida Handwriting" panose="03010101010101010101" pitchFamily="66" charset="0"/>
              </a:rPr>
              <a:t>Lucy persevered in maths this week when learning about </a:t>
            </a:r>
            <a:r>
              <a:rPr lang="en-GB" sz="2400" b="1">
                <a:latin typeface="Lucida Handwriting" panose="03010101010101010101" pitchFamily="66" charset="0"/>
              </a:rPr>
              <a:t>area.  </a:t>
            </a:r>
            <a:endParaRPr lang="en-GB" sz="2400" b="1" dirty="0"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Dawson                                  20.01.2020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83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2264</TotalTime>
  <Words>384</Words>
  <Application>Microsoft Office PowerPoint</Application>
  <PresentationFormat>Widescreen</PresentationFormat>
  <Paragraphs>106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Comic Sans MS</vt:lpstr>
      <vt:lpstr>Lucida Handwriting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Woodlands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Maiden</dc:creator>
  <cp:lastModifiedBy>S Bennett</cp:lastModifiedBy>
  <cp:revision>433</cp:revision>
  <cp:lastPrinted>2023-01-13T07:40:29Z</cp:lastPrinted>
  <dcterms:created xsi:type="dcterms:W3CDTF">2020-05-30T07:30:34Z</dcterms:created>
  <dcterms:modified xsi:type="dcterms:W3CDTF">2023-01-20T08:03:25Z</dcterms:modified>
</cp:coreProperties>
</file>