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307" r:id="rId4"/>
    <p:sldId id="260" r:id="rId5"/>
    <p:sldId id="261" r:id="rId6"/>
    <p:sldId id="262" r:id="rId7"/>
    <p:sldId id="303" r:id="rId8"/>
    <p:sldId id="282" r:id="rId9"/>
    <p:sldId id="283" r:id="rId10"/>
    <p:sldId id="284" r:id="rId11"/>
    <p:sldId id="305" r:id="rId12"/>
    <p:sldId id="309" r:id="rId13"/>
    <p:sldId id="310" r:id="rId14"/>
    <p:sldId id="288" r:id="rId15"/>
    <p:sldId id="304" r:id="rId16"/>
    <p:sldId id="290" r:id="rId17"/>
    <p:sldId id="292" r:id="rId18"/>
    <p:sldId id="294" r:id="rId19"/>
    <p:sldId id="296" r:id="rId20"/>
    <p:sldId id="298" r:id="rId21"/>
    <p:sldId id="301" r:id="rId22"/>
    <p:sldId id="300" r:id="rId23"/>
    <p:sldId id="302" r:id="rId24"/>
    <p:sldId id="314" r:id="rId25"/>
    <p:sldId id="315" r:id="rId26"/>
    <p:sldId id="316" r:id="rId27"/>
    <p:sldId id="317" r:id="rId28"/>
    <p:sldId id="318" r:id="rId29"/>
    <p:sldId id="319" r:id="rId30"/>
    <p:sldId id="306" r:id="rId3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0066"/>
    <a:srgbClr val="99FF99"/>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660"/>
  </p:normalViewPr>
  <p:slideViewPr>
    <p:cSldViewPr snapToGrid="0">
      <p:cViewPr varScale="1">
        <p:scale>
          <a:sx n="73" d="100"/>
          <a:sy n="73" d="100"/>
        </p:scale>
        <p:origin x="6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18/03/2022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471810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18/03/2022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713601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18/03/2022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176090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18/03/2022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43219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822419-D1C5-4E1E-9D0C-85AE180312A5}" type="datetimeFigureOut">
              <a:rPr lang="en-GB" smtClean="0"/>
              <a:t>18/03/2022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61866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A822419-D1C5-4E1E-9D0C-85AE180312A5}" type="datetimeFigureOut">
              <a:rPr lang="en-GB" smtClean="0"/>
              <a:t>18/03/2022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219544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A822419-D1C5-4E1E-9D0C-85AE180312A5}" type="datetimeFigureOut">
              <a:rPr lang="en-GB" smtClean="0"/>
              <a:t>18/03/2022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1607619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A822419-D1C5-4E1E-9D0C-85AE180312A5}" type="datetimeFigureOut">
              <a:rPr lang="en-GB" smtClean="0"/>
              <a:t>18/03/2022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260434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822419-D1C5-4E1E-9D0C-85AE180312A5}" type="datetimeFigureOut">
              <a:rPr lang="en-GB" smtClean="0"/>
              <a:t>18/03/2022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079773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822419-D1C5-4E1E-9D0C-85AE180312A5}" type="datetimeFigureOut">
              <a:rPr lang="en-GB" smtClean="0"/>
              <a:t>18/03/2022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67199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822419-D1C5-4E1E-9D0C-85AE180312A5}" type="datetimeFigureOut">
              <a:rPr lang="en-GB" smtClean="0"/>
              <a:t>18/03/2022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85651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22419-D1C5-4E1E-9D0C-85AE180312A5}" type="datetimeFigureOut">
              <a:rPr lang="en-GB" smtClean="0"/>
              <a:t>18/03/2022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13E00-8734-474C-B957-321D8720DE3D}" type="slidenum">
              <a:rPr lang="en-GB" smtClean="0"/>
              <a:t>‹#›</a:t>
            </a:fld>
            <a:endParaRPr lang="en-GB"/>
          </a:p>
        </p:txBody>
      </p:sp>
    </p:spTree>
    <p:extLst>
      <p:ext uri="{BB962C8B-B14F-4D97-AF65-F5344CB8AC3E}">
        <p14:creationId xmlns:p14="http://schemas.microsoft.com/office/powerpoint/2010/main" val="1940818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 Id="rId9"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2839452" y="1043216"/>
            <a:ext cx="6645032" cy="2862322"/>
          </a:xfrm>
          <a:prstGeom prst="rect">
            <a:avLst/>
          </a:prstGeom>
          <a:noFill/>
        </p:spPr>
        <p:txBody>
          <a:bodyPr wrap="square" rtlCol="0">
            <a:spAutoFit/>
          </a:bodyPr>
          <a:lstStyle/>
          <a:p>
            <a:pPr algn="ctr"/>
            <a:r>
              <a:rPr lang="en-GB" sz="6600" dirty="0">
                <a:solidFill>
                  <a:srgbClr val="FF0000"/>
                </a:solidFill>
                <a:latin typeface="Comic Sans MS" panose="030F0702030302020204" pitchFamily="66" charset="0"/>
              </a:rPr>
              <a:t>Wow Assembly:</a:t>
            </a:r>
          </a:p>
          <a:p>
            <a:r>
              <a:rPr lang="en-GB" sz="4800" dirty="0">
                <a:latin typeface="Comic Sans MS" panose="030F0702030302020204" pitchFamily="66" charset="0"/>
              </a:rPr>
              <a:t>    Friday 18</a:t>
            </a:r>
            <a:r>
              <a:rPr lang="en-GB" sz="4800" baseline="30000" dirty="0">
                <a:latin typeface="Comic Sans MS" panose="030F0702030302020204" pitchFamily="66" charset="0"/>
              </a:rPr>
              <a:t>th</a:t>
            </a:r>
            <a:r>
              <a:rPr lang="en-GB" sz="4800" dirty="0">
                <a:latin typeface="Comic Sans MS" panose="030F0702030302020204" pitchFamily="66" charset="0"/>
              </a:rPr>
              <a:t> March</a:t>
            </a:r>
          </a:p>
          <a:p>
            <a:endParaRPr lang="en-GB" sz="6600" dirty="0">
              <a:latin typeface="Comic Sans MS" panose="030F0702030302020204" pitchFamily="66" charset="0"/>
            </a:endParaRPr>
          </a:p>
        </p:txBody>
      </p:sp>
      <p:pic>
        <p:nvPicPr>
          <p:cNvPr id="4" name="Picture 6" descr="Image result for the woodlands community primary school 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8811" y="3212789"/>
            <a:ext cx="2686390" cy="25072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1058145" y="4304374"/>
            <a:ext cx="1657350" cy="1743075"/>
          </a:xfrm>
          <a:prstGeom prst="rect">
            <a:avLst/>
          </a:prstGeom>
        </p:spPr>
      </p:pic>
      <p:pic>
        <p:nvPicPr>
          <p:cNvPr id="6" name="Picture 5"/>
          <p:cNvPicPr>
            <a:picLocks noChangeAspect="1"/>
          </p:cNvPicPr>
          <p:nvPr/>
        </p:nvPicPr>
        <p:blipFill>
          <a:blip r:embed="rId5"/>
          <a:stretch>
            <a:fillRect/>
          </a:stretch>
        </p:blipFill>
        <p:spPr>
          <a:xfrm>
            <a:off x="9484484" y="4304375"/>
            <a:ext cx="1657350" cy="1743075"/>
          </a:xfrm>
          <a:prstGeom prst="rect">
            <a:avLst/>
          </a:prstGeom>
        </p:spPr>
      </p:pic>
    </p:spTree>
    <p:extLst>
      <p:ext uri="{BB962C8B-B14F-4D97-AF65-F5344CB8AC3E}">
        <p14:creationId xmlns:p14="http://schemas.microsoft.com/office/powerpoint/2010/main" val="4080787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708981"/>
          </a:xfrm>
          <a:prstGeom prst="rect">
            <a:avLst/>
          </a:prstGeom>
          <a:noFill/>
        </p:spPr>
        <p:txBody>
          <a:bodyPr wrap="square" rtlCol="0">
            <a:spAutoFit/>
          </a:bodyPr>
          <a:lstStyle/>
          <a:p>
            <a:pPr algn="ctr"/>
            <a:r>
              <a:rPr lang="en-GB" sz="6600" dirty="0">
                <a:latin typeface="Comic Sans MS" panose="030F0702030302020204" pitchFamily="66" charset="0"/>
              </a:rPr>
              <a:t>Elm</a:t>
            </a:r>
          </a:p>
          <a:p>
            <a:pPr algn="ctr"/>
            <a:r>
              <a:rPr lang="en-GB" sz="6600" dirty="0">
                <a:solidFill>
                  <a:srgbClr val="CC0099"/>
                </a:solidFill>
                <a:latin typeface="Comic Sans MS" panose="030F0702030302020204" pitchFamily="66" charset="0"/>
              </a:rPr>
              <a:t>Esme</a:t>
            </a:r>
          </a:p>
          <a:p>
            <a:pPr algn="ctr"/>
            <a:endParaRPr lang="en-GB" sz="2400" b="1" dirty="0">
              <a:solidFill>
                <a:srgbClr val="0070C0"/>
              </a:solidFill>
              <a:latin typeface="Lucida Handwriting" panose="03010101010101010101" pitchFamily="66" charset="0"/>
            </a:endParaRPr>
          </a:p>
          <a:p>
            <a:pPr algn="ctr"/>
            <a:r>
              <a:rPr lang="en-GB" sz="2400" dirty="0">
                <a:latin typeface="Comic Sans MS" panose="030F0702030302020204" pitchFamily="66" charset="0"/>
              </a:rPr>
              <a:t>For fantastic observation skills when looking everyday to see if her Cress and Bean’s have started to grow since our </a:t>
            </a:r>
            <a:r>
              <a:rPr lang="en-GB" sz="2400">
                <a:latin typeface="Comic Sans MS" panose="030F0702030302020204" pitchFamily="66" charset="0"/>
              </a:rPr>
              <a:t>fun Science </a:t>
            </a:r>
            <a:r>
              <a:rPr lang="en-GB" sz="2400" dirty="0">
                <a:latin typeface="Comic Sans MS" panose="030F0702030302020204" pitchFamily="66" charset="0"/>
              </a:rPr>
              <a:t>D</a:t>
            </a:r>
            <a:r>
              <a:rPr lang="en-GB" sz="2400">
                <a:latin typeface="Comic Sans MS" panose="030F0702030302020204" pitchFamily="66" charset="0"/>
              </a:rPr>
              <a:t>ay</a:t>
            </a:r>
            <a:r>
              <a:rPr lang="en-GB" sz="2400" dirty="0">
                <a:latin typeface="Comic Sans MS" panose="030F0702030302020204" pitchFamily="66" charset="0"/>
              </a:rPr>
              <a:t>. </a:t>
            </a:r>
          </a:p>
          <a:p>
            <a:pPr algn="ctr"/>
            <a:r>
              <a:rPr lang="en-GB" sz="2400" dirty="0">
                <a:latin typeface="Comic Sans MS" panose="030F0702030302020204" pitchFamily="66" charset="0"/>
              </a:rPr>
              <a:t>Great work Esme!</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 Grice                                    18.03.2022</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245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8293B66-EB9C-4751-8D90-7B61C63262AE}"/>
              </a:ext>
            </a:extLst>
          </p:cNvPr>
          <p:cNvPicPr>
            <a:picLocks noChangeAspect="1"/>
          </p:cNvPicPr>
          <p:nvPr/>
        </p:nvPicPr>
        <p:blipFill rotWithShape="1">
          <a:blip r:embed="rId6">
            <a:extLst>
              <a:ext uri="{28A0092B-C50C-407E-A947-70E740481C1C}">
                <a14:useLocalDpi xmlns:a14="http://schemas.microsoft.com/office/drawing/2010/main" val="0"/>
              </a:ext>
            </a:extLst>
          </a:blip>
          <a:srcRect r="57764" b="2273"/>
          <a:stretch/>
        </p:blipFill>
        <p:spPr>
          <a:xfrm>
            <a:off x="4318846" y="590664"/>
            <a:ext cx="3271154" cy="5676671"/>
          </a:xfrm>
          <a:prstGeom prst="rect">
            <a:avLst/>
          </a:prstGeom>
        </p:spPr>
      </p:pic>
    </p:spTree>
    <p:extLst>
      <p:ext uri="{BB962C8B-B14F-4D97-AF65-F5344CB8AC3E}">
        <p14:creationId xmlns:p14="http://schemas.microsoft.com/office/powerpoint/2010/main" val="1754310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006337" y="1029894"/>
            <a:ext cx="9744502" cy="52937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Birch</a:t>
            </a:r>
            <a:endParaRPr lang="en-GB" sz="2400" b="1" dirty="0">
              <a:solidFill>
                <a:srgbClr val="0070C0"/>
              </a:solidFill>
              <a:latin typeface="Lucida Handwriting" panose="03010101010101010101"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70C0"/>
                </a:solidFill>
                <a:effectLst/>
                <a:uLnTx/>
                <a:uFillTx/>
                <a:latin typeface="Lucida Handwriting" panose="03010101010101010101" pitchFamily="66" charset="0"/>
                <a:ea typeface="+mn-ea"/>
                <a:cs typeface="+mn-cs"/>
              </a:rPr>
              <a:t>Nina 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i="0" u="none" strike="noStrike" kern="1200" cap="none" spc="0" normalizeH="0" baseline="0" noProof="0" dirty="0">
              <a:ln>
                <a:noFill/>
              </a:ln>
              <a:effectLst/>
              <a:uLnTx/>
              <a:uFillTx/>
              <a:latin typeface="Comic Sans MS" panose="030F0702030302020204"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latin typeface="Comic Sans MS" panose="030F0702030302020204" pitchFamily="66" charset="0"/>
              </a:rPr>
              <a:t>During science day we explored the growth of plants. We conducted an investigation to see how plants grow in different conditions. We planted seeds and will be monitoring the growth of the seeds.  Nina used excellent scientific language and was able to explain the needs of a plant.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1" dirty="0">
              <a:solidFill>
                <a:srgbClr val="0070C0"/>
              </a:solidFill>
              <a:latin typeface="Lucida Handwriting" panose="03010101010101010101"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70C0"/>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70C0"/>
                </a:solidFill>
                <a:effectLst/>
                <a:uLnTx/>
                <a:uFillTx/>
                <a:latin typeface="Lucida Handwriting" panose="03010101010101010101" pitchFamily="66" charset="0"/>
                <a:ea typeface="+mn-ea"/>
                <a:cs typeface="+mn-cs"/>
              </a:rPr>
              <a:t>Miss Hewitt                                  18.03.22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455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386985D-7F7A-4152-920A-E3D1FF787F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26584" y="2465316"/>
            <a:ext cx="4615467" cy="3461600"/>
          </a:xfrm>
          <a:prstGeom prst="rect">
            <a:avLst/>
          </a:prstGeom>
        </p:spPr>
      </p:pic>
      <p:pic>
        <p:nvPicPr>
          <p:cNvPr id="9" name="Picture 8">
            <a:extLst>
              <a:ext uri="{FF2B5EF4-FFF2-40B4-BE49-F238E27FC236}">
                <a16:creationId xmlns:a16="http://schemas.microsoft.com/office/drawing/2014/main" id="{A096163A-ACFD-4CB0-949D-71307AE8DD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49144" y="2465316"/>
            <a:ext cx="4697371" cy="3523028"/>
          </a:xfrm>
          <a:prstGeom prst="rect">
            <a:avLst/>
          </a:prstGeom>
        </p:spPr>
      </p:pic>
    </p:spTree>
    <p:extLst>
      <p:ext uri="{BB962C8B-B14F-4D97-AF65-F5344CB8AC3E}">
        <p14:creationId xmlns:p14="http://schemas.microsoft.com/office/powerpoint/2010/main" val="1129440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955203"/>
          </a:xfrm>
          <a:prstGeom prst="rect">
            <a:avLst/>
          </a:prstGeom>
          <a:noFill/>
        </p:spPr>
        <p:txBody>
          <a:bodyPr wrap="square" rtlCol="0">
            <a:spAutoFit/>
          </a:bodyPr>
          <a:lstStyle/>
          <a:p>
            <a:pPr algn="ctr"/>
            <a:r>
              <a:rPr lang="en-GB" sz="6600" dirty="0">
                <a:latin typeface="Comic Sans MS" panose="030F0702030302020204" pitchFamily="66" charset="0"/>
              </a:rPr>
              <a:t>Pine</a:t>
            </a:r>
          </a:p>
          <a:p>
            <a:pPr algn="ctr"/>
            <a:r>
              <a:rPr lang="en-GB" sz="6600" dirty="0">
                <a:solidFill>
                  <a:srgbClr val="CC0099"/>
                </a:solidFill>
                <a:latin typeface="Comic Sans MS" panose="030F0702030302020204" pitchFamily="66" charset="0"/>
              </a:rPr>
              <a:t>Francesca</a:t>
            </a:r>
          </a:p>
          <a:p>
            <a:pPr algn="ctr"/>
            <a:endParaRPr lang="en-GB" sz="1600" dirty="0">
              <a:latin typeface="Comic Sans MS" panose="030F0702030302020204" pitchFamily="66" charset="0"/>
            </a:endParaRPr>
          </a:p>
          <a:p>
            <a:pPr algn="ctr"/>
            <a:r>
              <a:rPr lang="en-GB" sz="2400" dirty="0">
                <a:latin typeface="Comic Sans MS" panose="030F0702030302020204" pitchFamily="66" charset="0"/>
              </a:rPr>
              <a:t>For using excelling to follow instructions for planting a bean. Francesca has been watering her bean plant and observing it everyday. Well done </a:t>
            </a:r>
            <a:r>
              <a:rPr lang="en-GB" sz="2400" dirty="0">
                <a:latin typeface="Comic Sans MS" panose="030F0702030302020204" pitchFamily="66" charset="0"/>
                <a:sym typeface="Wingdings" panose="05000000000000000000" pitchFamily="2" charset="2"/>
              </a:rPr>
              <a:t> </a:t>
            </a:r>
            <a:endParaRPr lang="en-GB" sz="2400" dirty="0">
              <a:latin typeface="Comic Sans MS" panose="030F0702030302020204" pitchFamily="66" charset="0"/>
            </a:endParaRP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Mrs Leedham-Hawkes                                    18.03.22</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231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E365312-CE9F-44EB-BD26-CE819AF5D28D}"/>
              </a:ext>
            </a:extLst>
          </p:cNvPr>
          <p:cNvPicPr>
            <a:picLocks noChangeAspect="1"/>
          </p:cNvPicPr>
          <p:nvPr/>
        </p:nvPicPr>
        <p:blipFill>
          <a:blip r:embed="rId6"/>
          <a:stretch>
            <a:fillRect/>
          </a:stretch>
        </p:blipFill>
        <p:spPr>
          <a:xfrm>
            <a:off x="2891106" y="668161"/>
            <a:ext cx="6613467" cy="5365643"/>
          </a:xfrm>
          <a:prstGeom prst="rect">
            <a:avLst/>
          </a:prstGeom>
        </p:spPr>
      </p:pic>
    </p:spTree>
    <p:extLst>
      <p:ext uri="{BB962C8B-B14F-4D97-AF65-F5344CB8AC3E}">
        <p14:creationId xmlns:p14="http://schemas.microsoft.com/office/powerpoint/2010/main" val="250401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062651"/>
          </a:xfrm>
          <a:prstGeom prst="rect">
            <a:avLst/>
          </a:prstGeom>
          <a:noFill/>
        </p:spPr>
        <p:txBody>
          <a:bodyPr wrap="square" rtlCol="0">
            <a:spAutoFit/>
          </a:bodyPr>
          <a:lstStyle/>
          <a:p>
            <a:pPr algn="ctr"/>
            <a:r>
              <a:rPr lang="en-GB" sz="6600" dirty="0">
                <a:latin typeface="Comic Sans MS" panose="030F0702030302020204" pitchFamily="66" charset="0"/>
              </a:rPr>
              <a:t>Maple</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Finley</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For fantastic measuring when exploring the height of shadows.</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Dawson                                  18.03.2022</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3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370427"/>
          </a:xfrm>
          <a:prstGeom prst="rect">
            <a:avLst/>
          </a:prstGeom>
          <a:noFill/>
        </p:spPr>
        <p:txBody>
          <a:bodyPr wrap="square" rtlCol="0">
            <a:spAutoFit/>
          </a:bodyPr>
          <a:lstStyle/>
          <a:p>
            <a:pPr algn="ctr"/>
            <a:r>
              <a:rPr lang="en-GB" sz="6600" dirty="0">
                <a:latin typeface="Comic Sans MS" panose="030F0702030302020204" pitchFamily="66" charset="0"/>
              </a:rPr>
              <a:t>Willow</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Oscar</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For showing passion and enthusiasm during Science Day. </a:t>
            </a: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000" b="1" dirty="0">
                <a:solidFill>
                  <a:srgbClr val="0070C0"/>
                </a:solidFill>
                <a:latin typeface="Lucida Handwriting" panose="03010101010101010101" pitchFamily="66" charset="0"/>
              </a:rPr>
              <a:t>Miss Fisher                                    18.03.22</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081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50993"/>
            <a:ext cx="9744502" cy="4431983"/>
          </a:xfrm>
          <a:prstGeom prst="rect">
            <a:avLst/>
          </a:prstGeom>
          <a:noFill/>
        </p:spPr>
        <p:txBody>
          <a:bodyPr wrap="square" rtlCol="0">
            <a:spAutoFit/>
          </a:bodyPr>
          <a:lstStyle/>
          <a:p>
            <a:pPr algn="ctr"/>
            <a:r>
              <a:rPr lang="en-GB" sz="6600" dirty="0">
                <a:latin typeface="Comic Sans MS" panose="030F0702030302020204" pitchFamily="66" charset="0"/>
              </a:rPr>
              <a:t>Spruce</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Oliver J</a:t>
            </a:r>
          </a:p>
          <a:p>
            <a:pPr algn="ctr"/>
            <a:r>
              <a:rPr lang="en-GB" sz="2400" b="1" dirty="0">
                <a:solidFill>
                  <a:srgbClr val="0070C0"/>
                </a:solidFill>
                <a:latin typeface="Lucida Handwriting" panose="03010101010101010101" pitchFamily="66" charset="0"/>
              </a:rPr>
              <a:t>Oliver did a brilliant practical work all through science day. He found solutions to problems when making playdough and verbalised this well. He also measured shadows accurately.  </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 Draper                                            18.03.33</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7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5293757"/>
          </a:xfrm>
          <a:prstGeom prst="rect">
            <a:avLst/>
          </a:prstGeom>
          <a:noFill/>
        </p:spPr>
        <p:txBody>
          <a:bodyPr wrap="square" rtlCol="0">
            <a:spAutoFit/>
          </a:bodyPr>
          <a:lstStyle/>
          <a:p>
            <a:pPr algn="ctr"/>
            <a:r>
              <a:rPr lang="en-GB" sz="6600" dirty="0">
                <a:latin typeface="Comic Sans MS" panose="030F0702030302020204" pitchFamily="66" charset="0"/>
              </a:rPr>
              <a:t>Chestnut</a:t>
            </a:r>
          </a:p>
          <a:p>
            <a:pPr algn="ctr"/>
            <a:endParaRPr lang="en-GB" sz="2400" b="1" dirty="0">
              <a:solidFill>
                <a:srgbClr val="0070C0"/>
              </a:solidFill>
              <a:latin typeface="Lucida Handwriting" panose="03010101010101010101" pitchFamily="66" charset="0"/>
            </a:endParaRPr>
          </a:p>
          <a:p>
            <a:pPr algn="ctr"/>
            <a:r>
              <a:rPr lang="en-GB" sz="3200" b="1" dirty="0" smtClean="0">
                <a:solidFill>
                  <a:srgbClr val="FF0066"/>
                </a:solidFill>
                <a:latin typeface="Lucida Handwriting" panose="03010101010101010101" pitchFamily="66" charset="0"/>
              </a:rPr>
              <a:t>Amelia M </a:t>
            </a:r>
            <a:endParaRPr lang="en-GB" sz="3200" b="1" dirty="0">
              <a:solidFill>
                <a:srgbClr val="FF0066"/>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smtClean="0">
                <a:solidFill>
                  <a:srgbClr val="0070C0"/>
                </a:solidFill>
                <a:latin typeface="Lucida Handwriting" panose="03010101010101010101" pitchFamily="66" charset="0"/>
              </a:rPr>
              <a:t>Amelia continued to make brilliant contributions to the investigations we carried out during the day along with making sensible predictions based on her own real life experiences.</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 </a:t>
            </a:r>
            <a:r>
              <a:rPr lang="en-GB" sz="2400" b="1">
                <a:solidFill>
                  <a:srgbClr val="0070C0"/>
                </a:solidFill>
                <a:latin typeface="Lucida Handwriting" panose="03010101010101010101" pitchFamily="66" charset="0"/>
              </a:rPr>
              <a:t>Tennuci                                   </a:t>
            </a:r>
            <a:r>
              <a:rPr lang="en-GB" sz="2400" b="1" smtClean="0">
                <a:solidFill>
                  <a:srgbClr val="0070C0"/>
                </a:solidFill>
                <a:latin typeface="Lucida Handwriting" panose="03010101010101010101" pitchFamily="66" charset="0"/>
              </a:rPr>
              <a:t>18</a:t>
            </a:r>
            <a:r>
              <a:rPr lang="en-GB" sz="2400" b="1" smtClean="0">
                <a:solidFill>
                  <a:srgbClr val="0070C0"/>
                </a:solidFill>
                <a:latin typeface="Lucida Handwriting" panose="03010101010101010101" pitchFamily="66" charset="0"/>
              </a:rPr>
              <a:t>.03.22</a:t>
            </a:r>
            <a:endParaRPr lang="en-GB" sz="2400" b="1" dirty="0">
              <a:solidFill>
                <a:srgbClr val="0070C0"/>
              </a:solidFill>
              <a:latin typeface="Lucida Handwriting" panose="03010101010101010101" pitchFamily="66" charset="0"/>
            </a:endParaRP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654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2839452" y="811203"/>
            <a:ext cx="6513095" cy="2123658"/>
          </a:xfrm>
          <a:prstGeom prst="rect">
            <a:avLst/>
          </a:prstGeom>
          <a:noFill/>
        </p:spPr>
        <p:txBody>
          <a:bodyPr wrap="square" rtlCol="0">
            <a:spAutoFit/>
          </a:bodyPr>
          <a:lstStyle/>
          <a:p>
            <a:pPr algn="ctr"/>
            <a:r>
              <a:rPr lang="en-GB" sz="6600" dirty="0">
                <a:solidFill>
                  <a:srgbClr val="00B050"/>
                </a:solidFill>
                <a:latin typeface="Comic Sans MS" panose="030F0702030302020204" pitchFamily="66" charset="0"/>
              </a:rPr>
              <a:t>Green Cards!</a:t>
            </a:r>
          </a:p>
          <a:p>
            <a:endParaRPr lang="en-GB" sz="6600" dirty="0">
              <a:latin typeface="Comic Sans MS" panose="030F0702030302020204" pitchFamily="66" charset="0"/>
            </a:endParaRPr>
          </a:p>
        </p:txBody>
      </p:sp>
      <p:sp>
        <p:nvSpPr>
          <p:cNvPr id="4" name="Vertical Scroll 3"/>
          <p:cNvSpPr/>
          <p:nvPr/>
        </p:nvSpPr>
        <p:spPr>
          <a:xfrm rot="10800000">
            <a:off x="1372575" y="1869734"/>
            <a:ext cx="9703558" cy="3744042"/>
          </a:xfrm>
          <a:prstGeom prst="verticalScroll">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2181497" y="2181497"/>
            <a:ext cx="3914502" cy="2031325"/>
          </a:xfrm>
          <a:prstGeom prst="rect">
            <a:avLst/>
          </a:prstGeom>
          <a:noFill/>
        </p:spPr>
        <p:txBody>
          <a:bodyPr wrap="square" rtlCol="0">
            <a:spAutoFit/>
          </a:bodyPr>
          <a:lstStyle/>
          <a:p>
            <a:r>
              <a:rPr lang="en-GB" dirty="0"/>
              <a:t>Ash – George </a:t>
            </a:r>
          </a:p>
          <a:p>
            <a:r>
              <a:rPr lang="en-GB" dirty="0"/>
              <a:t>Aspen – </a:t>
            </a:r>
            <a:r>
              <a:rPr lang="en-GB" dirty="0" err="1"/>
              <a:t>Annalia</a:t>
            </a:r>
            <a:endParaRPr lang="en-GB" dirty="0"/>
          </a:p>
          <a:p>
            <a:r>
              <a:rPr lang="en-GB" dirty="0"/>
              <a:t>Aspen – Dylan</a:t>
            </a:r>
          </a:p>
          <a:p>
            <a:r>
              <a:rPr lang="en-GB" dirty="0"/>
              <a:t>Redwood – Ellie</a:t>
            </a:r>
          </a:p>
          <a:p>
            <a:r>
              <a:rPr lang="en-GB" dirty="0"/>
              <a:t>Redwood – Ruby</a:t>
            </a:r>
          </a:p>
          <a:p>
            <a:r>
              <a:rPr lang="en-GB" dirty="0"/>
              <a:t>Pine – Harriet </a:t>
            </a:r>
          </a:p>
          <a:p>
            <a:r>
              <a:rPr lang="en-GB" dirty="0"/>
              <a:t>Elm - </a:t>
            </a:r>
            <a:r>
              <a:rPr lang="en-GB" dirty="0" err="1"/>
              <a:t>Faal</a:t>
            </a:r>
            <a:endParaRPr lang="en-GB" dirty="0"/>
          </a:p>
        </p:txBody>
      </p:sp>
    </p:spTree>
    <p:extLst>
      <p:ext uri="{BB962C8B-B14F-4D97-AF65-F5344CB8AC3E}">
        <p14:creationId xmlns:p14="http://schemas.microsoft.com/office/powerpoint/2010/main" val="3609985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9154"/>
            <a:ext cx="6853690" cy="12191998"/>
          </a:xfrm>
          <a:prstGeom prst="rect">
            <a:avLst/>
          </a:prstGeom>
        </p:spPr>
      </p:pic>
      <p:sp>
        <p:nvSpPr>
          <p:cNvPr id="3" name="TextBox 2"/>
          <p:cNvSpPr txBox="1"/>
          <p:nvPr/>
        </p:nvSpPr>
        <p:spPr>
          <a:xfrm>
            <a:off x="1132764" y="1011236"/>
            <a:ext cx="9744502" cy="4739759"/>
          </a:xfrm>
          <a:prstGeom prst="rect">
            <a:avLst/>
          </a:prstGeom>
          <a:noFill/>
        </p:spPr>
        <p:txBody>
          <a:bodyPr wrap="square" rtlCol="0">
            <a:spAutoFit/>
          </a:bodyPr>
          <a:lstStyle/>
          <a:p>
            <a:pPr algn="ctr"/>
            <a:r>
              <a:rPr lang="en-GB" sz="6600" dirty="0">
                <a:latin typeface="Comic Sans MS" panose="030F0702030302020204" pitchFamily="66" charset="0"/>
              </a:rPr>
              <a:t>Aspen</a:t>
            </a:r>
          </a:p>
          <a:p>
            <a:pPr algn="ctr"/>
            <a:endParaRPr lang="en-GB" sz="2400" b="1" dirty="0">
              <a:solidFill>
                <a:srgbClr val="0070C0"/>
              </a:solidFill>
              <a:latin typeface="Lucida Handwriting" panose="03010101010101010101" pitchFamily="66" charset="0"/>
            </a:endParaRPr>
          </a:p>
          <a:p>
            <a:pPr algn="ctr"/>
            <a:r>
              <a:rPr lang="en-GB" sz="4400" b="1" dirty="0" err="1">
                <a:solidFill>
                  <a:srgbClr val="CC0099"/>
                </a:solidFill>
                <a:latin typeface="Lucida Handwriting" panose="03010101010101010101" pitchFamily="66" charset="0"/>
              </a:rPr>
              <a:t>Toriey</a:t>
            </a:r>
            <a:endParaRPr lang="en-GB" sz="32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For excellent teamwork, investigating and recording observations on science day. Well done.</a:t>
            </a: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Mrs Read &amp; Miss Bennett			17.03.22</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347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854" r="21557"/>
          <a:stretch/>
        </p:blipFill>
        <p:spPr>
          <a:xfrm rot="5400000">
            <a:off x="3780608" y="-427672"/>
            <a:ext cx="6035043" cy="7595783"/>
          </a:xfrm>
          <a:prstGeom prst="rect">
            <a:avLst/>
          </a:prstGeom>
        </p:spPr>
      </p:pic>
      <p:pic>
        <p:nvPicPr>
          <p:cNvPr id="1026" name="Picture 2" descr="Free Free Star Images, Download Free Free Star Images png images, Free  ClipArts on Clipart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070" y="212907"/>
            <a:ext cx="2707168" cy="2255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978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5539978"/>
          </a:xfrm>
          <a:prstGeom prst="rect">
            <a:avLst/>
          </a:prstGeom>
          <a:noFill/>
        </p:spPr>
        <p:txBody>
          <a:bodyPr wrap="square" rtlCol="0">
            <a:spAutoFit/>
          </a:bodyPr>
          <a:lstStyle/>
          <a:p>
            <a:pPr algn="ctr"/>
            <a:r>
              <a:rPr lang="en-GB" sz="6600" dirty="0">
                <a:latin typeface="Comic Sans MS" panose="030F0702030302020204" pitchFamily="66" charset="0"/>
              </a:rPr>
              <a:t>Redwood</a:t>
            </a:r>
          </a:p>
          <a:p>
            <a:pPr algn="ctr"/>
            <a:endParaRPr lang="en-GB" sz="2400" dirty="0">
              <a:latin typeface="Comic Sans MS" panose="030F0702030302020204" pitchFamily="66" charset="0"/>
            </a:endParaRPr>
          </a:p>
          <a:p>
            <a:pPr algn="ctr"/>
            <a:r>
              <a:rPr lang="en-GB" sz="7200" dirty="0">
                <a:solidFill>
                  <a:srgbClr val="CC0099"/>
                </a:solidFill>
                <a:latin typeface="Comic Sans MS" panose="030F0702030302020204" pitchFamily="66" charset="0"/>
              </a:rPr>
              <a:t>Lily-Rose</a:t>
            </a:r>
          </a:p>
          <a:p>
            <a:pPr algn="ctr"/>
            <a:endParaRPr lang="en-GB" sz="2400" dirty="0">
              <a:latin typeface="Comic Sans MS" panose="030F0702030302020204" pitchFamily="66" charset="0"/>
            </a:endParaRPr>
          </a:p>
          <a:p>
            <a:pPr algn="ctr"/>
            <a:r>
              <a:rPr lang="en-GB" sz="2400" dirty="0">
                <a:latin typeface="Comic Sans MS" panose="030F0702030302020204" pitchFamily="66" charset="0"/>
              </a:rPr>
              <a:t>For being an amazing investigator during the 5/6 Science Day; asking super questions, making careful observations and challenging herself to go the extra mile.</a:t>
            </a: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Shipley                          	         18.03.22</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413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3BFA275-6B64-47DB-A41B-7864316F334F}"/>
              </a:ext>
            </a:extLst>
          </p:cNvPr>
          <p:cNvPicPr>
            <a:picLocks noChangeAspect="1"/>
          </p:cNvPicPr>
          <p:nvPr/>
        </p:nvPicPr>
        <p:blipFill>
          <a:blip r:embed="rId6"/>
          <a:stretch>
            <a:fillRect/>
          </a:stretch>
        </p:blipFill>
        <p:spPr>
          <a:xfrm>
            <a:off x="3148600" y="448714"/>
            <a:ext cx="2879359" cy="2392083"/>
          </a:xfrm>
          <a:prstGeom prst="rect">
            <a:avLst/>
          </a:prstGeom>
        </p:spPr>
      </p:pic>
      <p:pic>
        <p:nvPicPr>
          <p:cNvPr id="7" name="Picture 6">
            <a:extLst>
              <a:ext uri="{FF2B5EF4-FFF2-40B4-BE49-F238E27FC236}">
                <a16:creationId xmlns:a16="http://schemas.microsoft.com/office/drawing/2014/main" id="{957029A2-5A89-4C2A-9390-CD6ABC8AD711}"/>
              </a:ext>
            </a:extLst>
          </p:cNvPr>
          <p:cNvPicPr>
            <a:picLocks noChangeAspect="1"/>
          </p:cNvPicPr>
          <p:nvPr/>
        </p:nvPicPr>
        <p:blipFill>
          <a:blip r:embed="rId7"/>
          <a:stretch>
            <a:fillRect/>
          </a:stretch>
        </p:blipFill>
        <p:spPr>
          <a:xfrm rot="20466884">
            <a:off x="6644769" y="1779931"/>
            <a:ext cx="3619500" cy="4029075"/>
          </a:xfrm>
          <a:prstGeom prst="rect">
            <a:avLst/>
          </a:prstGeom>
        </p:spPr>
      </p:pic>
      <p:pic>
        <p:nvPicPr>
          <p:cNvPr id="8" name="Picture 7">
            <a:extLst>
              <a:ext uri="{FF2B5EF4-FFF2-40B4-BE49-F238E27FC236}">
                <a16:creationId xmlns:a16="http://schemas.microsoft.com/office/drawing/2014/main" id="{5D4DC1CF-04D8-48B5-8D1D-D0115F336AD7}"/>
              </a:ext>
            </a:extLst>
          </p:cNvPr>
          <p:cNvPicPr>
            <a:picLocks noChangeAspect="1"/>
          </p:cNvPicPr>
          <p:nvPr/>
        </p:nvPicPr>
        <p:blipFill>
          <a:blip r:embed="rId8"/>
          <a:stretch>
            <a:fillRect/>
          </a:stretch>
        </p:blipFill>
        <p:spPr>
          <a:xfrm rot="1071521">
            <a:off x="1454254" y="3075720"/>
            <a:ext cx="4314825" cy="2771775"/>
          </a:xfrm>
          <a:prstGeom prst="rect">
            <a:avLst/>
          </a:prstGeom>
        </p:spPr>
      </p:pic>
      <p:pic>
        <p:nvPicPr>
          <p:cNvPr id="1028" name="Picture 4" descr="Chicken Cartoon Royalty-free Drawing, PNG, 518x800px, Chicken, Art, Beak,  Bird, Cartoon Download Free">
            <a:extLst>
              <a:ext uri="{FF2B5EF4-FFF2-40B4-BE49-F238E27FC236}">
                <a16:creationId xmlns:a16="http://schemas.microsoft.com/office/drawing/2014/main" id="{0D1459DC-C2FC-4003-8840-6CF3F847DF5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1014128">
            <a:off x="463824" y="5381179"/>
            <a:ext cx="1337881" cy="13052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hicken Cartoon Royalty-free Drawing, PNG, 518x800px, Chicken, Art, Beak,  Bird, Cartoon Download Free">
            <a:extLst>
              <a:ext uri="{FF2B5EF4-FFF2-40B4-BE49-F238E27FC236}">
                <a16:creationId xmlns:a16="http://schemas.microsoft.com/office/drawing/2014/main" id="{9F99CE6D-5351-4B04-AF48-BBA1D79EE3E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906440">
            <a:off x="6174932" y="567459"/>
            <a:ext cx="1337881" cy="130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253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4" y="-2669154"/>
            <a:ext cx="6853690" cy="12191998"/>
          </a:xfrm>
          <a:prstGeom prst="rect">
            <a:avLst/>
          </a:prstGeom>
        </p:spPr>
      </p:pic>
      <p:pic>
        <p:nvPicPr>
          <p:cNvPr id="3" name="Picture 2">
            <a:extLst>
              <a:ext uri="{FF2B5EF4-FFF2-40B4-BE49-F238E27FC236}">
                <a16:creationId xmlns:a16="http://schemas.microsoft.com/office/drawing/2014/main" id="{80B87D8D-D7F0-4AA9-BE8C-7A9C1DB52CFD}"/>
              </a:ext>
            </a:extLst>
          </p:cNvPr>
          <p:cNvPicPr>
            <a:picLocks noChangeAspect="1"/>
          </p:cNvPicPr>
          <p:nvPr/>
        </p:nvPicPr>
        <p:blipFill>
          <a:blip r:embed="rId3"/>
          <a:stretch>
            <a:fillRect/>
          </a:stretch>
        </p:blipFill>
        <p:spPr>
          <a:xfrm>
            <a:off x="2607157" y="810246"/>
            <a:ext cx="6444077" cy="5048544"/>
          </a:xfrm>
          <a:prstGeom prst="rect">
            <a:avLst/>
          </a:prstGeom>
        </p:spPr>
      </p:pic>
    </p:spTree>
    <p:extLst>
      <p:ext uri="{BB962C8B-B14F-4D97-AF65-F5344CB8AC3E}">
        <p14:creationId xmlns:p14="http://schemas.microsoft.com/office/powerpoint/2010/main" val="1946767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4" y="-2669154"/>
            <a:ext cx="6853690" cy="12191998"/>
          </a:xfrm>
          <a:prstGeom prst="rect">
            <a:avLst/>
          </a:prstGeom>
        </p:spPr>
      </p:pic>
      <p:sp>
        <p:nvSpPr>
          <p:cNvPr id="4" name="TextBox 3">
            <a:extLst>
              <a:ext uri="{FF2B5EF4-FFF2-40B4-BE49-F238E27FC236}">
                <a16:creationId xmlns:a16="http://schemas.microsoft.com/office/drawing/2014/main" id="{608A74B6-7D7E-4A40-AAD9-1CF6FCAFCC3D}"/>
              </a:ext>
            </a:extLst>
          </p:cNvPr>
          <p:cNvSpPr txBox="1"/>
          <p:nvPr/>
        </p:nvSpPr>
        <p:spPr>
          <a:xfrm>
            <a:off x="1305042" y="1722117"/>
            <a:ext cx="9362958" cy="3785652"/>
          </a:xfrm>
          <a:prstGeom prst="rect">
            <a:avLst/>
          </a:prstGeom>
          <a:noFill/>
        </p:spPr>
        <p:txBody>
          <a:bodyPr wrap="square" rtlCol="0">
            <a:spAutoFit/>
          </a:bodyPr>
          <a:lstStyle/>
          <a:p>
            <a:pPr algn="ctr"/>
            <a:r>
              <a:rPr lang="en-GB" sz="4800" dirty="0">
                <a:latin typeface="Comic Sans MS" panose="030F0702030302020204" pitchFamily="66" charset="0"/>
              </a:rPr>
              <a:t>Well done to all that entered! The entries were outstanding and it was so difficult to choose a winner!</a:t>
            </a:r>
            <a:endParaRPr lang="en-GB" sz="600"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endParaRPr lang="en-GB" sz="2400" dirty="0">
              <a:latin typeface="Comic Sans MS" panose="030F0702030302020204" pitchFamily="66" charset="0"/>
            </a:endParaRPr>
          </a:p>
        </p:txBody>
      </p:sp>
    </p:spTree>
    <p:extLst>
      <p:ext uri="{BB962C8B-B14F-4D97-AF65-F5344CB8AC3E}">
        <p14:creationId xmlns:p14="http://schemas.microsoft.com/office/powerpoint/2010/main" val="3230906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4" y="-2669154"/>
            <a:ext cx="6853690" cy="12191998"/>
          </a:xfrm>
          <a:prstGeom prst="rect">
            <a:avLst/>
          </a:prstGeom>
        </p:spPr>
      </p:pic>
      <p:sp>
        <p:nvSpPr>
          <p:cNvPr id="4" name="TextBox 3">
            <a:extLst>
              <a:ext uri="{FF2B5EF4-FFF2-40B4-BE49-F238E27FC236}">
                <a16:creationId xmlns:a16="http://schemas.microsoft.com/office/drawing/2014/main" id="{C7D7D19C-EA76-4F5E-903F-80B6DE8895D5}"/>
              </a:ext>
            </a:extLst>
          </p:cNvPr>
          <p:cNvSpPr txBox="1"/>
          <p:nvPr/>
        </p:nvSpPr>
        <p:spPr>
          <a:xfrm>
            <a:off x="1132764" y="966743"/>
            <a:ext cx="5045967" cy="5724644"/>
          </a:xfrm>
          <a:prstGeom prst="rect">
            <a:avLst/>
          </a:prstGeom>
          <a:noFill/>
        </p:spPr>
        <p:txBody>
          <a:bodyPr wrap="square" rtlCol="0">
            <a:spAutoFit/>
          </a:bodyPr>
          <a:lstStyle/>
          <a:p>
            <a:pPr algn="ctr"/>
            <a:r>
              <a:rPr lang="en-GB" sz="6600" dirty="0">
                <a:latin typeface="Comic Sans MS" panose="030F0702030302020204" pitchFamily="66" charset="0"/>
              </a:rPr>
              <a:t>Early Years Winner</a:t>
            </a:r>
            <a:endParaRPr lang="en-GB" sz="6600" b="1" dirty="0">
              <a:solidFill>
                <a:srgbClr val="0070C0"/>
              </a:solidFill>
              <a:latin typeface="Comic Sans MS" panose="030F0702030302020204" pitchFamily="66" charset="0"/>
            </a:endParaRPr>
          </a:p>
          <a:p>
            <a:pPr algn="ctr"/>
            <a:r>
              <a:rPr lang="en-GB" sz="6600" b="1" dirty="0">
                <a:solidFill>
                  <a:srgbClr val="0070C0"/>
                </a:solidFill>
                <a:latin typeface="Comic Sans MS" panose="030F0702030302020204" pitchFamily="66" charset="0"/>
              </a:rPr>
              <a:t>Henry G</a:t>
            </a:r>
          </a:p>
          <a:p>
            <a:pPr algn="ctr"/>
            <a:r>
              <a:rPr lang="en-GB" sz="2400" dirty="0">
                <a:solidFill>
                  <a:srgbClr val="0070C0"/>
                </a:solidFill>
                <a:latin typeface="Comic Sans MS" panose="030F0702030302020204" pitchFamily="66" charset="0"/>
              </a:rPr>
              <a:t>Henry has created a herb garden. He planted the seeds and has been watering it and observing the growth. He has created diary to document the growth. </a:t>
            </a:r>
            <a:endParaRPr lang="en-GB" sz="900"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endParaRPr lang="en-GB" sz="2400" dirty="0">
              <a:latin typeface="Comic Sans MS" panose="030F0702030302020204" pitchFamily="66"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71" y="3467523"/>
            <a:ext cx="1729695" cy="230626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6045" y="966743"/>
            <a:ext cx="1719900" cy="22932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3855" y="966743"/>
            <a:ext cx="1719899" cy="22932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46045" y="3467523"/>
            <a:ext cx="1768553" cy="235807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1348" y="1948679"/>
            <a:ext cx="1610615" cy="2147487"/>
          </a:xfrm>
          <a:prstGeom prst="rect">
            <a:avLst/>
          </a:prstGeom>
        </p:spPr>
      </p:pic>
    </p:spTree>
    <p:extLst>
      <p:ext uri="{BB962C8B-B14F-4D97-AF65-F5344CB8AC3E}">
        <p14:creationId xmlns:p14="http://schemas.microsoft.com/office/powerpoint/2010/main" val="1163902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4" y="-2669154"/>
            <a:ext cx="6853690" cy="12191998"/>
          </a:xfrm>
          <a:prstGeom prst="rect">
            <a:avLst/>
          </a:prstGeom>
        </p:spPr>
      </p:pic>
      <p:sp>
        <p:nvSpPr>
          <p:cNvPr id="4" name="TextBox 3">
            <a:extLst>
              <a:ext uri="{FF2B5EF4-FFF2-40B4-BE49-F238E27FC236}">
                <a16:creationId xmlns:a16="http://schemas.microsoft.com/office/drawing/2014/main" id="{C7D7D19C-EA76-4F5E-903F-80B6DE8895D5}"/>
              </a:ext>
            </a:extLst>
          </p:cNvPr>
          <p:cNvSpPr txBox="1"/>
          <p:nvPr/>
        </p:nvSpPr>
        <p:spPr>
          <a:xfrm>
            <a:off x="1132764" y="966743"/>
            <a:ext cx="5072093" cy="5724644"/>
          </a:xfrm>
          <a:prstGeom prst="rect">
            <a:avLst/>
          </a:prstGeom>
          <a:noFill/>
        </p:spPr>
        <p:txBody>
          <a:bodyPr wrap="square" rtlCol="0">
            <a:spAutoFit/>
          </a:bodyPr>
          <a:lstStyle/>
          <a:p>
            <a:pPr algn="ctr"/>
            <a:r>
              <a:rPr lang="en-GB" sz="6600" dirty="0">
                <a:latin typeface="Comic Sans MS" panose="030F0702030302020204" pitchFamily="66" charset="0"/>
              </a:rPr>
              <a:t>Year 1 and 2</a:t>
            </a:r>
          </a:p>
          <a:p>
            <a:pPr algn="ctr"/>
            <a:r>
              <a:rPr lang="en-GB" sz="6600" dirty="0">
                <a:latin typeface="Comic Sans MS" panose="030F0702030302020204" pitchFamily="66" charset="0"/>
              </a:rPr>
              <a:t>Winner</a:t>
            </a:r>
            <a:endParaRPr lang="en-GB" sz="6600" b="1" dirty="0">
              <a:solidFill>
                <a:srgbClr val="0070C0"/>
              </a:solidFill>
              <a:latin typeface="Comic Sans MS" panose="030F0702030302020204" pitchFamily="66" charset="0"/>
            </a:endParaRPr>
          </a:p>
          <a:p>
            <a:pPr algn="ctr"/>
            <a:r>
              <a:rPr lang="en-GB" sz="6600" b="1" dirty="0" err="1">
                <a:solidFill>
                  <a:srgbClr val="0070C0"/>
                </a:solidFill>
                <a:latin typeface="Comic Sans MS" panose="030F0702030302020204" pitchFamily="66" charset="0"/>
              </a:rPr>
              <a:t>Seb</a:t>
            </a:r>
            <a:r>
              <a:rPr lang="en-GB" sz="6600" b="1" dirty="0">
                <a:solidFill>
                  <a:srgbClr val="0070C0"/>
                </a:solidFill>
                <a:latin typeface="Comic Sans MS" panose="030F0702030302020204" pitchFamily="66" charset="0"/>
              </a:rPr>
              <a:t> C</a:t>
            </a:r>
          </a:p>
          <a:p>
            <a:pPr algn="ctr"/>
            <a:r>
              <a:rPr lang="en-GB" sz="2400" dirty="0" err="1">
                <a:solidFill>
                  <a:srgbClr val="0070C0"/>
                </a:solidFill>
                <a:latin typeface="Comic Sans MS" panose="030F0702030302020204" pitchFamily="66" charset="0"/>
              </a:rPr>
              <a:t>Seb</a:t>
            </a:r>
            <a:r>
              <a:rPr lang="en-GB" sz="2400" dirty="0">
                <a:solidFill>
                  <a:srgbClr val="0070C0"/>
                </a:solidFill>
                <a:latin typeface="Comic Sans MS" panose="030F0702030302020204" pitchFamily="66" charset="0"/>
              </a:rPr>
              <a:t> has created a growth chart to show how he has grown from a baby to a child. He has included </a:t>
            </a:r>
            <a:r>
              <a:rPr lang="en-GB" sz="2400" dirty="0" smtClean="0">
                <a:solidFill>
                  <a:srgbClr val="0070C0"/>
                </a:solidFill>
                <a:latin typeface="Comic Sans MS" panose="030F0702030302020204" pitchFamily="66" charset="0"/>
              </a:rPr>
              <a:t>all the things that have helped him grow!</a:t>
            </a:r>
            <a:endParaRPr lang="en-GB" sz="900"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endParaRPr lang="en-GB" sz="2400" dirty="0">
              <a:latin typeface="Comic Sans MS" panose="030F0702030302020204" pitchFamily="66"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24794" b="-1383"/>
          <a:stretch/>
        </p:blipFill>
        <p:spPr>
          <a:xfrm>
            <a:off x="6498772" y="2110833"/>
            <a:ext cx="5157651" cy="3131548"/>
          </a:xfrm>
          <a:prstGeom prst="rect">
            <a:avLst/>
          </a:prstGeom>
        </p:spPr>
      </p:pic>
    </p:spTree>
    <p:extLst>
      <p:ext uri="{BB962C8B-B14F-4D97-AF65-F5344CB8AC3E}">
        <p14:creationId xmlns:p14="http://schemas.microsoft.com/office/powerpoint/2010/main" val="1227959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4" y="-2669154"/>
            <a:ext cx="6853690" cy="12191998"/>
          </a:xfrm>
          <a:prstGeom prst="rect">
            <a:avLst/>
          </a:prstGeom>
        </p:spPr>
      </p:pic>
      <p:sp>
        <p:nvSpPr>
          <p:cNvPr id="4" name="TextBox 3">
            <a:extLst>
              <a:ext uri="{FF2B5EF4-FFF2-40B4-BE49-F238E27FC236}">
                <a16:creationId xmlns:a16="http://schemas.microsoft.com/office/drawing/2014/main" id="{C7D7D19C-EA76-4F5E-903F-80B6DE8895D5}"/>
              </a:ext>
            </a:extLst>
          </p:cNvPr>
          <p:cNvSpPr txBox="1"/>
          <p:nvPr/>
        </p:nvSpPr>
        <p:spPr>
          <a:xfrm>
            <a:off x="1132764" y="966743"/>
            <a:ext cx="5704764" cy="5355312"/>
          </a:xfrm>
          <a:prstGeom prst="rect">
            <a:avLst/>
          </a:prstGeom>
          <a:noFill/>
        </p:spPr>
        <p:txBody>
          <a:bodyPr wrap="square" rtlCol="0">
            <a:spAutoFit/>
          </a:bodyPr>
          <a:lstStyle/>
          <a:p>
            <a:pPr algn="ctr"/>
            <a:r>
              <a:rPr lang="en-GB" sz="6600" dirty="0">
                <a:latin typeface="Comic Sans MS" panose="030F0702030302020204" pitchFamily="66" charset="0"/>
              </a:rPr>
              <a:t>Year 3 and 4</a:t>
            </a:r>
          </a:p>
          <a:p>
            <a:pPr algn="ctr"/>
            <a:r>
              <a:rPr lang="en-GB" sz="6600" dirty="0">
                <a:latin typeface="Comic Sans MS" panose="030F0702030302020204" pitchFamily="66" charset="0"/>
              </a:rPr>
              <a:t>Winner</a:t>
            </a:r>
            <a:endParaRPr lang="en-GB" sz="6600" b="1" dirty="0">
              <a:solidFill>
                <a:srgbClr val="0070C0"/>
              </a:solidFill>
              <a:latin typeface="Comic Sans MS" panose="030F0702030302020204" pitchFamily="66" charset="0"/>
            </a:endParaRPr>
          </a:p>
          <a:p>
            <a:pPr algn="ctr"/>
            <a:r>
              <a:rPr lang="en-GB" sz="6600" b="1" dirty="0">
                <a:solidFill>
                  <a:srgbClr val="0070C0"/>
                </a:solidFill>
                <a:latin typeface="Comic Sans MS" panose="030F0702030302020204" pitchFamily="66" charset="0"/>
              </a:rPr>
              <a:t>Tobias</a:t>
            </a:r>
          </a:p>
          <a:p>
            <a:pPr algn="ctr"/>
            <a:r>
              <a:rPr lang="en-GB" sz="2400" dirty="0">
                <a:solidFill>
                  <a:srgbClr val="0070C0"/>
                </a:solidFill>
                <a:latin typeface="Comic Sans MS" panose="030F0702030302020204" pitchFamily="66" charset="0"/>
              </a:rPr>
              <a:t>Tobias has created a fact sheet explaining the growth of his puppy. He has included a range of facts and images.</a:t>
            </a:r>
            <a:endParaRPr lang="en-GB" sz="900"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endParaRPr lang="en-GB" sz="2400" dirty="0">
              <a:latin typeface="Comic Sans MS" panose="030F0702030302020204" pitchFamily="66"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2687" t="2575" r="10448" b="-1"/>
          <a:stretch/>
        </p:blipFill>
        <p:spPr>
          <a:xfrm rot="5400000">
            <a:off x="6105927" y="1646252"/>
            <a:ext cx="5646299" cy="3705307"/>
          </a:xfrm>
          <a:prstGeom prst="rect">
            <a:avLst/>
          </a:prstGeom>
        </p:spPr>
      </p:pic>
    </p:spTree>
    <p:extLst>
      <p:ext uri="{BB962C8B-B14F-4D97-AF65-F5344CB8AC3E}">
        <p14:creationId xmlns:p14="http://schemas.microsoft.com/office/powerpoint/2010/main" val="1792400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4" y="-2669154"/>
            <a:ext cx="6853690" cy="12191998"/>
          </a:xfrm>
          <a:prstGeom prst="rect">
            <a:avLst/>
          </a:prstGeom>
        </p:spPr>
      </p:pic>
      <p:sp>
        <p:nvSpPr>
          <p:cNvPr id="4" name="TextBox 3">
            <a:extLst>
              <a:ext uri="{FF2B5EF4-FFF2-40B4-BE49-F238E27FC236}">
                <a16:creationId xmlns:a16="http://schemas.microsoft.com/office/drawing/2014/main" id="{C7D7D19C-EA76-4F5E-903F-80B6DE8895D5}"/>
              </a:ext>
            </a:extLst>
          </p:cNvPr>
          <p:cNvSpPr txBox="1"/>
          <p:nvPr/>
        </p:nvSpPr>
        <p:spPr>
          <a:xfrm>
            <a:off x="1132764" y="966743"/>
            <a:ext cx="6208940" cy="5724644"/>
          </a:xfrm>
          <a:prstGeom prst="rect">
            <a:avLst/>
          </a:prstGeom>
          <a:noFill/>
        </p:spPr>
        <p:txBody>
          <a:bodyPr wrap="square" rtlCol="0">
            <a:spAutoFit/>
          </a:bodyPr>
          <a:lstStyle/>
          <a:p>
            <a:pPr algn="ctr"/>
            <a:r>
              <a:rPr lang="en-GB" sz="6600" dirty="0">
                <a:latin typeface="Comic Sans MS" panose="030F0702030302020204" pitchFamily="66" charset="0"/>
              </a:rPr>
              <a:t>Year 5 and 6</a:t>
            </a:r>
          </a:p>
          <a:p>
            <a:pPr algn="ctr"/>
            <a:r>
              <a:rPr lang="en-GB" sz="6600" dirty="0">
                <a:latin typeface="Comic Sans MS" panose="030F0702030302020204" pitchFamily="66" charset="0"/>
              </a:rPr>
              <a:t>Winner</a:t>
            </a:r>
            <a:endParaRPr lang="en-GB" sz="6600" b="1" dirty="0">
              <a:solidFill>
                <a:srgbClr val="0070C0"/>
              </a:solidFill>
              <a:latin typeface="Comic Sans MS" panose="030F0702030302020204" pitchFamily="66" charset="0"/>
            </a:endParaRPr>
          </a:p>
          <a:p>
            <a:pPr algn="ctr"/>
            <a:r>
              <a:rPr lang="en-GB" sz="6600" b="1" dirty="0">
                <a:solidFill>
                  <a:srgbClr val="0070C0"/>
                </a:solidFill>
                <a:latin typeface="Comic Sans MS" panose="030F0702030302020204" pitchFamily="66" charset="0"/>
              </a:rPr>
              <a:t>Reilly</a:t>
            </a:r>
          </a:p>
          <a:p>
            <a:pPr algn="ctr"/>
            <a:r>
              <a:rPr lang="en-GB" sz="2400" dirty="0">
                <a:solidFill>
                  <a:srgbClr val="0070C0"/>
                </a:solidFill>
                <a:latin typeface="Comic Sans MS" panose="030F0702030302020204" pitchFamily="66" charset="0"/>
              </a:rPr>
              <a:t>Reilly has created an amazing poster to show case the life cycle of a frog. He has created an origami frog to show each stage of it’s </a:t>
            </a:r>
            <a:r>
              <a:rPr lang="en-GB" sz="2400" dirty="0" smtClean="0">
                <a:solidFill>
                  <a:srgbClr val="0070C0"/>
                </a:solidFill>
                <a:latin typeface="Comic Sans MS" panose="030F0702030302020204" pitchFamily="66" charset="0"/>
              </a:rPr>
              <a:t>life and has added a fantastic description to go with it.</a:t>
            </a:r>
            <a:endParaRPr lang="en-GB" sz="900"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endParaRPr lang="en-GB" sz="2400" dirty="0">
              <a:latin typeface="Comic Sans MS" panose="030F0702030302020204" pitchFamily="66"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6965" t="4785" r="22587" b="-1"/>
          <a:stretch/>
        </p:blipFill>
        <p:spPr>
          <a:xfrm rot="5400000">
            <a:off x="6290722" y="1468088"/>
            <a:ext cx="6109222" cy="3718957"/>
          </a:xfrm>
          <a:prstGeom prst="rect">
            <a:avLst/>
          </a:prstGeom>
        </p:spPr>
      </p:pic>
    </p:spTree>
    <p:extLst>
      <p:ext uri="{BB962C8B-B14F-4D97-AF65-F5344CB8AC3E}">
        <p14:creationId xmlns:p14="http://schemas.microsoft.com/office/powerpoint/2010/main" val="167856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pic>
        <p:nvPicPr>
          <p:cNvPr id="6" name="Picture 5">
            <a:extLst>
              <a:ext uri="{FF2B5EF4-FFF2-40B4-BE49-F238E27FC236}">
                <a16:creationId xmlns:a16="http://schemas.microsoft.com/office/drawing/2014/main" id="{CE3F7BD8-2996-4BBD-9724-101936EFE0C9}"/>
              </a:ext>
            </a:extLst>
          </p:cNvPr>
          <p:cNvPicPr>
            <a:picLocks noChangeAspect="1"/>
          </p:cNvPicPr>
          <p:nvPr/>
        </p:nvPicPr>
        <p:blipFill>
          <a:blip r:embed="rId3"/>
          <a:stretch>
            <a:fillRect/>
          </a:stretch>
        </p:blipFill>
        <p:spPr>
          <a:xfrm>
            <a:off x="1492923" y="1093079"/>
            <a:ext cx="4100339" cy="4062017"/>
          </a:xfrm>
          <a:prstGeom prst="rect">
            <a:avLst/>
          </a:prstGeom>
        </p:spPr>
      </p:pic>
      <p:pic>
        <p:nvPicPr>
          <p:cNvPr id="7" name="Picture 6">
            <a:extLst>
              <a:ext uri="{FF2B5EF4-FFF2-40B4-BE49-F238E27FC236}">
                <a16:creationId xmlns:a16="http://schemas.microsoft.com/office/drawing/2014/main" id="{3940DDF5-1B96-414F-A334-C15F4911BFA9}"/>
              </a:ext>
            </a:extLst>
          </p:cNvPr>
          <p:cNvPicPr>
            <a:picLocks noChangeAspect="1"/>
          </p:cNvPicPr>
          <p:nvPr/>
        </p:nvPicPr>
        <p:blipFill>
          <a:blip r:embed="rId4"/>
          <a:stretch>
            <a:fillRect/>
          </a:stretch>
        </p:blipFill>
        <p:spPr>
          <a:xfrm>
            <a:off x="5617468" y="3724401"/>
            <a:ext cx="4651665" cy="1934278"/>
          </a:xfrm>
          <a:prstGeom prst="rect">
            <a:avLst/>
          </a:prstGeom>
        </p:spPr>
      </p:pic>
      <p:pic>
        <p:nvPicPr>
          <p:cNvPr id="8" name="Picture 7">
            <a:extLst>
              <a:ext uri="{FF2B5EF4-FFF2-40B4-BE49-F238E27FC236}">
                <a16:creationId xmlns:a16="http://schemas.microsoft.com/office/drawing/2014/main" id="{838E3AC9-521A-439C-8378-840D7B189160}"/>
              </a:ext>
            </a:extLst>
          </p:cNvPr>
          <p:cNvPicPr>
            <a:picLocks noChangeAspect="1"/>
          </p:cNvPicPr>
          <p:nvPr/>
        </p:nvPicPr>
        <p:blipFill>
          <a:blip r:embed="rId5"/>
          <a:stretch>
            <a:fillRect/>
          </a:stretch>
        </p:blipFill>
        <p:spPr>
          <a:xfrm>
            <a:off x="6193186" y="1093079"/>
            <a:ext cx="3791778" cy="2527852"/>
          </a:xfrm>
          <a:prstGeom prst="rect">
            <a:avLst/>
          </a:prstGeom>
        </p:spPr>
      </p:pic>
    </p:spTree>
    <p:extLst>
      <p:ext uri="{BB962C8B-B14F-4D97-AF65-F5344CB8AC3E}">
        <p14:creationId xmlns:p14="http://schemas.microsoft.com/office/powerpoint/2010/main" val="1743741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5078313"/>
          </a:xfrm>
          <a:prstGeom prst="rect">
            <a:avLst/>
          </a:prstGeom>
          <a:noFill/>
        </p:spPr>
        <p:txBody>
          <a:bodyPr wrap="square" rtlCol="0">
            <a:spAutoFit/>
          </a:bodyPr>
          <a:lstStyle/>
          <a:p>
            <a:pPr algn="ctr"/>
            <a:endParaRPr lang="en-GB" sz="6000" dirty="0">
              <a:latin typeface="Comic Sans MS" panose="030F0702030302020204" pitchFamily="66" charset="0"/>
            </a:endParaRPr>
          </a:p>
          <a:p>
            <a:pPr algn="ctr"/>
            <a:endParaRPr lang="en-GB" sz="7200" dirty="0">
              <a:solidFill>
                <a:srgbClr val="CC0099"/>
              </a:solidFill>
              <a:latin typeface="Comic Sans MS" panose="030F0702030302020204" pitchFamily="66" charset="0"/>
            </a:endParaRPr>
          </a:p>
          <a:p>
            <a:pPr algn="ctr"/>
            <a:endParaRPr lang="en-GB" sz="2400" b="1" dirty="0" smtClean="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endParaRPr lang="en-GB" sz="2000" b="1" dirty="0" smtClean="0">
              <a:solidFill>
                <a:srgbClr val="0070C0"/>
              </a:solidFill>
              <a:latin typeface="Lucida Handwriting" panose="03010101010101010101" pitchFamily="66" charset="0"/>
            </a:endParaRPr>
          </a:p>
          <a:p>
            <a:pPr algn="ctr"/>
            <a:r>
              <a:rPr lang="en-GB" sz="2000" b="1" dirty="0" smtClean="0">
                <a:solidFill>
                  <a:srgbClr val="0070C0"/>
                </a:solidFill>
                <a:latin typeface="Lucida Handwriting" panose="03010101010101010101" pitchFamily="66" charset="0"/>
              </a:rPr>
              <a:t>Thank you to the children that represented Woodlands at the football tournament on Tuesday. You were a credit to the school and showed your passion and excellence for football. We are proud of you all.</a:t>
            </a:r>
          </a:p>
          <a:p>
            <a:pPr algn="ctr"/>
            <a:endParaRPr lang="en-GB" sz="2000" b="1" dirty="0">
              <a:solidFill>
                <a:srgbClr val="0070C0"/>
              </a:solidFill>
              <a:latin typeface="Lucida Handwriting" panose="03010101010101010101" pitchFamily="66" charset="0"/>
            </a:endParaRPr>
          </a:p>
          <a:p>
            <a:pPr algn="ctr"/>
            <a:r>
              <a:rPr lang="en-GB" sz="2400" b="1" dirty="0" smtClean="0">
                <a:solidFill>
                  <a:srgbClr val="0070C0"/>
                </a:solidFill>
                <a:latin typeface="Lucida Handwriting" panose="03010101010101010101" pitchFamily="66" charset="0"/>
              </a:rPr>
              <a:t>Miss Fisher and Miss Volante                          </a:t>
            </a: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2778601" y="824196"/>
            <a:ext cx="6634798" cy="3182454"/>
          </a:xfrm>
          <a:prstGeom prst="rect">
            <a:avLst/>
          </a:prstGeom>
        </p:spPr>
      </p:pic>
    </p:spTree>
    <p:extLst>
      <p:ext uri="{BB962C8B-B14F-4D97-AF65-F5344CB8AC3E}">
        <p14:creationId xmlns:p14="http://schemas.microsoft.com/office/powerpoint/2010/main" val="330243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07571" y="-2669154"/>
            <a:ext cx="6853690" cy="12191998"/>
          </a:xfrm>
          <a:prstGeom prst="rect">
            <a:avLst/>
          </a:prstGeom>
        </p:spPr>
      </p:pic>
      <p:sp>
        <p:nvSpPr>
          <p:cNvPr id="3" name="TextBox 2"/>
          <p:cNvSpPr txBox="1"/>
          <p:nvPr/>
        </p:nvSpPr>
        <p:spPr>
          <a:xfrm>
            <a:off x="740251" y="886789"/>
            <a:ext cx="10711493" cy="1938992"/>
          </a:xfrm>
          <a:prstGeom prst="rect">
            <a:avLst/>
          </a:prstGeom>
          <a:noFill/>
        </p:spPr>
        <p:txBody>
          <a:bodyPr wrap="square" rtlCol="0">
            <a:spAutoFit/>
          </a:bodyPr>
          <a:lstStyle/>
          <a:p>
            <a:pPr algn="ctr"/>
            <a:r>
              <a:rPr lang="en-GB" sz="5400" dirty="0">
                <a:solidFill>
                  <a:srgbClr val="00B0F0"/>
                </a:solidFill>
                <a:latin typeface="Comic Sans MS" panose="030F0702030302020204" pitchFamily="66" charset="0"/>
              </a:rPr>
              <a:t>Scientists of the Week!</a:t>
            </a:r>
          </a:p>
          <a:p>
            <a:endParaRPr lang="en-GB" sz="6600" dirty="0">
              <a:latin typeface="Comic Sans MS" panose="030F0702030302020204" pitchFamily="66" charset="0"/>
            </a:endParaRPr>
          </a:p>
        </p:txBody>
      </p:sp>
      <p:sp>
        <p:nvSpPr>
          <p:cNvPr id="4" name="TextBox 3"/>
          <p:cNvSpPr txBox="1"/>
          <p:nvPr/>
        </p:nvSpPr>
        <p:spPr>
          <a:xfrm>
            <a:off x="1209968" y="1644086"/>
            <a:ext cx="3928724" cy="1323439"/>
          </a:xfrm>
          <a:prstGeom prst="rect">
            <a:avLst/>
          </a:prstGeom>
          <a:noFill/>
        </p:spPr>
        <p:txBody>
          <a:bodyPr wrap="square" rtlCol="0">
            <a:spAutoFit/>
          </a:bodyPr>
          <a:lstStyle/>
          <a:p>
            <a:r>
              <a:rPr lang="en-GB" sz="4000" dirty="0">
                <a:latin typeface="Comic Sans MS" panose="030F0702030302020204" pitchFamily="66" charset="0"/>
              </a:rPr>
              <a:t>Oak </a:t>
            </a:r>
            <a:r>
              <a:rPr lang="en-GB" sz="4000">
                <a:latin typeface="Comic Sans MS" panose="030F0702030302020204" pitchFamily="66" charset="0"/>
              </a:rPr>
              <a:t>–Olivia</a:t>
            </a:r>
            <a:endParaRPr lang="en-GB" sz="4000" dirty="0">
              <a:latin typeface="Comic Sans MS" panose="030F0702030302020204" pitchFamily="66" charset="0"/>
            </a:endParaRPr>
          </a:p>
          <a:p>
            <a:r>
              <a:rPr lang="en-GB" sz="4000" dirty="0">
                <a:latin typeface="Comic Sans MS" panose="030F0702030302020204" pitchFamily="66" charset="0"/>
              </a:rPr>
              <a:t>Ash – Jaxon  </a:t>
            </a:r>
          </a:p>
        </p:txBody>
      </p:sp>
      <p:sp>
        <p:nvSpPr>
          <p:cNvPr id="5" name="TextBox 4"/>
          <p:cNvSpPr txBox="1"/>
          <p:nvPr/>
        </p:nvSpPr>
        <p:spPr>
          <a:xfrm>
            <a:off x="6623189" y="3495368"/>
            <a:ext cx="3347883" cy="523220"/>
          </a:xfrm>
          <a:prstGeom prst="rect">
            <a:avLst/>
          </a:prstGeom>
          <a:noFill/>
        </p:spPr>
        <p:txBody>
          <a:bodyPr wrap="square" rtlCol="0">
            <a:spAutoFit/>
          </a:bodyPr>
          <a:lstStyle/>
          <a:p>
            <a:r>
              <a:rPr lang="en-GB" sz="2800" dirty="0"/>
              <a:t> </a:t>
            </a:r>
          </a:p>
        </p:txBody>
      </p:sp>
      <p:sp>
        <p:nvSpPr>
          <p:cNvPr id="7" name="Rectangle 6"/>
          <p:cNvSpPr/>
          <p:nvPr/>
        </p:nvSpPr>
        <p:spPr>
          <a:xfrm>
            <a:off x="5727465" y="1644086"/>
            <a:ext cx="4832380" cy="1938992"/>
          </a:xfrm>
          <a:prstGeom prst="rect">
            <a:avLst/>
          </a:prstGeom>
        </p:spPr>
        <p:txBody>
          <a:bodyPr wrap="square">
            <a:spAutoFit/>
          </a:bodyPr>
          <a:lstStyle/>
          <a:p>
            <a:pPr lvl="0"/>
            <a:r>
              <a:rPr lang="en-GB" sz="4000" dirty="0">
                <a:solidFill>
                  <a:prstClr val="black"/>
                </a:solidFill>
                <a:latin typeface="Comic Sans MS" panose="030F0702030302020204" pitchFamily="66" charset="0"/>
              </a:rPr>
              <a:t>Birch –   </a:t>
            </a:r>
            <a:r>
              <a:rPr lang="en-GB" sz="4000" dirty="0" smtClean="0">
                <a:solidFill>
                  <a:prstClr val="black"/>
                </a:solidFill>
                <a:latin typeface="Comic Sans MS" panose="030F0702030302020204" pitchFamily="66" charset="0"/>
              </a:rPr>
              <a:t>Callum</a:t>
            </a:r>
            <a:endParaRPr lang="en-GB" sz="4000" dirty="0">
              <a:solidFill>
                <a:srgbClr val="CC0099"/>
              </a:solidFill>
              <a:latin typeface="Comic Sans MS" panose="030F0702030302020204" pitchFamily="66" charset="0"/>
            </a:endParaRPr>
          </a:p>
          <a:p>
            <a:pPr lvl="0"/>
            <a:r>
              <a:rPr lang="en-GB" sz="4000" dirty="0">
                <a:solidFill>
                  <a:prstClr val="black"/>
                </a:solidFill>
                <a:latin typeface="Comic Sans MS" panose="030F0702030302020204" pitchFamily="66" charset="0"/>
              </a:rPr>
              <a:t>Pine – Daniel </a:t>
            </a:r>
          </a:p>
          <a:p>
            <a:pPr lvl="0"/>
            <a:r>
              <a:rPr lang="en-GB" sz="4000" dirty="0">
                <a:solidFill>
                  <a:prstClr val="black"/>
                </a:solidFill>
                <a:latin typeface="Comic Sans MS" panose="030F0702030302020204" pitchFamily="66" charset="0"/>
              </a:rPr>
              <a:t>Elm –  Ronnie</a:t>
            </a:r>
            <a:endParaRPr lang="en-GB" sz="4000" dirty="0">
              <a:solidFill>
                <a:prstClr val="black"/>
              </a:solidFill>
            </a:endParaRPr>
          </a:p>
        </p:txBody>
      </p:sp>
      <p:sp>
        <p:nvSpPr>
          <p:cNvPr id="8" name="Rectangle 7"/>
          <p:cNvSpPr/>
          <p:nvPr/>
        </p:nvSpPr>
        <p:spPr>
          <a:xfrm>
            <a:off x="5727465" y="3656596"/>
            <a:ext cx="5120122" cy="1938992"/>
          </a:xfrm>
          <a:prstGeom prst="rect">
            <a:avLst/>
          </a:prstGeom>
        </p:spPr>
        <p:txBody>
          <a:bodyPr wrap="square">
            <a:spAutoFit/>
          </a:bodyPr>
          <a:lstStyle/>
          <a:p>
            <a:pPr lvl="0"/>
            <a:r>
              <a:rPr lang="en-GB" sz="4000" dirty="0">
                <a:solidFill>
                  <a:prstClr val="black"/>
                </a:solidFill>
                <a:latin typeface="Comic Sans MS" panose="030F0702030302020204" pitchFamily="66" charset="0"/>
              </a:rPr>
              <a:t>Redwood – Robbie</a:t>
            </a:r>
            <a:endParaRPr lang="en-GB" sz="4000" dirty="0">
              <a:solidFill>
                <a:srgbClr val="CC0099"/>
              </a:solidFill>
              <a:latin typeface="Comic Sans MS" panose="030F0702030302020204" pitchFamily="66" charset="0"/>
            </a:endParaRPr>
          </a:p>
          <a:p>
            <a:pPr lvl="0"/>
            <a:r>
              <a:rPr lang="en-GB" sz="4000" dirty="0">
                <a:solidFill>
                  <a:prstClr val="black"/>
                </a:solidFill>
                <a:latin typeface="Comic Sans MS" panose="030F0702030302020204" pitchFamily="66" charset="0"/>
              </a:rPr>
              <a:t>Chestnut </a:t>
            </a:r>
            <a:r>
              <a:rPr lang="en-GB" sz="4000" dirty="0" smtClean="0">
                <a:solidFill>
                  <a:prstClr val="black"/>
                </a:solidFill>
                <a:latin typeface="Comic Sans MS" panose="030F0702030302020204" pitchFamily="66" charset="0"/>
              </a:rPr>
              <a:t>– Amy R</a:t>
            </a:r>
            <a:endParaRPr lang="en-GB" sz="4000" dirty="0">
              <a:solidFill>
                <a:prstClr val="black"/>
              </a:solidFill>
              <a:latin typeface="Comic Sans MS" panose="030F0702030302020204" pitchFamily="66" charset="0"/>
            </a:endParaRPr>
          </a:p>
          <a:p>
            <a:pPr lvl="0"/>
            <a:r>
              <a:rPr lang="en-GB" sz="4000" dirty="0">
                <a:solidFill>
                  <a:prstClr val="black"/>
                </a:solidFill>
                <a:latin typeface="Comic Sans MS" panose="030F0702030302020204" pitchFamily="66" charset="0"/>
              </a:rPr>
              <a:t>Aspen- Amber</a:t>
            </a:r>
            <a:endParaRPr lang="en-GB" sz="4000" dirty="0">
              <a:solidFill>
                <a:prstClr val="black"/>
              </a:solidFill>
            </a:endParaRPr>
          </a:p>
        </p:txBody>
      </p:sp>
      <p:sp>
        <p:nvSpPr>
          <p:cNvPr id="9" name="Rectangle 8"/>
          <p:cNvSpPr/>
          <p:nvPr/>
        </p:nvSpPr>
        <p:spPr>
          <a:xfrm>
            <a:off x="1209967" y="3097055"/>
            <a:ext cx="4824449" cy="1938992"/>
          </a:xfrm>
          <a:prstGeom prst="rect">
            <a:avLst/>
          </a:prstGeom>
        </p:spPr>
        <p:txBody>
          <a:bodyPr wrap="square">
            <a:spAutoFit/>
          </a:bodyPr>
          <a:lstStyle/>
          <a:p>
            <a:pPr lvl="0"/>
            <a:r>
              <a:rPr lang="en-GB" sz="4000" dirty="0">
                <a:solidFill>
                  <a:prstClr val="black"/>
                </a:solidFill>
                <a:latin typeface="Comic Sans MS" panose="030F0702030302020204" pitchFamily="66" charset="0"/>
              </a:rPr>
              <a:t>Willow –  Ashley</a:t>
            </a:r>
            <a:endParaRPr lang="en-GB" sz="4000" dirty="0">
              <a:solidFill>
                <a:srgbClr val="CC0099"/>
              </a:solidFill>
              <a:latin typeface="Comic Sans MS" panose="030F0702030302020204" pitchFamily="66" charset="0"/>
            </a:endParaRPr>
          </a:p>
          <a:p>
            <a:pPr lvl="0"/>
            <a:r>
              <a:rPr lang="en-GB" sz="4000" dirty="0">
                <a:solidFill>
                  <a:prstClr val="black"/>
                </a:solidFill>
                <a:latin typeface="Comic Sans MS" panose="030F0702030302020204" pitchFamily="66" charset="0"/>
              </a:rPr>
              <a:t>Spruce – Cleo</a:t>
            </a:r>
          </a:p>
          <a:p>
            <a:pPr lvl="0"/>
            <a:r>
              <a:rPr lang="en-GB" sz="4000" dirty="0">
                <a:solidFill>
                  <a:prstClr val="black"/>
                </a:solidFill>
                <a:latin typeface="Comic Sans MS" panose="030F0702030302020204" pitchFamily="66" charset="0"/>
              </a:rPr>
              <a:t>Maple – Ollie </a:t>
            </a:r>
          </a:p>
        </p:txBody>
      </p:sp>
    </p:spTree>
    <p:extLst>
      <p:ext uri="{BB962C8B-B14F-4D97-AF65-F5344CB8AC3E}">
        <p14:creationId xmlns:p14="http://schemas.microsoft.com/office/powerpoint/2010/main" val="1648333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9154"/>
            <a:ext cx="6853690" cy="12191998"/>
          </a:xfrm>
          <a:prstGeom prst="rect">
            <a:avLst/>
          </a:prstGeom>
        </p:spPr>
      </p:pic>
      <p:sp>
        <p:nvSpPr>
          <p:cNvPr id="3" name="TextBox 2"/>
          <p:cNvSpPr txBox="1"/>
          <p:nvPr/>
        </p:nvSpPr>
        <p:spPr>
          <a:xfrm>
            <a:off x="3064042" y="946484"/>
            <a:ext cx="6513095" cy="1323439"/>
          </a:xfrm>
          <a:prstGeom prst="rect">
            <a:avLst/>
          </a:prstGeom>
          <a:noFill/>
        </p:spPr>
        <p:txBody>
          <a:bodyPr wrap="square" rtlCol="0">
            <a:spAutoFit/>
          </a:bodyPr>
          <a:lstStyle/>
          <a:p>
            <a:pPr algn="ctr"/>
            <a:r>
              <a:rPr lang="en-GB" sz="4800" u="sng" dirty="0">
                <a:solidFill>
                  <a:srgbClr val="FF0066"/>
                </a:solidFill>
                <a:latin typeface="Comic Sans MS" panose="030F0702030302020204" pitchFamily="66" charset="0"/>
              </a:rPr>
              <a:t>Weekly Team Points!</a:t>
            </a:r>
          </a:p>
          <a:p>
            <a:pPr algn="ctr"/>
            <a:endParaRPr lang="en-GB" sz="3200" i="1" dirty="0">
              <a:latin typeface="Comic Sans MS" panose="030F0702030302020204" pitchFamily="66"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68509259"/>
              </p:ext>
            </p:extLst>
          </p:nvPr>
        </p:nvGraphicFramePr>
        <p:xfrm>
          <a:off x="1465178" y="2497564"/>
          <a:ext cx="9261644" cy="2352455"/>
        </p:xfrm>
        <a:graphic>
          <a:graphicData uri="http://schemas.openxmlformats.org/drawingml/2006/table">
            <a:tbl>
              <a:tblPr firstRow="1" bandRow="1">
                <a:tableStyleId>{5C22544A-7EE6-4342-B048-85BDC9FD1C3A}</a:tableStyleId>
              </a:tblPr>
              <a:tblGrid>
                <a:gridCol w="2315411">
                  <a:extLst>
                    <a:ext uri="{9D8B030D-6E8A-4147-A177-3AD203B41FA5}">
                      <a16:colId xmlns:a16="http://schemas.microsoft.com/office/drawing/2014/main" val="3299981363"/>
                    </a:ext>
                  </a:extLst>
                </a:gridCol>
                <a:gridCol w="2315411">
                  <a:extLst>
                    <a:ext uri="{9D8B030D-6E8A-4147-A177-3AD203B41FA5}">
                      <a16:colId xmlns:a16="http://schemas.microsoft.com/office/drawing/2014/main" val="3451166365"/>
                    </a:ext>
                  </a:extLst>
                </a:gridCol>
                <a:gridCol w="2315411">
                  <a:extLst>
                    <a:ext uri="{9D8B030D-6E8A-4147-A177-3AD203B41FA5}">
                      <a16:colId xmlns:a16="http://schemas.microsoft.com/office/drawing/2014/main" val="479396576"/>
                    </a:ext>
                  </a:extLst>
                </a:gridCol>
                <a:gridCol w="2315411">
                  <a:extLst>
                    <a:ext uri="{9D8B030D-6E8A-4147-A177-3AD203B41FA5}">
                      <a16:colId xmlns:a16="http://schemas.microsoft.com/office/drawing/2014/main" val="200857127"/>
                    </a:ext>
                  </a:extLst>
                </a:gridCol>
              </a:tblGrid>
              <a:tr h="1120279">
                <a:tc>
                  <a:txBody>
                    <a:bodyPr/>
                    <a:lstStyle/>
                    <a:p>
                      <a:pPr algn="ctr"/>
                      <a:r>
                        <a:rPr lang="en-GB" sz="3200" dirty="0">
                          <a:solidFill>
                            <a:schemeClr val="tx1"/>
                          </a:solidFill>
                          <a:latin typeface="Comic Sans MS" panose="030F0702030302020204" pitchFamily="66" charset="0"/>
                        </a:rPr>
                        <a:t>Peel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3200" dirty="0" err="1">
                          <a:solidFill>
                            <a:schemeClr val="tx1"/>
                          </a:solidFill>
                          <a:latin typeface="Comic Sans MS" panose="030F0702030302020204" pitchFamily="66" charset="0"/>
                        </a:rPr>
                        <a:t>Ethelfleda</a:t>
                      </a:r>
                      <a:endParaRPr lang="en-GB" sz="3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3200" dirty="0">
                          <a:solidFill>
                            <a:schemeClr val="tx1"/>
                          </a:solidFill>
                          <a:latin typeface="Comic Sans MS" panose="030F0702030302020204" pitchFamily="66" charset="0"/>
                        </a:rPr>
                        <a:t>Grazier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3200" dirty="0">
                          <a:solidFill>
                            <a:schemeClr val="tx1"/>
                          </a:solidFill>
                          <a:latin typeface="Comic Sans MS" panose="030F0702030302020204" pitchFamily="66" charset="0"/>
                        </a:rPr>
                        <a:t>Offa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117705136"/>
                  </a:ext>
                </a:extLst>
              </a:tr>
              <a:tr h="1232176">
                <a:tc>
                  <a:txBody>
                    <a:bodyPr/>
                    <a:lstStyle/>
                    <a:p>
                      <a:pPr algn="ctr"/>
                      <a:r>
                        <a:rPr lang="en-GB" dirty="0">
                          <a:solidFill>
                            <a:schemeClr val="tx1"/>
                          </a:solidFill>
                          <a:latin typeface="Comic Sans MS" panose="030F0702030302020204" pitchFamily="66" charset="0"/>
                        </a:rPr>
                        <a:t>476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omic Sans MS" panose="030F0702030302020204" pitchFamily="66" charset="0"/>
                        </a:rPr>
                        <a:t>503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omic Sans MS" panose="030F0702030302020204" pitchFamily="66" charset="0"/>
                        </a:rPr>
                        <a:t>458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latin typeface="Comic Sans MS" panose="030F0702030302020204" pitchFamily="66" charset="0"/>
                        </a:rPr>
                        <a:t>446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7769375"/>
                  </a:ext>
                </a:extLst>
              </a:tr>
            </a:tbl>
          </a:graphicData>
        </a:graphic>
      </p:graphicFrame>
    </p:spTree>
    <p:extLst>
      <p:ext uri="{BB962C8B-B14F-4D97-AF65-F5344CB8AC3E}">
        <p14:creationId xmlns:p14="http://schemas.microsoft.com/office/powerpoint/2010/main" val="4031114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216539"/>
          </a:xfrm>
          <a:prstGeom prst="rect">
            <a:avLst/>
          </a:prstGeom>
          <a:noFill/>
        </p:spPr>
        <p:txBody>
          <a:bodyPr wrap="square" rtlCol="0">
            <a:spAutoFit/>
          </a:bodyPr>
          <a:lstStyle/>
          <a:p>
            <a:pPr algn="ctr"/>
            <a:r>
              <a:rPr lang="en-GB" sz="6600" dirty="0">
                <a:latin typeface="Comic Sans MS" panose="030F0702030302020204" pitchFamily="66" charset="0"/>
              </a:rPr>
              <a:t>Oak</a:t>
            </a:r>
          </a:p>
          <a:p>
            <a:pPr algn="ctr"/>
            <a:r>
              <a:rPr lang="en-GB" sz="6600" dirty="0">
                <a:solidFill>
                  <a:srgbClr val="CC0099"/>
                </a:solidFill>
                <a:latin typeface="Comic Sans MS" panose="030F0702030302020204" pitchFamily="66" charset="0"/>
              </a:rPr>
              <a:t>Brody</a:t>
            </a:r>
          </a:p>
          <a:p>
            <a:pPr algn="ctr"/>
            <a:endParaRPr lang="en-GB" sz="1600" dirty="0">
              <a:latin typeface="Comic Sans MS" panose="030F0702030302020204" pitchFamily="66" charset="0"/>
            </a:endParaRPr>
          </a:p>
          <a:p>
            <a:pPr algn="ctr"/>
            <a:r>
              <a:rPr lang="en-GB" sz="2400" dirty="0">
                <a:latin typeface="Comic Sans MS" panose="030F0702030302020204" pitchFamily="66" charset="0"/>
              </a:rPr>
              <a:t>For</a:t>
            </a:r>
          </a:p>
          <a:p>
            <a:pPr algn="ctr"/>
            <a:r>
              <a:rPr lang="en-GB" sz="2400" b="1" dirty="0">
                <a:solidFill>
                  <a:srgbClr val="0070C0"/>
                </a:solidFill>
                <a:latin typeface="Lucida Handwriting" panose="03010101010101010101" pitchFamily="66" charset="0"/>
              </a:rPr>
              <a:t>Creating a lifecycle of a butterfly.</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Mrs Scott                                      18.03.22</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174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4" y="-2664844"/>
            <a:ext cx="6853690" cy="12191998"/>
          </a:xfrm>
          <a:prstGeom prst="rect">
            <a:avLst/>
          </a:prstGeom>
        </p:spPr>
      </p:pic>
      <p:sp>
        <p:nvSpPr>
          <p:cNvPr id="3" name="TextBox 2"/>
          <p:cNvSpPr txBox="1"/>
          <p:nvPr/>
        </p:nvSpPr>
        <p:spPr>
          <a:xfrm>
            <a:off x="1223747" y="824196"/>
            <a:ext cx="9744502" cy="830997"/>
          </a:xfrm>
          <a:prstGeom prst="rect">
            <a:avLst/>
          </a:prstGeom>
          <a:noFill/>
        </p:spPr>
        <p:txBody>
          <a:bodyPr wrap="square" rtlCol="0">
            <a:spAutoFit/>
          </a:bodyPr>
          <a:lstStyle/>
          <a:p>
            <a:pPr algn="ctr"/>
            <a:r>
              <a:rPr lang="en-GB" sz="4800" u="sng" dirty="0">
                <a:latin typeface="Comic Sans MS" panose="030F0702030302020204" pitchFamily="66" charset="0"/>
              </a:rPr>
              <a:t>Oak Wow Work</a:t>
            </a:r>
          </a:p>
        </p:txBody>
      </p:sp>
      <p:pic>
        <p:nvPicPr>
          <p:cNvPr id="4" name="Picture 3"/>
          <p:cNvPicPr>
            <a:picLocks noChangeAspect="1"/>
          </p:cNvPicPr>
          <p:nvPr/>
        </p:nvPicPr>
        <p:blipFill>
          <a:blip r:embed="rId3"/>
          <a:stretch>
            <a:fillRect/>
          </a:stretch>
        </p:blipFill>
        <p:spPr>
          <a:xfrm>
            <a:off x="10325741" y="797142"/>
            <a:ext cx="805928" cy="847614"/>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2764" y="824196"/>
            <a:ext cx="873457" cy="8152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t="12055" b="39178"/>
          <a:stretch/>
        </p:blipFill>
        <p:spPr>
          <a:xfrm>
            <a:off x="3417859" y="1639423"/>
            <a:ext cx="5037209" cy="4369239"/>
          </a:xfrm>
          <a:prstGeom prst="rect">
            <a:avLst/>
          </a:prstGeom>
        </p:spPr>
      </p:pic>
    </p:spTree>
    <p:extLst>
      <p:ext uri="{BB962C8B-B14F-4D97-AF65-F5344CB8AC3E}">
        <p14:creationId xmlns:p14="http://schemas.microsoft.com/office/powerpoint/2010/main" val="756927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708981"/>
          </a:xfrm>
          <a:prstGeom prst="rect">
            <a:avLst/>
          </a:prstGeom>
          <a:noFill/>
        </p:spPr>
        <p:txBody>
          <a:bodyPr wrap="square" rtlCol="0">
            <a:spAutoFit/>
          </a:bodyPr>
          <a:lstStyle/>
          <a:p>
            <a:pPr algn="ctr"/>
            <a:r>
              <a:rPr lang="en-GB" sz="6600" dirty="0">
                <a:latin typeface="Comic Sans MS" panose="030F0702030302020204" pitchFamily="66" charset="0"/>
              </a:rPr>
              <a:t>Ash</a:t>
            </a:r>
          </a:p>
          <a:p>
            <a:pPr algn="ctr"/>
            <a:r>
              <a:rPr lang="en-GB" sz="6600" dirty="0">
                <a:solidFill>
                  <a:srgbClr val="CC0099"/>
                </a:solidFill>
                <a:latin typeface="Comic Sans MS" panose="030F0702030302020204" pitchFamily="66" charset="0"/>
              </a:rPr>
              <a:t> Teddy</a:t>
            </a:r>
            <a:endParaRPr lang="en-GB" sz="1600" dirty="0">
              <a:latin typeface="Comic Sans MS" panose="030F0702030302020204" pitchFamily="66" charset="0"/>
            </a:endParaRP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r>
              <a:rPr lang="en-GB" sz="2400" dirty="0">
                <a:latin typeface="Comic Sans MS" panose="030F0702030302020204" pitchFamily="66" charset="0"/>
              </a:rPr>
              <a:t>For super work explaining and labelling the lifecycle of a butterfly.</a:t>
            </a: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Bailey and Mrs Salt                                    18.03.22</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338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4" y="-2664844"/>
            <a:ext cx="6853690" cy="12191998"/>
          </a:xfrm>
          <a:prstGeom prst="rect">
            <a:avLst/>
          </a:prstGeom>
        </p:spPr>
      </p:pic>
      <p:sp>
        <p:nvSpPr>
          <p:cNvPr id="3" name="TextBox 2"/>
          <p:cNvSpPr txBox="1"/>
          <p:nvPr/>
        </p:nvSpPr>
        <p:spPr>
          <a:xfrm>
            <a:off x="1223747" y="824196"/>
            <a:ext cx="9744502" cy="830997"/>
          </a:xfrm>
          <a:prstGeom prst="rect">
            <a:avLst/>
          </a:prstGeom>
          <a:noFill/>
        </p:spPr>
        <p:txBody>
          <a:bodyPr wrap="square" rtlCol="0">
            <a:spAutoFit/>
          </a:bodyPr>
          <a:lstStyle/>
          <a:p>
            <a:pPr algn="ctr"/>
            <a:r>
              <a:rPr lang="en-GB" sz="4800" u="sng" dirty="0">
                <a:latin typeface="Comic Sans MS" panose="030F0702030302020204" pitchFamily="66" charset="0"/>
              </a:rPr>
              <a:t>Ash Wow Work</a:t>
            </a:r>
          </a:p>
        </p:txBody>
      </p:sp>
      <p:pic>
        <p:nvPicPr>
          <p:cNvPr id="4" name="Picture 3"/>
          <p:cNvPicPr>
            <a:picLocks noChangeAspect="1"/>
          </p:cNvPicPr>
          <p:nvPr/>
        </p:nvPicPr>
        <p:blipFill>
          <a:blip r:embed="rId3"/>
          <a:stretch>
            <a:fillRect/>
          </a:stretch>
        </p:blipFill>
        <p:spPr>
          <a:xfrm>
            <a:off x="10325741" y="797142"/>
            <a:ext cx="805928" cy="847614"/>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2764" y="824196"/>
            <a:ext cx="873457" cy="8152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403879D-7386-44A1-A891-8EEE690053E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403" t="18482" r="2221"/>
          <a:stretch/>
        </p:blipFill>
        <p:spPr>
          <a:xfrm>
            <a:off x="3031329" y="1858151"/>
            <a:ext cx="6129337" cy="4175653"/>
          </a:xfrm>
          <a:prstGeom prst="rect">
            <a:avLst/>
          </a:prstGeom>
        </p:spPr>
      </p:pic>
    </p:spTree>
    <p:extLst>
      <p:ext uri="{BB962C8B-B14F-4D97-AF65-F5344CB8AC3E}">
        <p14:creationId xmlns:p14="http://schemas.microsoft.com/office/powerpoint/2010/main" val="2366368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1246</TotalTime>
  <Words>615</Words>
  <Application>Microsoft Office PowerPoint</Application>
  <PresentationFormat>Widescreen</PresentationFormat>
  <Paragraphs>139</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Comic Sans MS</vt:lpstr>
      <vt:lpstr>Lucida Handwriting</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Woodlands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Maiden</dc:creator>
  <cp:lastModifiedBy>Mr Tennuci</cp:lastModifiedBy>
  <cp:revision>243</cp:revision>
  <cp:lastPrinted>2022-03-17T16:36:42Z</cp:lastPrinted>
  <dcterms:created xsi:type="dcterms:W3CDTF">2020-05-30T07:30:34Z</dcterms:created>
  <dcterms:modified xsi:type="dcterms:W3CDTF">2022-03-18T06:17:26Z</dcterms:modified>
</cp:coreProperties>
</file>