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77" r:id="rId3"/>
    <p:sldId id="259" r:id="rId4"/>
    <p:sldId id="260" r:id="rId5"/>
    <p:sldId id="261" r:id="rId6"/>
    <p:sldId id="284" r:id="rId7"/>
    <p:sldId id="286" r:id="rId8"/>
    <p:sldId id="288" r:id="rId9"/>
    <p:sldId id="290" r:id="rId10"/>
    <p:sldId id="292" r:id="rId11"/>
    <p:sldId id="294" r:id="rId12"/>
    <p:sldId id="296" r:id="rId13"/>
    <p:sldId id="298" r:id="rId14"/>
    <p:sldId id="300" r:id="rId15"/>
    <p:sldId id="278" r:id="rId16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CC0099"/>
    <a:srgbClr val="99FF99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10/09/2021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1810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10/09/2021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3601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10/09/2021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6090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10/09/2021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2198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10/09/2021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8663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10/09/2021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9544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10/09/2021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7619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10/09/2021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0434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10/09/2021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9773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10/09/2021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1992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10/09/2021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6515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822419-D1C5-4E1E-9D0C-85AE180312A5}" type="datetimeFigureOut">
              <a:rPr lang="en-GB" smtClean="0"/>
              <a:t>10/09/2021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0818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39452" y="1043216"/>
            <a:ext cx="664503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rgbClr val="FF0000"/>
                </a:solidFill>
                <a:latin typeface="Comic Sans MS" panose="030F0702030302020204" pitchFamily="66" charset="0"/>
              </a:rPr>
              <a:t>Wow Assembly:</a:t>
            </a:r>
          </a:p>
          <a:p>
            <a:r>
              <a:rPr lang="en-GB" sz="4800" dirty="0">
                <a:latin typeface="Comic Sans MS" panose="030F0702030302020204" pitchFamily="66" charset="0"/>
              </a:rPr>
              <a:t>Friday 10</a:t>
            </a:r>
            <a:r>
              <a:rPr lang="en-GB" sz="4800" baseline="30000" dirty="0">
                <a:latin typeface="Comic Sans MS" panose="030F0702030302020204" pitchFamily="66" charset="0"/>
              </a:rPr>
              <a:t>th</a:t>
            </a:r>
            <a:r>
              <a:rPr lang="en-GB" sz="4800" dirty="0">
                <a:latin typeface="Comic Sans MS" panose="030F0702030302020204" pitchFamily="66" charset="0"/>
              </a:rPr>
              <a:t> September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pic>
        <p:nvPicPr>
          <p:cNvPr id="4" name="Picture 6" descr="Image result for the woodlands community primary school logo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8811" y="3212789"/>
            <a:ext cx="2686390" cy="2507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58145" y="4304374"/>
            <a:ext cx="1657350" cy="17430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84484" y="4304375"/>
            <a:ext cx="1657350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07872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Willow</a:t>
            </a:r>
          </a:p>
          <a:p>
            <a:pPr algn="ctr"/>
            <a:r>
              <a:rPr lang="en-GB" sz="6600" dirty="0">
                <a:solidFill>
                  <a:srgbClr val="CC0099"/>
                </a:solidFill>
                <a:latin typeface="Comic Sans MS" panose="030F0702030302020204" pitchFamily="66" charset="0"/>
              </a:rPr>
              <a:t>Angel </a:t>
            </a:r>
          </a:p>
          <a:p>
            <a:pPr algn="ctr"/>
            <a:endParaRPr lang="en-GB" sz="16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 putting super effort into her Maths work. You worked really hard this week Angel. Keep it up!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0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Fisher                                    09.09.21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30811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50993"/>
            <a:ext cx="9744502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Spruce</a:t>
            </a:r>
          </a:p>
          <a:p>
            <a:pPr algn="ctr"/>
            <a:r>
              <a:rPr lang="en-GB" sz="6600" dirty="0">
                <a:solidFill>
                  <a:srgbClr val="CC0099"/>
                </a:solidFill>
                <a:latin typeface="Comic Sans MS" panose="030F0702030302020204" pitchFamily="66" charset="0"/>
              </a:rPr>
              <a:t>Zoe </a:t>
            </a:r>
          </a:p>
          <a:p>
            <a:pPr algn="ctr"/>
            <a:endParaRPr lang="en-GB" sz="16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</a:t>
            </a: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Settling into Woodlands so well. I would have never known that you were new to our school! Well Done!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 Draper                                            10.09.21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98176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Chestnut</a:t>
            </a:r>
          </a:p>
          <a:p>
            <a:pPr algn="ctr"/>
            <a:r>
              <a:rPr lang="en-GB" sz="6600" dirty="0">
                <a:solidFill>
                  <a:srgbClr val="CC0099"/>
                </a:solidFill>
                <a:latin typeface="Comic Sans MS" panose="030F0702030302020204" pitchFamily="66" charset="0"/>
              </a:rPr>
              <a:t>Molly and Wiki</a:t>
            </a:r>
          </a:p>
          <a:p>
            <a:pPr algn="ctr"/>
            <a:endParaRPr lang="en-GB" sz="16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</a:t>
            </a: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Being example year 6 role models. Straight away, I have been impressed with their attitude to learning, their positive responses to advice and a clear understanding of expectations in the classroom. Super start!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 Tennuci                                   10.09.21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76547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Aspen</a:t>
            </a:r>
          </a:p>
          <a:p>
            <a:pPr algn="ctr"/>
            <a:r>
              <a:rPr lang="en-GB" sz="6600" dirty="0">
                <a:solidFill>
                  <a:srgbClr val="CC0099"/>
                </a:solidFill>
                <a:latin typeface="Comic Sans MS" panose="030F0702030302020204" pitchFamily="66" charset="0"/>
              </a:rPr>
              <a:t>Dylan</a:t>
            </a:r>
          </a:p>
          <a:p>
            <a:pPr algn="ctr"/>
            <a:endParaRPr lang="en-GB" sz="16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</a:t>
            </a: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Showing great enthusiasm and passion during our Viking hook day by listening and remaining on task all day!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Mrs Read &amp; Mrs Cox				10.09.21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93470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Redwood</a:t>
            </a:r>
          </a:p>
          <a:p>
            <a:pPr algn="ctr"/>
            <a:r>
              <a:rPr lang="en-GB" sz="6600" dirty="0">
                <a:solidFill>
                  <a:srgbClr val="CC0099"/>
                </a:solidFill>
                <a:latin typeface="Comic Sans MS" panose="030F0702030302020204" pitchFamily="66" charset="0"/>
              </a:rPr>
              <a:t>Kieran and Gracie</a:t>
            </a:r>
            <a:endParaRPr lang="en-GB" sz="1600" dirty="0">
              <a:latin typeface="Comic Sans MS" panose="030F0702030302020204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 settling into life at Woodlands so quickly. </a:t>
            </a: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We are so glad to have them with us – it is like they have always been here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Shipley                                   09.09.21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34135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210937" y="1248982"/>
            <a:ext cx="8311487" cy="27823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GB" sz="4000" u="sng" dirty="0">
                <a:solidFill>
                  <a:srgbClr val="0070C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Next Week’s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GB" sz="4000" u="sng" dirty="0">
                <a:solidFill>
                  <a:srgbClr val="0070C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Phrase of the Week</a:t>
            </a:r>
            <a:r>
              <a:rPr lang="en-GB" sz="4000" dirty="0">
                <a:solidFill>
                  <a:srgbClr val="0070C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GB" sz="4000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GB" sz="3600" dirty="0">
                <a:solidFill>
                  <a:srgbClr val="0070C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Difficult roads often lead to beautiful destinations. Do not quit!</a:t>
            </a:r>
            <a:endParaRPr lang="en-GB" sz="3600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ounded Rectangular Callout 5"/>
          <p:cNvSpPr/>
          <p:nvPr/>
        </p:nvSpPr>
        <p:spPr>
          <a:xfrm>
            <a:off x="2047164" y="1132764"/>
            <a:ext cx="8270543" cy="3664723"/>
          </a:xfrm>
          <a:prstGeom prst="wedgeRoundRectCallout">
            <a:avLst>
              <a:gd name="adj1" fmla="val -41281"/>
              <a:gd name="adj2" fmla="val 70330"/>
              <a:gd name="adj3" fmla="val 16667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99955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210937" y="1248982"/>
            <a:ext cx="8311487" cy="2167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GB" sz="4000" u="sng" dirty="0">
                <a:solidFill>
                  <a:srgbClr val="0070C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Phrase of the Week</a:t>
            </a:r>
            <a:r>
              <a:rPr lang="en-GB" sz="4000" dirty="0">
                <a:solidFill>
                  <a:srgbClr val="0070C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GB" sz="4000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GB" sz="4000" dirty="0">
                <a:solidFill>
                  <a:srgbClr val="0070C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Every moment is a fresh beginning.</a:t>
            </a:r>
            <a:endParaRPr lang="en-GB" sz="4000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ounded Rectangular Callout 5"/>
          <p:cNvSpPr/>
          <p:nvPr/>
        </p:nvSpPr>
        <p:spPr>
          <a:xfrm>
            <a:off x="2047164" y="1132764"/>
            <a:ext cx="8270543" cy="3664723"/>
          </a:xfrm>
          <a:prstGeom prst="wedgeRoundRectCallout">
            <a:avLst>
              <a:gd name="adj1" fmla="val -41281"/>
              <a:gd name="adj2" fmla="val 70330"/>
              <a:gd name="adj3" fmla="val 16667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76209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39452" y="811203"/>
            <a:ext cx="651309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rgbClr val="00B050"/>
                </a:solidFill>
                <a:latin typeface="Comic Sans MS" panose="030F0702030302020204" pitchFamily="66" charset="0"/>
              </a:rPr>
              <a:t>Green Cards!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sp>
        <p:nvSpPr>
          <p:cNvPr id="4" name="Vertical Scroll 3"/>
          <p:cNvSpPr/>
          <p:nvPr/>
        </p:nvSpPr>
        <p:spPr>
          <a:xfrm rot="10800000">
            <a:off x="1241946" y="2015313"/>
            <a:ext cx="9703558" cy="3744042"/>
          </a:xfrm>
          <a:prstGeom prst="verticalScroll">
            <a:avLst/>
          </a:prstGeom>
          <a:solidFill>
            <a:srgbClr val="99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1948787" y="2218261"/>
            <a:ext cx="38628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Lucy G- Spruce</a:t>
            </a:r>
          </a:p>
          <a:p>
            <a:r>
              <a:rPr lang="en-GB" sz="3200" dirty="0">
                <a:latin typeface="Comic Sans MS" panose="030F0702030302020204" pitchFamily="66" charset="0"/>
              </a:rPr>
              <a:t>Wiki W - Chestnut</a:t>
            </a:r>
          </a:p>
          <a:p>
            <a:r>
              <a:rPr lang="en-GB" sz="3200" dirty="0">
                <a:latin typeface="Comic Sans MS" panose="030F0702030302020204" pitchFamily="66" charset="0"/>
              </a:rPr>
              <a:t>Molly R - Chestnut</a:t>
            </a:r>
          </a:p>
        </p:txBody>
      </p:sp>
    </p:spTree>
    <p:extLst>
      <p:ext uri="{BB962C8B-B14F-4D97-AF65-F5344CB8AC3E}">
        <p14:creationId xmlns:p14="http://schemas.microsoft.com/office/powerpoint/2010/main" val="36099859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2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40251" y="886789"/>
            <a:ext cx="1071149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>
                <a:solidFill>
                  <a:srgbClr val="00B0F0"/>
                </a:solidFill>
                <a:latin typeface="Comic Sans MS" panose="030F0702030302020204" pitchFamily="66" charset="0"/>
              </a:rPr>
              <a:t>Scientists of the Week!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09968" y="1644086"/>
            <a:ext cx="39287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latin typeface="Comic Sans MS" panose="030F0702030302020204" pitchFamily="66" charset="0"/>
              </a:rPr>
              <a:t>Oak –</a:t>
            </a:r>
          </a:p>
          <a:p>
            <a:r>
              <a:rPr lang="en-GB" sz="4000" dirty="0">
                <a:latin typeface="Comic Sans MS" panose="030F0702030302020204" pitchFamily="66" charset="0"/>
              </a:rPr>
              <a:t>Ash –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623189" y="3495368"/>
            <a:ext cx="33478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 </a:t>
            </a:r>
          </a:p>
        </p:txBody>
      </p:sp>
      <p:sp>
        <p:nvSpPr>
          <p:cNvPr id="7" name="Rectangle 6"/>
          <p:cNvSpPr/>
          <p:nvPr/>
        </p:nvSpPr>
        <p:spPr>
          <a:xfrm>
            <a:off x="5727465" y="1644086"/>
            <a:ext cx="483238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Birch – Felicity  </a:t>
            </a:r>
            <a:endParaRPr lang="en-GB" sz="4000" dirty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Pine – Taylor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Elm – Amelia </a:t>
            </a:r>
            <a:endParaRPr lang="en-GB" sz="4000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727465" y="3656596"/>
            <a:ext cx="512012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Redwood –  Jimi</a:t>
            </a:r>
            <a:endParaRPr lang="en-GB" sz="4000" dirty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Chestnut – Charlie A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Aspen- Oliver</a:t>
            </a:r>
            <a:endParaRPr lang="en-GB" sz="4000" dirty="0">
              <a:solidFill>
                <a:prstClr val="black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209967" y="3097055"/>
            <a:ext cx="482444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Willow – Leo </a:t>
            </a:r>
            <a:endParaRPr lang="en-GB" sz="4000" dirty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Spruce – Ella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Maple –  Harvey</a:t>
            </a:r>
          </a:p>
        </p:txBody>
      </p:sp>
    </p:spTree>
    <p:extLst>
      <p:ext uri="{BB962C8B-B14F-4D97-AF65-F5344CB8AC3E}">
        <p14:creationId xmlns:p14="http://schemas.microsoft.com/office/powerpoint/2010/main" val="16483333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915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064042" y="946484"/>
            <a:ext cx="651309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u="sng" dirty="0">
                <a:solidFill>
                  <a:srgbClr val="FF0066"/>
                </a:solidFill>
                <a:latin typeface="Comic Sans MS" panose="030F0702030302020204" pitchFamily="66" charset="0"/>
              </a:rPr>
              <a:t>Weekly Team Points!</a:t>
            </a:r>
          </a:p>
          <a:p>
            <a:pPr algn="ctr"/>
            <a:endParaRPr lang="en-GB" sz="3200" i="1" dirty="0">
              <a:latin typeface="Comic Sans MS" panose="030F0702030302020204" pitchFamily="66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5949672"/>
              </p:ext>
            </p:extLst>
          </p:nvPr>
        </p:nvGraphicFramePr>
        <p:xfrm>
          <a:off x="1465178" y="2497564"/>
          <a:ext cx="9261644" cy="24643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5411">
                  <a:extLst>
                    <a:ext uri="{9D8B030D-6E8A-4147-A177-3AD203B41FA5}">
                      <a16:colId xmlns:a16="http://schemas.microsoft.com/office/drawing/2014/main" val="3299981363"/>
                    </a:ext>
                  </a:extLst>
                </a:gridCol>
                <a:gridCol w="2315411">
                  <a:extLst>
                    <a:ext uri="{9D8B030D-6E8A-4147-A177-3AD203B41FA5}">
                      <a16:colId xmlns:a16="http://schemas.microsoft.com/office/drawing/2014/main" val="3451166365"/>
                    </a:ext>
                  </a:extLst>
                </a:gridCol>
                <a:gridCol w="2315411">
                  <a:extLst>
                    <a:ext uri="{9D8B030D-6E8A-4147-A177-3AD203B41FA5}">
                      <a16:colId xmlns:a16="http://schemas.microsoft.com/office/drawing/2014/main" val="479396576"/>
                    </a:ext>
                  </a:extLst>
                </a:gridCol>
                <a:gridCol w="2315411">
                  <a:extLst>
                    <a:ext uri="{9D8B030D-6E8A-4147-A177-3AD203B41FA5}">
                      <a16:colId xmlns:a16="http://schemas.microsoft.com/office/drawing/2014/main" val="200857127"/>
                    </a:ext>
                  </a:extLst>
                </a:gridCol>
              </a:tblGrid>
              <a:tr h="1232176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Peel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err="1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Ethelfleda</a:t>
                      </a:r>
                      <a:endParaRPr lang="en-GB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Grazier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Offa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7705136"/>
                  </a:ext>
                </a:extLst>
              </a:tr>
              <a:tr h="1232176"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7769375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959427" y="4023356"/>
            <a:ext cx="13977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136</a:t>
            </a:r>
            <a:endParaRPr lang="en-US" sz="36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23468" y="4023359"/>
            <a:ext cx="13977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rgbClr val="FFC000"/>
                </a:solidFill>
                <a:latin typeface="Comic Sans MS" panose="030F0702030302020204" pitchFamily="66" charset="0"/>
              </a:rPr>
              <a:t>92</a:t>
            </a:r>
            <a:endParaRPr lang="en-US" sz="3600" dirty="0">
              <a:solidFill>
                <a:srgbClr val="FFC000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508547" y="4023358"/>
            <a:ext cx="13977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00B050"/>
                </a:solidFill>
                <a:latin typeface="Comic Sans MS" panose="030F0702030302020204" pitchFamily="66" charset="0"/>
              </a:rPr>
              <a:t>119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878274" y="4023357"/>
            <a:ext cx="13977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rgbClr val="0070C0"/>
                </a:solidFill>
                <a:latin typeface="Comic Sans MS" panose="030F0702030302020204" pitchFamily="66" charset="0"/>
              </a:rPr>
              <a:t>106</a:t>
            </a:r>
            <a:endParaRPr lang="en-US" sz="36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1114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Elm</a:t>
            </a:r>
          </a:p>
          <a:p>
            <a:pPr algn="ctr"/>
            <a:r>
              <a:rPr lang="en-GB" sz="6600" dirty="0">
                <a:solidFill>
                  <a:srgbClr val="CC0099"/>
                </a:solidFill>
                <a:latin typeface="Comic Sans MS" panose="030F0702030302020204" pitchFamily="66" charset="0"/>
              </a:rPr>
              <a:t>Ronnie JB</a:t>
            </a:r>
          </a:p>
          <a:p>
            <a:pPr algn="ctr"/>
            <a:endParaRPr lang="en-GB" sz="16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 having a positive attitude towards learning within the classroom. What a great start to this term we are having Ronnie! Keep up this excellent behaviour </a:t>
            </a:r>
            <a:r>
              <a:rPr lang="en-GB" sz="2400" dirty="0">
                <a:latin typeface="Comic Sans MS" panose="030F0702030302020204" pitchFamily="66" charset="0"/>
                <a:sym typeface="Wingdings" panose="05000000000000000000" pitchFamily="2" charset="2"/>
              </a:rPr>
              <a:t></a:t>
            </a:r>
            <a:endParaRPr lang="en-GB" sz="2400" dirty="0">
              <a:latin typeface="Comic Sans MS" panose="030F0702030302020204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 Grice                                    10.09.2021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62453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Birch</a:t>
            </a:r>
          </a:p>
          <a:p>
            <a:pPr algn="ctr"/>
            <a:endParaRPr lang="en-GB" sz="16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</a:t>
            </a:r>
          </a:p>
          <a:p>
            <a:pPr algn="ctr"/>
            <a:r>
              <a:rPr lang="en-GB" sz="5400" dirty="0">
                <a:latin typeface="Comic Sans MS" panose="030F0702030302020204" pitchFamily="66" charset="0"/>
              </a:rPr>
              <a:t>Remy C</a:t>
            </a: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Remi has been isolating for a week and arrived back at school yesterday with a beautiful smile and an amazing attitude! Well Done Remy! Keep it up </a:t>
            </a:r>
            <a:r>
              <a:rPr lang="en-GB" sz="2400" dirty="0">
                <a:latin typeface="Comic Sans MS" panose="030F0702030302020204" pitchFamily="66" charset="0"/>
                <a:sym typeface="Wingdings" panose="05000000000000000000" pitchFamily="2" charset="2"/>
              </a:rPr>
              <a:t></a:t>
            </a:r>
            <a:endParaRPr lang="en-GB" sz="2400" dirty="0">
              <a:latin typeface="Comic Sans MS" panose="030F0702030302020204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Hewitt                                  10.09.21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24129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Pine</a:t>
            </a:r>
          </a:p>
          <a:p>
            <a:pPr algn="ctr"/>
            <a:r>
              <a:rPr lang="en-GB" sz="6600" dirty="0">
                <a:solidFill>
                  <a:srgbClr val="CC0099"/>
                </a:solidFill>
                <a:latin typeface="Comic Sans MS" panose="030F0702030302020204" pitchFamily="66" charset="0"/>
              </a:rPr>
              <a:t>Laura</a:t>
            </a:r>
          </a:p>
          <a:p>
            <a:pPr algn="ctr"/>
            <a:endParaRPr lang="en-GB" sz="16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 using excellence in handwriting and fine motor skills. Laura’s presentation is absolutely stunning. Wow! 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Mrs Leedham-Hawkes                                    11.09.21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32316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Maple</a:t>
            </a:r>
          </a:p>
          <a:p>
            <a:pPr algn="ctr"/>
            <a:r>
              <a:rPr lang="en-GB" sz="6600" dirty="0">
                <a:solidFill>
                  <a:srgbClr val="CC0099"/>
                </a:solidFill>
                <a:latin typeface="Comic Sans MS" panose="030F0702030302020204" pitchFamily="66" charset="0"/>
              </a:rPr>
              <a:t>Oscar Beal</a:t>
            </a:r>
          </a:p>
          <a:p>
            <a:pPr algn="ctr"/>
            <a:endParaRPr lang="en-GB" sz="16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 showing amazing resilience when solving difficult maths problems and persevering until he found the solution.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Dawson                                  10.09.2021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83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1012</TotalTime>
  <Words>384</Words>
  <Application>Microsoft Office PowerPoint</Application>
  <PresentationFormat>Widescreen</PresentationFormat>
  <Paragraphs>99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Arial</vt:lpstr>
      <vt:lpstr>Calibri</vt:lpstr>
      <vt:lpstr>Calibri Light</vt:lpstr>
      <vt:lpstr>Comic Sans MS</vt:lpstr>
      <vt:lpstr>Lucida Handwriting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Woodlands Primary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Mrs Maiden</dc:creator>
  <cp:lastModifiedBy>Jon Baker</cp:lastModifiedBy>
  <cp:revision>176</cp:revision>
  <cp:lastPrinted>2021-09-09T10:38:06Z</cp:lastPrinted>
  <dcterms:created xsi:type="dcterms:W3CDTF">2020-05-30T07:30:34Z</dcterms:created>
  <dcterms:modified xsi:type="dcterms:W3CDTF">2021-09-10T06:17:15Z</dcterms:modified>
</cp:coreProperties>
</file>