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61" r:id="rId3"/>
    <p:sldId id="260" r:id="rId4"/>
    <p:sldId id="259" r:id="rId5"/>
    <p:sldId id="303" r:id="rId6"/>
    <p:sldId id="284" r:id="rId7"/>
    <p:sldId id="286" r:id="rId8"/>
    <p:sldId id="288" r:id="rId9"/>
    <p:sldId id="290" r:id="rId10"/>
    <p:sldId id="292" r:id="rId11"/>
    <p:sldId id="294" r:id="rId12"/>
    <p:sldId id="296" r:id="rId13"/>
    <p:sldId id="298" r:id="rId14"/>
    <p:sldId id="300"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72" d="100"/>
          <a:sy n="72" d="100"/>
        </p:scale>
        <p:origin x="6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01/12/2022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01/12/2022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01/12/2022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01/12/2022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01/12/2022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01/12/2022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01/12/2022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01/12/2022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1" y="1043216"/>
            <a:ext cx="7006913"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Thursday 1</a:t>
            </a:r>
            <a:r>
              <a:rPr lang="en-GB" sz="4800" baseline="30000" dirty="0">
                <a:latin typeface="Comic Sans MS" panose="030F0702030302020204" pitchFamily="66" charset="0"/>
              </a:rPr>
              <a:t>st</a:t>
            </a:r>
            <a:r>
              <a:rPr lang="en-GB" sz="4800" dirty="0">
                <a:latin typeface="Comic Sans MS" panose="030F0702030302020204" pitchFamily="66" charset="0"/>
              </a:rPr>
              <a:t> December</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16758"/>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Tyler</a:t>
            </a:r>
          </a:p>
          <a:p>
            <a:pPr algn="ctr"/>
            <a:endParaRPr lang="en-GB" sz="2800" dirty="0">
              <a:latin typeface="Comic Sans MS" panose="030F0702030302020204" pitchFamily="66" charset="0"/>
            </a:endParaRPr>
          </a:p>
          <a:p>
            <a:pPr algn="ctr"/>
            <a:r>
              <a:rPr lang="en-GB" sz="2800" dirty="0">
                <a:latin typeface="Comic Sans MS" panose="030F0702030302020204" pitchFamily="66" charset="0"/>
              </a:rPr>
              <a:t>For always having a positive attitude in his learning and working especially hard on checking his spelling independently</a:t>
            </a:r>
            <a:endParaRPr lang="en-GB" sz="2000" b="1" dirty="0">
              <a:solidFill>
                <a:srgbClr val="0070C0"/>
              </a:solidFill>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Shipley                                 		   01.12.2022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1074509"/>
            <a:ext cx="9744502" cy="4708981"/>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6600" b="1" dirty="0">
                <a:solidFill>
                  <a:srgbClr val="CC0099"/>
                </a:solidFill>
                <a:latin typeface="Lucida Handwriting" panose="03010101010101010101" pitchFamily="66" charset="0"/>
              </a:rPr>
              <a:t>Mikey</a:t>
            </a:r>
          </a:p>
          <a:p>
            <a:pPr algn="ctr"/>
            <a:r>
              <a:rPr lang="en-GB" sz="2400" b="1" dirty="0">
                <a:solidFill>
                  <a:srgbClr val="0070C0"/>
                </a:solidFill>
                <a:latin typeface="Lucida Handwriting" panose="03010101010101010101" pitchFamily="66" charset="0"/>
              </a:rPr>
              <a:t>For</a:t>
            </a:r>
          </a:p>
          <a:p>
            <a:pPr algn="ctr"/>
            <a:r>
              <a:rPr lang="en-GB" sz="2400" b="1" dirty="0">
                <a:solidFill>
                  <a:srgbClr val="0070C0"/>
                </a:solidFill>
                <a:latin typeface="Lucida Handwriting" panose="03010101010101010101" pitchFamily="66" charset="0"/>
              </a:rPr>
              <a:t>Showing excellence and determination in reading lessons. It is great to see increasing confidence and progress. Well done.</a:t>
            </a:r>
          </a:p>
          <a:p>
            <a:pPr algn="ctr"/>
            <a:r>
              <a:rPr lang="en-GB" sz="2400" b="1" dirty="0">
                <a:solidFill>
                  <a:srgbClr val="0070C0"/>
                </a:solidFill>
                <a:latin typeface="Lucida Handwriting" panose="03010101010101010101" pitchFamily="66" charset="0"/>
              </a:rPr>
              <a:t>Mrs Read &amp; Mrs </a:t>
            </a:r>
            <a:r>
              <a:rPr lang="en-GB" sz="2400" b="1">
                <a:solidFill>
                  <a:srgbClr val="0070C0"/>
                </a:solidFill>
                <a:latin typeface="Lucida Handwriting" panose="03010101010101010101" pitchFamily="66" charset="0"/>
              </a:rPr>
              <a:t>Davies        30.11.22.</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1011236"/>
            <a:ext cx="8348870" cy="4570482"/>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2400" b="1" dirty="0">
                <a:solidFill>
                  <a:srgbClr val="CC0099"/>
                </a:solidFill>
                <a:latin typeface="Lucida Handwriting" panose="03010101010101010101" pitchFamily="66" charset="0"/>
              </a:rPr>
              <a:t>Kyron</a:t>
            </a:r>
          </a:p>
          <a:p>
            <a:pPr algn="ctr"/>
            <a:endParaRPr lang="en-GB" sz="2400" b="1" dirty="0">
              <a:solidFill>
                <a:srgbClr val="CC0099"/>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Kyron has showed a more positive  attitude towards his work this week. He has tried and succeeded in achieving more ,because he has listened more attentively to what has been taught. Keep showing this improved attitude. </a:t>
            </a:r>
            <a:r>
              <a:rPr lang="en-GB" sz="2000" b="1">
                <a:solidFill>
                  <a:srgbClr val="0070C0"/>
                </a:solidFill>
                <a:latin typeface="Lucida Handwriting" panose="03010101010101010101" pitchFamily="66" charset="0"/>
              </a:rPr>
              <a:t>Kyron!</a:t>
            </a:r>
            <a:endParaRPr lang="en-GB" sz="2000" b="1" dirty="0">
              <a:solidFill>
                <a:srgbClr val="0070C0"/>
              </a:solidFill>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1.12.22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5601533"/>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Oscar </a:t>
            </a:r>
          </a:p>
          <a:p>
            <a:pPr algn="ctr"/>
            <a:endParaRPr lang="en-GB" sz="28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For a great understanding and problem solving skills during maths, using more than one method to find the answer. </a:t>
            </a:r>
          </a:p>
          <a:p>
            <a:pPr algn="ctr"/>
            <a:endParaRPr lang="en-GB" sz="28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Miss Bennett and </a:t>
            </a:r>
            <a:r>
              <a:rPr lang="en-GB" sz="2800" b="1">
                <a:solidFill>
                  <a:srgbClr val="0070C0"/>
                </a:solidFill>
                <a:latin typeface="Lucida Handwriting" panose="03010101010101010101" pitchFamily="66" charset="0"/>
              </a:rPr>
              <a:t>Miss Volante 1.12.22</a:t>
            </a:r>
            <a:endParaRPr lang="en-GB" sz="28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5047536"/>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endParaRPr lang="en-GB" sz="3600" dirty="0">
              <a:latin typeface="CCW Cursive Writing 33" panose="03050602040000000000" pitchFamily="66" charset="0"/>
            </a:endParaRPr>
          </a:p>
          <a:p>
            <a:pPr algn="ctr"/>
            <a:r>
              <a:rPr lang="en-GB" sz="6000" b="1" dirty="0">
                <a:solidFill>
                  <a:srgbClr val="7030A0"/>
                </a:solidFill>
                <a:latin typeface="Gabriola" panose="04040605051002020D02" pitchFamily="82" charset="0"/>
              </a:rPr>
              <a:t>Isla</a:t>
            </a:r>
          </a:p>
          <a:p>
            <a:pPr algn="ctr"/>
            <a:r>
              <a:rPr lang="en-GB" sz="3200" dirty="0">
                <a:latin typeface="Comic Sans MS" panose="030F0702030302020204" pitchFamily="66" charset="0"/>
              </a:rPr>
              <a:t>For showing commitment to her maths and making great progress. Keep it up Isla.</a:t>
            </a: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Mrs Gill              01.12.2022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01933530"/>
              </p:ext>
            </p:extLst>
          </p:nvPr>
        </p:nvGraphicFramePr>
        <p:xfrm>
          <a:off x="1465178" y="2497564"/>
          <a:ext cx="9261644" cy="2630751"/>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398575">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r>
                        <a:rPr lang="en-GB" dirty="0">
                          <a:solidFill>
                            <a:schemeClr val="tx1"/>
                          </a:solidFill>
                          <a:latin typeface="Comic Sans MS" panose="030F0702030302020204" pitchFamily="66" charset="0"/>
                        </a:rPr>
                        <a:t>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53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74985" y="-2700651"/>
            <a:ext cx="6853690" cy="12191998"/>
          </a:xfrm>
          <a:prstGeom prst="rect">
            <a:avLst/>
          </a:prstGeom>
        </p:spPr>
      </p:pic>
      <p:sp>
        <p:nvSpPr>
          <p:cNvPr id="3" name="TextBox 2"/>
          <p:cNvSpPr txBox="1"/>
          <p:nvPr/>
        </p:nvSpPr>
        <p:spPr>
          <a:xfrm>
            <a:off x="483175" y="84618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623190" y="3583078"/>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6599271" y="1680845"/>
            <a:ext cx="4832380" cy="1323439"/>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a:t>
            </a:r>
          </a:p>
          <a:p>
            <a:pPr lvl="0"/>
            <a:r>
              <a:rPr lang="en-GB" sz="4000" dirty="0">
                <a:solidFill>
                  <a:prstClr val="black"/>
                </a:solidFill>
                <a:latin typeface="Comic Sans MS" panose="030F0702030302020204" pitchFamily="66" charset="0"/>
              </a:rPr>
              <a:t>Elm – Halle</a:t>
            </a:r>
            <a:endParaRPr lang="en-GB" sz="4000" dirty="0">
              <a:solidFill>
                <a:prstClr val="black"/>
              </a:solidFill>
            </a:endParaRPr>
          </a:p>
        </p:txBody>
      </p:sp>
      <p:sp>
        <p:nvSpPr>
          <p:cNvPr id="8" name="Rectangle 7"/>
          <p:cNvSpPr/>
          <p:nvPr/>
        </p:nvSpPr>
        <p:spPr>
          <a:xfrm>
            <a:off x="6154389" y="3686097"/>
            <a:ext cx="527726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Malakai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Chestnut –  Scarlett</a:t>
            </a:r>
          </a:p>
          <a:p>
            <a:pPr lvl="0"/>
            <a:r>
              <a:rPr lang="en-GB" sz="4000" dirty="0">
                <a:solidFill>
                  <a:prstClr val="black"/>
                </a:solidFill>
                <a:latin typeface="Comic Sans MS" panose="030F0702030302020204" pitchFamily="66" charset="0"/>
              </a:rPr>
              <a:t>Aspen-</a:t>
            </a:r>
            <a:endParaRPr lang="en-GB" sz="4000" dirty="0">
              <a:solidFill>
                <a:prstClr val="black"/>
              </a:solidFill>
            </a:endParaRPr>
          </a:p>
        </p:txBody>
      </p:sp>
      <p:sp>
        <p:nvSpPr>
          <p:cNvPr id="9" name="Rectangle 8"/>
          <p:cNvSpPr/>
          <p:nvPr/>
        </p:nvSpPr>
        <p:spPr>
          <a:xfrm>
            <a:off x="1211838" y="3395348"/>
            <a:ext cx="4824449"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a:t>
            </a:r>
          </a:p>
          <a:p>
            <a:pPr lvl="0"/>
            <a:r>
              <a:rPr lang="en-GB" sz="4000" dirty="0">
                <a:solidFill>
                  <a:prstClr val="black"/>
                </a:solidFill>
                <a:latin typeface="Comic Sans MS" panose="030F0702030302020204" pitchFamily="66" charset="0"/>
              </a:rPr>
              <a:t>Spruce – </a:t>
            </a:r>
          </a:p>
          <a:p>
            <a:pPr lvl="0"/>
            <a:r>
              <a:rPr lang="en-GB" sz="4000" dirty="0">
                <a:solidFill>
                  <a:prstClr val="black"/>
                </a:solidFill>
                <a:latin typeface="Comic Sans MS" panose="030F0702030302020204" pitchFamily="66" charset="0"/>
              </a:rPr>
              <a:t>Maple – </a:t>
            </a:r>
          </a:p>
        </p:txBody>
      </p:sp>
    </p:spTree>
    <p:extLst>
      <p:ext uri="{BB962C8B-B14F-4D97-AF65-F5344CB8AC3E}">
        <p14:creationId xmlns:p14="http://schemas.microsoft.com/office/powerpoint/2010/main" val="164833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035131" y="1873032"/>
            <a:ext cx="10152158" cy="3923818"/>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p:txBody>
      </p:sp>
      <p:sp>
        <p:nvSpPr>
          <p:cNvPr id="5" name="TextBox 4">
            <a:extLst>
              <a:ext uri="{FF2B5EF4-FFF2-40B4-BE49-F238E27FC236}">
                <a16:creationId xmlns:a16="http://schemas.microsoft.com/office/drawing/2014/main" id="{C050638A-1A48-43FE-BA8A-6A7DE86C7417}"/>
              </a:ext>
            </a:extLst>
          </p:cNvPr>
          <p:cNvSpPr txBox="1"/>
          <p:nvPr/>
        </p:nvSpPr>
        <p:spPr>
          <a:xfrm>
            <a:off x="1657350" y="2557463"/>
            <a:ext cx="8829675" cy="3416320"/>
          </a:xfrm>
          <a:prstGeom prst="rect">
            <a:avLst/>
          </a:prstGeom>
          <a:noFill/>
        </p:spPr>
        <p:txBody>
          <a:bodyPr wrap="square" rtlCol="0">
            <a:spAutoFit/>
          </a:bodyPr>
          <a:lstStyle/>
          <a:p>
            <a:r>
              <a:rPr lang="en-GB" dirty="0"/>
              <a:t>Henry – Pine</a:t>
            </a:r>
          </a:p>
          <a:p>
            <a:r>
              <a:rPr lang="en-GB" dirty="0"/>
              <a:t>Clara – Pine </a:t>
            </a:r>
          </a:p>
          <a:p>
            <a:r>
              <a:rPr lang="en-GB" dirty="0"/>
              <a:t>Freya – Pine</a:t>
            </a:r>
          </a:p>
          <a:p>
            <a:r>
              <a:rPr lang="en-GB" dirty="0"/>
              <a:t>Poppy- Spruce</a:t>
            </a:r>
          </a:p>
          <a:p>
            <a:r>
              <a:rPr lang="en-GB" dirty="0"/>
              <a:t>Daisy- Spruce</a:t>
            </a:r>
          </a:p>
          <a:p>
            <a:r>
              <a:rPr lang="en-GB" dirty="0"/>
              <a:t>George - Elm</a:t>
            </a:r>
          </a:p>
          <a:p>
            <a:r>
              <a:rPr lang="en-GB" dirty="0"/>
              <a:t>Ella – Willow</a:t>
            </a:r>
          </a:p>
          <a:p>
            <a:r>
              <a:rPr lang="en-GB" dirty="0"/>
              <a:t>Seth- Spruce</a:t>
            </a:r>
          </a:p>
          <a:p>
            <a:r>
              <a:rPr lang="en-GB" dirty="0" err="1"/>
              <a:t>Iyla</a:t>
            </a:r>
            <a:r>
              <a:rPr lang="en-GB" dirty="0"/>
              <a:t>- Spruce</a:t>
            </a:r>
          </a:p>
          <a:p>
            <a:r>
              <a:rPr lang="en-GB" dirty="0"/>
              <a:t>Amelia – Chestnut</a:t>
            </a:r>
          </a:p>
          <a:p>
            <a:r>
              <a:rPr lang="en-GB" dirty="0"/>
              <a:t>Millie – Chestnut</a:t>
            </a:r>
          </a:p>
          <a:p>
            <a:r>
              <a:rPr lang="en-GB" dirty="0"/>
              <a:t>Mollie – Birch </a:t>
            </a:r>
          </a:p>
        </p:txBody>
      </p:sp>
    </p:spTree>
    <p:extLst>
      <p:ext uri="{BB962C8B-B14F-4D97-AF65-F5344CB8AC3E}">
        <p14:creationId xmlns:p14="http://schemas.microsoft.com/office/powerpoint/2010/main" val="3609985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78313"/>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b="1" dirty="0">
                <a:solidFill>
                  <a:srgbClr val="CC0099"/>
                </a:solidFill>
                <a:latin typeface="Comic Sans MS" panose="030F0702030302020204" pitchFamily="66" charset="0"/>
              </a:rPr>
              <a:t>Lucy</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writing a fantastic letter to Santa using her phonic sounds to write new words.</a:t>
            </a:r>
          </a:p>
          <a:p>
            <a:pPr algn="ctr"/>
            <a:endParaRPr lang="en-GB" sz="2400" dirty="0">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2.12.2022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Elm </a:t>
            </a:r>
          </a:p>
          <a:p>
            <a:pPr algn="ctr"/>
            <a:r>
              <a:rPr lang="en-GB" sz="6600" dirty="0">
                <a:solidFill>
                  <a:srgbClr val="CC0099"/>
                </a:solidFill>
                <a:latin typeface="Comic Sans MS" panose="030F0702030302020204" pitchFamily="66" charset="0"/>
              </a:rPr>
              <a:t>Brody</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being resilient and communicating clearly to a different adult. Brody was able to communicate confidently and work together to help him in Elm. Well done Brody </a:t>
            </a:r>
            <a:r>
              <a:rPr lang="en-GB" sz="2400" dirty="0">
                <a:latin typeface="Comic Sans MS" panose="030F0702030302020204" pitchFamily="66" charset="0"/>
                <a:sym typeface="Wingdings" panose="05000000000000000000" pitchFamily="2" charset="2"/>
              </a:rPr>
              <a:t></a:t>
            </a: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 Grice                                    01.12.2022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4431983"/>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endParaRPr lang="en-GB" sz="2400" b="1" dirty="0">
              <a:solidFill>
                <a:srgbClr val="0070C0"/>
              </a:solidFill>
              <a:latin typeface="Lucida Handwriting" panose="03010101010101010101" pitchFamily="66" charset="0"/>
            </a:endParaRPr>
          </a:p>
          <a:p>
            <a:pPr algn="ctr"/>
            <a:r>
              <a:rPr lang="en-GB" sz="4800" b="1" dirty="0">
                <a:solidFill>
                  <a:srgbClr val="CC0099"/>
                </a:solidFill>
                <a:latin typeface="Comic Sans MS" panose="030F0702030302020204" pitchFamily="66" charset="0"/>
              </a:rPr>
              <a:t>Matthew</a:t>
            </a:r>
          </a:p>
          <a:p>
            <a:pPr algn="ctr"/>
            <a:r>
              <a:rPr lang="en-GB" sz="2400" b="1" dirty="0">
                <a:latin typeface="Comic Sans MS" panose="030F0702030302020204" pitchFamily="66" charset="0"/>
              </a:rPr>
              <a:t>Matthew has been a shining star these past few weeks. He always tries his best and his work is always amazing. Well done for excellent work!</a:t>
            </a:r>
            <a:endParaRPr lang="en-GB" sz="4800" b="1" dirty="0">
              <a:solidFill>
                <a:srgbClr val="CC0099"/>
              </a:solidFill>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Smart                                 1.12.2022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4985980"/>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r>
              <a:rPr lang="en-GB" sz="6600" dirty="0">
                <a:solidFill>
                  <a:srgbClr val="CC0099"/>
                </a:solidFill>
                <a:latin typeface="Comic Sans MS" panose="030F0702030302020204" pitchFamily="66" charset="0"/>
              </a:rPr>
              <a:t>Daisy</a:t>
            </a:r>
          </a:p>
          <a:p>
            <a:pPr algn="ctr"/>
            <a:endParaRPr lang="en-GB" sz="2400" dirty="0">
              <a:latin typeface="Comic Sans MS" panose="030F0702030302020204" pitchFamily="66" charset="0"/>
            </a:endParaRPr>
          </a:p>
          <a:p>
            <a:pPr algn="ctr"/>
            <a:r>
              <a:rPr lang="en-GB" sz="2400" dirty="0">
                <a:solidFill>
                  <a:schemeClr val="bg2">
                    <a:lumMod val="10000"/>
                  </a:schemeClr>
                </a:solidFill>
                <a:latin typeface="Comic Sans MS" panose="030F0702030302020204" pitchFamily="66" charset="0"/>
                <a:sym typeface="Wingdings" panose="05000000000000000000" pitchFamily="2" charset="2"/>
              </a:rPr>
              <a:t>Daisy has shown great understanding of symbols of Christmas by providing super explanations in RWV.</a:t>
            </a: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2400" dirty="0">
                <a:solidFill>
                  <a:schemeClr val="bg2">
                    <a:lumMod val="10000"/>
                  </a:schemeClr>
                </a:solidFill>
                <a:latin typeface="Comic Sans MS" panose="030F0702030302020204" pitchFamily="66" charset="0"/>
                <a:sym typeface="Wingdings" panose="05000000000000000000" pitchFamily="2" charset="2"/>
              </a:rPr>
              <a:t>Well done Daisy!</a:t>
            </a:r>
          </a:p>
          <a:p>
            <a:pPr algn="ctr"/>
            <a:endParaRPr lang="en-GB" sz="900" dirty="0">
              <a:latin typeface="Comic Sans MS" panose="030F0702030302020204" pitchFamily="66" charset="0"/>
            </a:endParaRPr>
          </a:p>
          <a:p>
            <a:pPr algn="ctr"/>
            <a:endParaRPr lang="en-GB" sz="9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Barley			01.12.2022</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416868"/>
          </a:xfrm>
          <a:prstGeom prst="rect">
            <a:avLst/>
          </a:prstGeom>
          <a:noFill/>
        </p:spPr>
        <p:txBody>
          <a:bodyPr wrap="square" rtlCol="0">
            <a:spAutoFit/>
          </a:bodyPr>
          <a:lstStyle/>
          <a:p>
            <a:pPr algn="ctr"/>
            <a:r>
              <a:rPr lang="en-GB" sz="6600" dirty="0">
                <a:latin typeface="Comic Sans MS" panose="030F0702030302020204" pitchFamily="66" charset="0"/>
              </a:rPr>
              <a:t>Maple</a:t>
            </a:r>
            <a:endParaRPr lang="en-GB" sz="2400" b="1" dirty="0">
              <a:solidFill>
                <a:srgbClr val="0070C0"/>
              </a:solidFill>
              <a:latin typeface="Lucida Handwriting" panose="03010101010101010101" pitchFamily="66" charset="0"/>
            </a:endParaRPr>
          </a:p>
          <a:p>
            <a:pPr algn="ctr"/>
            <a:r>
              <a:rPr lang="en-GB" sz="4400" b="1" dirty="0">
                <a:solidFill>
                  <a:srgbClr val="CC0099"/>
                </a:solidFill>
                <a:latin typeface="Lucida Handwriting" panose="03010101010101010101" pitchFamily="66" charset="0"/>
              </a:rPr>
              <a:t>Vinny</a:t>
            </a:r>
          </a:p>
          <a:p>
            <a:pPr algn="ctr"/>
            <a:endParaRPr lang="en-GB" sz="4400" b="1" dirty="0">
              <a:solidFill>
                <a:srgbClr val="CC0099"/>
              </a:solidFill>
              <a:latin typeface="Lucida Handwriting" panose="03010101010101010101" pitchFamily="66" charset="0"/>
            </a:endParaRPr>
          </a:p>
          <a:p>
            <a:pPr algn="ctr"/>
            <a:r>
              <a:rPr lang="en-GB" sz="2400" b="1" dirty="0">
                <a:latin typeface="Lucida Handwriting" panose="03010101010101010101" pitchFamily="66" charset="0"/>
              </a:rPr>
              <a:t>For working independently in Maths and English.  Vinny used his phonics mat to spell words to describe Boudicca.  He worked independently to complete work based on the five and ten times tables.</a:t>
            </a:r>
          </a:p>
          <a:p>
            <a:pPr algn="ctr"/>
            <a:r>
              <a:rPr lang="en-GB" sz="2400" b="1" dirty="0">
                <a:latin typeface="Lucida Handwriting" panose="03010101010101010101" pitchFamily="66" charset="0"/>
              </a:rPr>
              <a:t>Well done Vinny</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Dawson                                  01.12.2022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1861</TotalTime>
  <Words>396</Words>
  <Application>Microsoft Office PowerPoint</Application>
  <PresentationFormat>Widescreen</PresentationFormat>
  <Paragraphs>106</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Calibri Light</vt:lpstr>
      <vt:lpstr>CCW Cursive Writing 33</vt:lpstr>
      <vt:lpstr>Comic Sans MS</vt:lpstr>
      <vt:lpstr>Gabriola</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Joshua Grice</cp:lastModifiedBy>
  <cp:revision>371</cp:revision>
  <cp:lastPrinted>2022-12-01T07:47:21Z</cp:lastPrinted>
  <dcterms:created xsi:type="dcterms:W3CDTF">2020-05-30T07:30:34Z</dcterms:created>
  <dcterms:modified xsi:type="dcterms:W3CDTF">2022-12-01T07:47:56Z</dcterms:modified>
</cp:coreProperties>
</file>