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60" r:id="rId3"/>
    <p:sldId id="259" r:id="rId4"/>
    <p:sldId id="303" r:id="rId5"/>
    <p:sldId id="284" r:id="rId6"/>
    <p:sldId id="286" r:id="rId7"/>
    <p:sldId id="288" r:id="rId8"/>
    <p:sldId id="290" r:id="rId9"/>
    <p:sldId id="292" r:id="rId10"/>
    <p:sldId id="304" r:id="rId11"/>
    <p:sldId id="296" r:id="rId12"/>
    <p:sldId id="298" r:id="rId13"/>
    <p:sldId id="300"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53" d="100"/>
          <a:sy n="53" d="100"/>
        </p:scale>
        <p:origin x="108" y="6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09/06/2023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09/06/2023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09/06/2023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09/06/2023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09/06/2023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09/06/2023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09/06/2023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09/06/2023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86820" y="11224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9</a:t>
            </a:r>
            <a:r>
              <a:rPr lang="en-GB" sz="4800" baseline="30000" dirty="0">
                <a:latin typeface="Comic Sans MS" panose="030F0702030302020204" pitchFamily="66" charset="0"/>
              </a:rPr>
              <a:t>th</a:t>
            </a:r>
            <a:r>
              <a:rPr lang="en-GB" sz="4800" dirty="0">
                <a:latin typeface="Comic Sans MS" panose="030F0702030302020204" pitchFamily="66" charset="0"/>
              </a:rPr>
              <a:t> June</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1074509"/>
            <a:ext cx="9744502" cy="5293757"/>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Elizabeth</a:t>
            </a:r>
          </a:p>
          <a:p>
            <a:pPr algn="ctr"/>
            <a:r>
              <a:rPr lang="en-GB" sz="4400" b="1" dirty="0">
                <a:solidFill>
                  <a:srgbClr val="FF0066"/>
                </a:solidFill>
                <a:latin typeface="Lucida Handwriting" panose="03010101010101010101" pitchFamily="66" charset="0"/>
              </a:rPr>
              <a:t>For</a:t>
            </a:r>
          </a:p>
          <a:p>
            <a:pPr algn="ctr"/>
            <a:r>
              <a:rPr lang="en-GB" sz="4400" dirty="0">
                <a:latin typeface="Calibri" panose="020F0502020204030204" pitchFamily="34" charset="0"/>
                <a:cs typeface="Calibri" panose="020F0502020204030204" pitchFamily="34" charset="0"/>
              </a:rPr>
              <a:t>Creating an informative poster about mountain exploration.</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Davies  9.6.2023.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824196"/>
            <a:ext cx="8348870" cy="5216813"/>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2400" b="1" dirty="0">
                <a:solidFill>
                  <a:srgbClr val="CC0099"/>
                </a:solidFill>
                <a:latin typeface="Lucida Handwriting" panose="03010101010101010101" pitchFamily="66" charset="0"/>
              </a:rPr>
              <a:t>E vie</a:t>
            </a:r>
          </a:p>
          <a:p>
            <a:pPr algn="ctr"/>
            <a:endParaRPr lang="en-GB" sz="2400" b="1" dirty="0">
              <a:solidFill>
                <a:srgbClr val="CC0099"/>
              </a:solidFill>
              <a:latin typeface="Lucida Handwriting" panose="03010101010101010101" pitchFamily="66" charset="0"/>
            </a:endParaRPr>
          </a:p>
          <a:p>
            <a:pPr algn="ctr"/>
            <a:r>
              <a:rPr lang="en-GB" sz="2400" b="1" dirty="0">
                <a:solidFill>
                  <a:srgbClr val="CC0099"/>
                </a:solidFill>
                <a:latin typeface="Lucida Handwriting" panose="03010101010101010101" pitchFamily="66" charset="0"/>
              </a:rPr>
              <a:t>Evie has shown a great maturity towards her learning this week and this has especially been reflected in her participation in class and the answers she has been giving, demonstrating how much thought she is putting into her </a:t>
            </a:r>
            <a:r>
              <a:rPr lang="en-GB" sz="2400" b="1">
                <a:solidFill>
                  <a:srgbClr val="CC0099"/>
                </a:solidFill>
                <a:latin typeface="Lucida Handwriting" panose="03010101010101010101" pitchFamily="66" charset="0"/>
              </a:rPr>
              <a:t>decision making.</a:t>
            </a:r>
            <a:endParaRPr lang="en-US" sz="3200" b="1" dirty="0">
              <a:solidFill>
                <a:srgbClr val="CC0099"/>
              </a:solidFill>
              <a:latin typeface="Lucida Handwriting" panose="03010101010101010101" pitchFamily="66" charset="0"/>
            </a:endParaRPr>
          </a:p>
          <a:p>
            <a:pPr algn="ctr"/>
            <a:endParaRPr lang="en-US" b="1" dirty="0">
              <a:solidFill>
                <a:schemeClr val="accent1">
                  <a:lumMod val="75000"/>
                </a:schemeClr>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9.6.23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232202"/>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Charlie W</a:t>
            </a:r>
          </a:p>
          <a:p>
            <a:pPr algn="ctr"/>
            <a:r>
              <a:rPr lang="en-GB" sz="3200" b="1" dirty="0">
                <a:latin typeface="Lucida Handwriting" panose="03010101010101010101" pitchFamily="66" charset="0"/>
              </a:rPr>
              <a:t>For making a conscious effort to expand his vocabulary  in English in order to improve his writing.</a:t>
            </a:r>
            <a:endParaRPr lang="en-GB" sz="1600" b="1" dirty="0">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Cox and Miss Bennett 09.06.23</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4493538"/>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a:solidFill>
                  <a:srgbClr val="CC0099"/>
                </a:solidFill>
                <a:latin typeface="Comic Sans MS" panose="030F0702030302020204" pitchFamily="66" charset="0"/>
              </a:rPr>
              <a:t>Oliver A</a:t>
            </a:r>
            <a:endParaRPr lang="en-GB" sz="4400" dirty="0">
              <a:solidFill>
                <a:srgbClr val="CC0099"/>
              </a:solidFill>
              <a:latin typeface="Comic Sans MS" panose="030F0702030302020204" pitchFamily="66" charset="0"/>
            </a:endParaRPr>
          </a:p>
          <a:p>
            <a:pPr algn="ctr"/>
            <a:r>
              <a:rPr lang="en-GB" sz="3200" dirty="0">
                <a:solidFill>
                  <a:srgbClr val="002060"/>
                </a:solidFill>
                <a:latin typeface="Comic Sans MS" panose="030F0702030302020204" pitchFamily="66" charset="0"/>
              </a:rPr>
              <a:t/>
            </a:r>
            <a:br>
              <a:rPr lang="en-GB" sz="3200" dirty="0">
                <a:solidFill>
                  <a:srgbClr val="002060"/>
                </a:solidFill>
                <a:latin typeface="Comic Sans MS" panose="030F0702030302020204" pitchFamily="66" charset="0"/>
              </a:rPr>
            </a:br>
            <a:r>
              <a:rPr lang="en-GB" sz="3200" dirty="0">
                <a:solidFill>
                  <a:srgbClr val="002060"/>
                </a:solidFill>
                <a:latin typeface="Comic Sans MS" panose="030F0702030302020204" pitchFamily="66" charset="0"/>
              </a:rPr>
              <a:t>For writing some incredibly powerful descriptions</a:t>
            </a:r>
          </a:p>
          <a:p>
            <a:pPr algn="ctr"/>
            <a:r>
              <a:rPr lang="en-GB" sz="3200" dirty="0">
                <a:solidFill>
                  <a:srgbClr val="002060"/>
                </a:solidFill>
                <a:latin typeface="Comic Sans MS" panose="030F0702030302020204" pitchFamily="66" charset="0"/>
              </a:rPr>
              <a:t>including personification.</a:t>
            </a:r>
          </a:p>
          <a:p>
            <a:pPr algn="ctr"/>
            <a:endParaRPr lang="en-GB" sz="3200" dirty="0">
              <a:solidFill>
                <a:srgbClr val="002060"/>
              </a:solidFill>
              <a:latin typeface="Comic Sans MS" panose="030F0702030302020204" pitchFamily="66" charset="0"/>
            </a:endParaRPr>
          </a:p>
          <a:p>
            <a:r>
              <a:rPr lang="en-GB" sz="2400" b="1" dirty="0">
                <a:solidFill>
                  <a:srgbClr val="0070C0"/>
                </a:solidFill>
                <a:latin typeface="Lucida Handwriting" panose="03010101010101010101" pitchFamily="66" charset="0"/>
              </a:rPr>
              <a:t>Mrs Gill 							09.06.2023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107600" y="392879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20" y="2251413"/>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a:t>
            </a:r>
          </a:p>
          <a:p>
            <a:pPr lvl="0"/>
            <a:r>
              <a:rPr lang="en-GB" sz="4000" dirty="0">
                <a:solidFill>
                  <a:prstClr val="black"/>
                </a:solidFill>
                <a:latin typeface="Comic Sans MS" panose="030F0702030302020204" pitchFamily="66" charset="0"/>
              </a:rPr>
              <a:t>Elm – Teddy</a:t>
            </a:r>
          </a:p>
          <a:p>
            <a:pPr lvl="0"/>
            <a:r>
              <a:rPr lang="en-GB" sz="4000" dirty="0">
                <a:solidFill>
                  <a:prstClr val="black"/>
                </a:solidFill>
                <a:latin typeface="Comic Sans MS" panose="030F0702030302020204" pitchFamily="66" charset="0"/>
              </a:rPr>
              <a:t>Pine </a:t>
            </a:r>
            <a:r>
              <a:rPr lang="en-GB" sz="4000">
                <a:solidFill>
                  <a:prstClr val="black"/>
                </a:solidFill>
                <a:latin typeface="Comic Sans MS" panose="030F0702030302020204" pitchFamily="66" charset="0"/>
              </a:rPr>
              <a:t>– Freya</a:t>
            </a:r>
            <a:endParaRPr lang="en-GB" sz="4000" dirty="0">
              <a:solidFill>
                <a:prstClr val="black"/>
              </a:solidFill>
            </a:endParaRPr>
          </a:p>
        </p:txBody>
      </p:sp>
      <p:sp>
        <p:nvSpPr>
          <p:cNvPr id="8" name="Rectangle 7"/>
          <p:cNvSpPr/>
          <p:nvPr/>
        </p:nvSpPr>
        <p:spPr>
          <a:xfrm>
            <a:off x="5786919" y="2294217"/>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t>
            </a:r>
          </a:p>
          <a:p>
            <a:pPr lvl="0"/>
            <a:r>
              <a:rPr lang="en-GB" sz="4000" dirty="0">
                <a:solidFill>
                  <a:prstClr val="black"/>
                </a:solidFill>
                <a:latin typeface="Comic Sans MS" panose="030F0702030302020204" pitchFamily="66" charset="0"/>
              </a:rPr>
              <a:t>Chestnut – </a:t>
            </a:r>
          </a:p>
          <a:p>
            <a:pPr lvl="0"/>
            <a:r>
              <a:rPr lang="en-GB" sz="4000" dirty="0">
                <a:solidFill>
                  <a:prstClr val="black"/>
                </a:solidFill>
                <a:latin typeface="Comic Sans MS" panose="030F0702030302020204" pitchFamily="66" charset="0"/>
              </a:rPr>
              <a:t>Aspen- Violet </a:t>
            </a:r>
            <a:endParaRPr lang="en-GB" sz="4000" dirty="0">
              <a:solidFill>
                <a:prstClr val="black"/>
              </a:solidFill>
            </a:endParaRPr>
          </a:p>
        </p:txBody>
      </p:sp>
      <p:sp>
        <p:nvSpPr>
          <p:cNvPr id="9" name="Rectangle 8"/>
          <p:cNvSpPr/>
          <p:nvPr/>
        </p:nvSpPr>
        <p:spPr>
          <a:xfrm>
            <a:off x="1203458" y="4072828"/>
            <a:ext cx="8099567"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Oliver  </a:t>
            </a:r>
          </a:p>
          <a:p>
            <a:pPr lvl="0"/>
            <a:r>
              <a:rPr lang="en-GB" sz="4000" dirty="0">
                <a:solidFill>
                  <a:prstClr val="black"/>
                </a:solidFill>
                <a:latin typeface="Comic Sans MS" panose="030F0702030302020204" pitchFamily="66" charset="0"/>
              </a:rPr>
              <a:t>Spruce – Harley</a:t>
            </a:r>
          </a:p>
          <a:p>
            <a:pPr lvl="0"/>
            <a:r>
              <a:rPr lang="en-GB" sz="4000" dirty="0">
                <a:solidFill>
                  <a:prstClr val="black"/>
                </a:solidFill>
                <a:latin typeface="Comic Sans MS" panose="030F0702030302020204" pitchFamily="66" charset="0"/>
              </a:rPr>
              <a:t>Maple –  </a:t>
            </a: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:-Rhiannon</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35131" y="1840090"/>
            <a:ext cx="10152158" cy="3956760"/>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Bella T</a:t>
            </a:r>
          </a:p>
          <a:p>
            <a:r>
              <a:rPr lang="en-GB" dirty="0">
                <a:solidFill>
                  <a:schemeClr val="tx1"/>
                </a:solidFill>
              </a:rPr>
              <a:t>Oliver </a:t>
            </a:r>
          </a:p>
          <a:p>
            <a:r>
              <a:rPr lang="en-GB" dirty="0">
                <a:solidFill>
                  <a:schemeClr val="tx1"/>
                </a:solidFill>
              </a:rPr>
              <a:t>Sophia </a:t>
            </a:r>
          </a:p>
          <a:p>
            <a:r>
              <a:rPr lang="en-GB" dirty="0" err="1">
                <a:solidFill>
                  <a:schemeClr val="tx1"/>
                </a:solidFill>
              </a:rPr>
              <a:t>Annalia</a:t>
            </a:r>
            <a:endParaRPr lang="en-GB" dirty="0">
              <a:solidFill>
                <a:schemeClr val="tx1"/>
              </a:solidFill>
            </a:endParaRPr>
          </a:p>
          <a:p>
            <a:r>
              <a:rPr lang="en-GB" dirty="0">
                <a:solidFill>
                  <a:schemeClr val="tx1"/>
                </a:solidFill>
              </a:rPr>
              <a:t>Ellie-Mae</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 </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5" name="TextBox 4"/>
          <p:cNvSpPr txBox="1"/>
          <p:nvPr/>
        </p:nvSpPr>
        <p:spPr>
          <a:xfrm>
            <a:off x="4210756" y="2494844"/>
            <a:ext cx="1885244" cy="3139321"/>
          </a:xfrm>
          <a:prstGeom prst="rect">
            <a:avLst/>
          </a:prstGeom>
          <a:noFill/>
        </p:spPr>
        <p:txBody>
          <a:bodyPr wrap="square" rtlCol="0">
            <a:spAutoFit/>
          </a:bodyPr>
          <a:lstStyle/>
          <a:p>
            <a:r>
              <a:rPr lang="en-GB" dirty="0"/>
              <a:t>Chestnut:</a:t>
            </a:r>
          </a:p>
          <a:p>
            <a:r>
              <a:rPr lang="en-GB" dirty="0"/>
              <a:t>Scarlet</a:t>
            </a:r>
          </a:p>
          <a:p>
            <a:r>
              <a:rPr lang="en-GB" dirty="0"/>
              <a:t>Erin St</a:t>
            </a:r>
          </a:p>
          <a:p>
            <a:r>
              <a:rPr lang="en-GB" dirty="0"/>
              <a:t>Max</a:t>
            </a:r>
          </a:p>
          <a:p>
            <a:r>
              <a:rPr lang="en-GB" dirty="0"/>
              <a:t>Oscar</a:t>
            </a:r>
          </a:p>
          <a:p>
            <a:r>
              <a:rPr lang="en-GB" dirty="0"/>
              <a:t>Liam</a:t>
            </a:r>
          </a:p>
          <a:p>
            <a:r>
              <a:rPr lang="en-GB" dirty="0"/>
              <a:t>Eydie</a:t>
            </a:r>
          </a:p>
          <a:p>
            <a:r>
              <a:rPr lang="en-GB" dirty="0"/>
              <a:t>Sophie</a:t>
            </a:r>
          </a:p>
          <a:p>
            <a:r>
              <a:rPr lang="en-GB" dirty="0"/>
              <a:t>Phoebe</a:t>
            </a:r>
          </a:p>
          <a:p>
            <a:r>
              <a:rPr lang="en-GB" dirty="0"/>
              <a:t>Eva</a:t>
            </a:r>
          </a:p>
          <a:p>
            <a:r>
              <a:rPr lang="en-GB" dirty="0"/>
              <a:t>Millie</a:t>
            </a:r>
          </a:p>
        </p:txBody>
      </p:sp>
      <p:sp>
        <p:nvSpPr>
          <p:cNvPr id="6" name="TextBox 5"/>
          <p:cNvSpPr txBox="1"/>
          <p:nvPr/>
        </p:nvSpPr>
        <p:spPr>
          <a:xfrm>
            <a:off x="5599289" y="2494844"/>
            <a:ext cx="1670755" cy="2585323"/>
          </a:xfrm>
          <a:prstGeom prst="rect">
            <a:avLst/>
          </a:prstGeom>
          <a:noFill/>
        </p:spPr>
        <p:txBody>
          <a:bodyPr wrap="square" rtlCol="0">
            <a:spAutoFit/>
          </a:bodyPr>
          <a:lstStyle/>
          <a:p>
            <a:r>
              <a:rPr lang="en-GB" dirty="0"/>
              <a:t>Chestnut:</a:t>
            </a:r>
          </a:p>
          <a:p>
            <a:r>
              <a:rPr lang="en-GB" dirty="0"/>
              <a:t>Kieran</a:t>
            </a:r>
          </a:p>
          <a:p>
            <a:r>
              <a:rPr lang="en-GB" dirty="0"/>
              <a:t>Natalia</a:t>
            </a:r>
          </a:p>
          <a:p>
            <a:r>
              <a:rPr lang="en-GB" dirty="0"/>
              <a:t>Ayla</a:t>
            </a:r>
          </a:p>
          <a:p>
            <a:r>
              <a:rPr lang="en-GB" dirty="0"/>
              <a:t>Kyron</a:t>
            </a:r>
          </a:p>
          <a:p>
            <a:r>
              <a:rPr lang="en-GB" dirty="0"/>
              <a:t>Kai</a:t>
            </a:r>
          </a:p>
          <a:p>
            <a:r>
              <a:rPr lang="en-GB" dirty="0"/>
              <a:t>Harvey</a:t>
            </a:r>
          </a:p>
          <a:p>
            <a:r>
              <a:rPr lang="en-GB" dirty="0" err="1"/>
              <a:t>Evelae</a:t>
            </a:r>
            <a:r>
              <a:rPr lang="en-GB" dirty="0"/>
              <a:t> – Maple</a:t>
            </a:r>
          </a:p>
          <a:p>
            <a:r>
              <a:rPr lang="en-GB" dirty="0"/>
              <a:t>Finley - Maple</a:t>
            </a:r>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Lillie-Jan</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recalling and applying her number bonds to 10.</a:t>
            </a:r>
            <a:r>
              <a:rPr lang="en-GB" sz="2400" dirty="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a:t>
            </a:r>
            <a:r>
              <a:rPr lang="en-GB" sz="2400" b="1">
                <a:solidFill>
                  <a:srgbClr val="0070C0"/>
                </a:solidFill>
                <a:latin typeface="Lucida Handwriting" panose="03010101010101010101" pitchFamily="66" charset="0"/>
              </a:rPr>
              <a:t>Laffan                                   9.6.2023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Harley</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showing passion in our recently launched TT Rockstar's inter-class battle! Well done Harley on a tremendous start… </a:t>
            </a:r>
          </a:p>
          <a:p>
            <a:pPr algn="ctr"/>
            <a:r>
              <a:rPr lang="en-GB" sz="2400" dirty="0">
                <a:latin typeface="Comic Sans MS" panose="030F0702030302020204" pitchFamily="66" charset="0"/>
              </a:rPr>
              <a:t>You're Rocking your timetables </a:t>
            </a:r>
            <a:r>
              <a:rPr lang="en-GB" sz="2400" dirty="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a:t>
            </a:r>
            <a:r>
              <a:rPr lang="en-GB" sz="2400" b="1">
                <a:solidFill>
                  <a:srgbClr val="0070C0"/>
                </a:solidFill>
                <a:latin typeface="Lucida Handwriting" panose="03010101010101010101" pitchFamily="66" charset="0"/>
              </a:rPr>
              <a:t>Grice                                    09.06.2023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247317"/>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000" dirty="0" smtClean="0">
                <a:solidFill>
                  <a:srgbClr val="CC0099"/>
                </a:solidFill>
                <a:latin typeface="Comic Sans MS" panose="030F0702030302020204" pitchFamily="66" charset="0"/>
              </a:rPr>
              <a:t>Austin</a:t>
            </a:r>
            <a:endParaRPr lang="en-GB" sz="6000" dirty="0">
              <a:solidFill>
                <a:srgbClr val="CC0099"/>
              </a:solidFill>
              <a:latin typeface="Comic Sans MS" panose="030F0702030302020204" pitchFamily="66" charset="0"/>
            </a:endParaRPr>
          </a:p>
          <a:p>
            <a:pPr algn="ctr"/>
            <a:r>
              <a:rPr lang="en-GB" sz="2400" dirty="0" smtClean="0">
                <a:latin typeface="Comic Sans MS" panose="030F0702030302020204" pitchFamily="66" charset="0"/>
                <a:sym typeface="Wingdings" panose="05000000000000000000" pitchFamily="2" charset="2"/>
              </a:rPr>
              <a:t>For</a:t>
            </a:r>
          </a:p>
          <a:p>
            <a:pPr algn="ctr"/>
            <a:r>
              <a:rPr lang="en-GB" sz="2400" b="1" dirty="0" smtClean="0">
                <a:solidFill>
                  <a:srgbClr val="0070C0"/>
                </a:solidFill>
                <a:latin typeface="Comic Sans MS" panose="030F0702030302020204" pitchFamily="66" charset="0"/>
                <a:sym typeface="Wingdings" panose="05000000000000000000" pitchFamily="2" charset="2"/>
              </a:rPr>
              <a:t>Amazing effort and improvement in his times tables knowledge and recall.</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a:t>
            </a:r>
            <a:r>
              <a:rPr lang="en-GB" sz="2400" b="1" dirty="0" smtClean="0">
                <a:solidFill>
                  <a:srgbClr val="0070C0"/>
                </a:solidFill>
                <a:latin typeface="Lucida Handwriting" panose="03010101010101010101" pitchFamily="66" charset="0"/>
              </a:rPr>
              <a:t>9.6.23.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032147"/>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66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5400" dirty="0">
                <a:solidFill>
                  <a:srgbClr val="CC0099"/>
                </a:solidFill>
                <a:latin typeface="Comic Sans MS" panose="030F0702030302020204" pitchFamily="66" charset="0"/>
              </a:rPr>
              <a:t>Ronnie</a:t>
            </a:r>
          </a:p>
          <a:p>
            <a:pPr algn="ctr"/>
            <a:endParaRPr lang="en-GB" sz="5400" dirty="0">
              <a:solidFill>
                <a:srgbClr val="CC0099"/>
              </a:solidFill>
              <a:latin typeface="Comic Sans MS" panose="030F0702030302020204" pitchFamily="66" charset="0"/>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For his understanding and use of correct vocabulary in Maths about capacity.</a:t>
            </a:r>
          </a:p>
          <a:p>
            <a:pPr algn="ctr"/>
            <a:endParaRPr lang="en-GB" sz="900" dirty="0">
              <a:latin typeface="Comic Sans MS" panose="030F0702030302020204" pitchFamily="66" charset="0"/>
            </a:endParaRP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Salt			09.06.2023</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70646"/>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endParaRPr lang="en-GB" sz="1400" b="1" dirty="0">
              <a:solidFill>
                <a:srgbClr val="CC0099"/>
              </a:solidFill>
              <a:latin typeface="Lucida Handwriting" panose="03010101010101010101" pitchFamily="66" charset="0"/>
            </a:endParaRPr>
          </a:p>
          <a:p>
            <a:pPr algn="ctr"/>
            <a:r>
              <a:rPr lang="en-GB" sz="4800" b="1" dirty="0">
                <a:solidFill>
                  <a:srgbClr val="CC0099"/>
                </a:solidFill>
                <a:latin typeface="Lucida Handwriting" panose="03010101010101010101" pitchFamily="66" charset="0"/>
              </a:rPr>
              <a:t>Lucas P</a:t>
            </a:r>
          </a:p>
          <a:p>
            <a:pPr algn="ctr"/>
            <a:endParaRPr lang="en-GB" sz="1400" b="1" dirty="0">
              <a:solidFill>
                <a:srgbClr val="CC0099"/>
              </a:solidFill>
              <a:latin typeface="Lucida Handwriting" panose="03010101010101010101" pitchFamily="66" charset="0"/>
            </a:endParaRPr>
          </a:p>
          <a:p>
            <a:pPr algn="ctr"/>
            <a:endParaRPr lang="en-GB" sz="1400" b="1" dirty="0">
              <a:solidFill>
                <a:srgbClr val="CC0099"/>
              </a:solidFill>
              <a:latin typeface="Lucida Handwriting" panose="03010101010101010101" pitchFamily="66" charset="0"/>
            </a:endParaRPr>
          </a:p>
          <a:p>
            <a:pPr algn="ctr"/>
            <a:r>
              <a:rPr lang="en-GB" sz="2400" b="1" dirty="0">
                <a:latin typeface="Lucida Handwriting" panose="03010101010101010101" pitchFamily="66" charset="0"/>
              </a:rPr>
              <a:t>For working out time durations in maths.  Lucas showed different times on a clock and then showed what time it would be after a specific  number of minutes had passed.  Well done Lucas</a:t>
            </a:r>
          </a:p>
          <a:p>
            <a:pPr algn="ctr"/>
            <a:endParaRPr lang="en-GB" sz="1400" b="1" dirty="0">
              <a:solidFill>
                <a:srgbClr val="CC0099"/>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09.06.2023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47645"/>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 Kai</a:t>
            </a:r>
          </a:p>
          <a:p>
            <a:pPr algn="ctr"/>
            <a:endParaRPr lang="en-GB" sz="2800" dirty="0">
              <a:latin typeface="Comic Sans MS" panose="030F0702030302020204" pitchFamily="66" charset="0"/>
            </a:endParaRPr>
          </a:p>
          <a:p>
            <a:pPr algn="ctr"/>
            <a:r>
              <a:rPr lang="en-GB" sz="2800" dirty="0">
                <a:latin typeface="Comic Sans MS" panose="030F0702030302020204" pitchFamily="66" charset="0"/>
              </a:rPr>
              <a:t>For showing passion in all his work but especially in Guided Reading where he has worked hard to extend his ideas with evidence from the text</a:t>
            </a:r>
          </a:p>
          <a:p>
            <a:pPr algn="ctr"/>
            <a:endParaRPr lang="en-GB" sz="2800" dirty="0">
              <a:latin typeface="Comic Sans MS" panose="030F0702030302020204"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09.06.2023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2700</TotalTime>
  <Words>365</Words>
  <Application>Microsoft Office PowerPoint</Application>
  <PresentationFormat>Widescreen</PresentationFormat>
  <Paragraphs>138</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Read</cp:lastModifiedBy>
  <cp:revision>554</cp:revision>
  <cp:lastPrinted>2023-06-09T07:17:49Z</cp:lastPrinted>
  <dcterms:created xsi:type="dcterms:W3CDTF">2020-05-30T07:30:34Z</dcterms:created>
  <dcterms:modified xsi:type="dcterms:W3CDTF">2023-06-09T09:38:21Z</dcterms:modified>
</cp:coreProperties>
</file>