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3"/>
  </p:notesMasterIdLst>
  <p:handoutMasterIdLst>
    <p:handoutMasterId r:id="rId24"/>
  </p:handoutMasterIdLst>
  <p:sldIdLst>
    <p:sldId id="256" r:id="rId5"/>
    <p:sldId id="258" r:id="rId6"/>
    <p:sldId id="277" r:id="rId7"/>
    <p:sldId id="274" r:id="rId8"/>
    <p:sldId id="257" r:id="rId9"/>
    <p:sldId id="266" r:id="rId10"/>
    <p:sldId id="269" r:id="rId11"/>
    <p:sldId id="267" r:id="rId12"/>
    <p:sldId id="265" r:id="rId13"/>
    <p:sldId id="261" r:id="rId14"/>
    <p:sldId id="278" r:id="rId15"/>
    <p:sldId id="271" r:id="rId16"/>
    <p:sldId id="275" r:id="rId17"/>
    <p:sldId id="272" r:id="rId18"/>
    <p:sldId id="270" r:id="rId19"/>
    <p:sldId id="262" r:id="rId20"/>
    <p:sldId id="263" r:id="rId21"/>
    <p:sldId id="264"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4712" autoAdjust="0"/>
  </p:normalViewPr>
  <p:slideViewPr>
    <p:cSldViewPr snapToGrid="0">
      <p:cViewPr varScale="1">
        <p:scale>
          <a:sx n="115" d="100"/>
          <a:sy n="115" d="100"/>
        </p:scale>
        <p:origin x="414" y="108"/>
      </p:cViewPr>
      <p:guideLst>
        <p:guide orient="horz" pos="2160"/>
        <p:guide pos="3840"/>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7-01T22:20:03.310" idx="1">
    <p:pos x="3654" y="184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7-01T22:20:03.310" idx="2">
    <p:pos x="3654" y="184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7/6/2020</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7/6/2020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smtClean="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smtClean="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smtClean="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smtClean="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reception@woodlands.staffs.sch.uk"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8.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a:bodyPr>
          <a:lstStyle/>
          <a:p>
            <a:r>
              <a:rPr lang="en-US" sz="1800" dirty="0" smtClean="0">
                <a:latin typeface="+mj-lt"/>
              </a:rPr>
              <a:t>September</a:t>
            </a:r>
          </a:p>
          <a:p>
            <a:r>
              <a:rPr lang="en-US" sz="1800" dirty="0" smtClean="0">
                <a:latin typeface="+mj-lt"/>
              </a:rPr>
              <a:t>2020</a:t>
            </a:r>
            <a:endParaRPr lang="ru-RU" sz="1800" dirty="0">
              <a:latin typeface="+mj-lt"/>
            </a:endParaRPr>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r>
              <a:rPr lang="en-US" dirty="0" smtClean="0"/>
              <a:t>Welcome </a:t>
            </a:r>
            <a:br>
              <a:rPr lang="en-US" dirty="0" smtClean="0"/>
            </a:br>
            <a:r>
              <a:rPr lang="en-US" dirty="0" smtClean="0"/>
              <a:t>to Reception</a:t>
            </a: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a:xfrm rot="720000">
            <a:off x="8182442" y="5168261"/>
            <a:ext cx="3963590" cy="858767"/>
          </a:xfrm>
        </p:spPr>
        <p:txBody>
          <a:bodyPr>
            <a:normAutofit fontScale="77500" lnSpcReduction="20000"/>
          </a:bodyPr>
          <a:lstStyle/>
          <a:p>
            <a:pPr algn="ctr"/>
            <a:r>
              <a:rPr lang="en-US" sz="4400" dirty="0" smtClean="0">
                <a:latin typeface="+mj-lt"/>
              </a:rPr>
              <a:t>Mrs Laffan and Miss Bailey</a:t>
            </a:r>
            <a:endParaRPr lang="ru-RU" sz="4400" dirty="0">
              <a:latin typeface="+mj-lt"/>
            </a:endParaRPr>
          </a:p>
        </p:txBody>
      </p:sp>
      <p:sp>
        <p:nvSpPr>
          <p:cNvPr id="5" name="Picture Placeholder 4"/>
          <p:cNvSpPr>
            <a:spLocks noGrp="1"/>
          </p:cNvSpPr>
          <p:nvPr>
            <p:ph type="pic" sz="quarter" idx="15"/>
          </p:nvPr>
        </p:nvSpPr>
        <p:spPr>
          <a:xfrm>
            <a:off x="0" y="1115082"/>
            <a:ext cx="6230657" cy="5314602"/>
          </a:xfrm>
        </p:spPr>
      </p:sp>
      <p:pic>
        <p:nvPicPr>
          <p:cNvPr id="10" name="Picture 9" descr="C:\Users\m.bailey\AppData\Local\Microsoft\Windows\INetCache\Content.Word\IMG_4718.JPG"/>
          <p:cNvPicPr/>
          <p:nvPr/>
        </p:nvPicPr>
        <p:blipFill rotWithShape="1">
          <a:blip r:embed="rId2" cstate="print">
            <a:extLst>
              <a:ext uri="{28A0092B-C50C-407E-A947-70E740481C1C}">
                <a14:useLocalDpi xmlns:a14="http://schemas.microsoft.com/office/drawing/2010/main" val="0"/>
              </a:ext>
            </a:extLst>
          </a:blip>
          <a:srcRect l="7549" t="10103" r="5646" b="11598"/>
          <a:stretch/>
        </p:blipFill>
        <p:spPr bwMode="auto">
          <a:xfrm rot="21032570">
            <a:off x="-51564" y="2050557"/>
            <a:ext cx="3458595" cy="2008069"/>
          </a:xfrm>
          <a:prstGeom prst="rect">
            <a:avLst/>
          </a:prstGeom>
          <a:noFill/>
          <a:ln>
            <a:noFill/>
          </a:ln>
          <a:extLst>
            <a:ext uri="{53640926-AAD7-44D8-BBD7-CCE9431645EC}">
              <a14:shadowObscured xmlns:a14="http://schemas.microsoft.com/office/drawing/2010/main"/>
            </a:ext>
          </a:extLst>
        </p:spPr>
      </p:pic>
      <p:pic>
        <p:nvPicPr>
          <p:cNvPr id="11" name="Picture 10" descr="C:\Users\m.bailey\AppData\Local\Microsoft\Windows\INetCache\Content.Word\IMG_4717.JPG"/>
          <p:cNvPicPr/>
          <p:nvPr/>
        </p:nvPicPr>
        <p:blipFill rotWithShape="1">
          <a:blip r:embed="rId3" cstate="print">
            <a:extLst>
              <a:ext uri="{28A0092B-C50C-407E-A947-70E740481C1C}">
                <a14:useLocalDpi xmlns:a14="http://schemas.microsoft.com/office/drawing/2010/main" val="0"/>
              </a:ext>
            </a:extLst>
          </a:blip>
          <a:srcRect l="6230" t="3072" r="6549" b="17463"/>
          <a:stretch/>
        </p:blipFill>
        <p:spPr bwMode="auto">
          <a:xfrm rot="21047465">
            <a:off x="2606071" y="3488221"/>
            <a:ext cx="3199467" cy="18654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7746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normAutofit fontScale="90000"/>
          </a:bodyPr>
          <a:lstStyle/>
          <a:p>
            <a:r>
              <a:rPr lang="en-US" dirty="0" smtClean="0"/>
              <a:t>Transition Timetable</a:t>
            </a:r>
            <a:endParaRPr lang="en-US" dirty="0"/>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108064" y="2901142"/>
            <a:ext cx="3277987" cy="3142210"/>
          </a:xfrm>
        </p:spPr>
        <p:txBody>
          <a:bodyPr tIns="180000" bIns="108000">
            <a:noAutofit/>
          </a:bodyPr>
          <a:lstStyle/>
          <a:p>
            <a:pPr algn="just"/>
            <a:r>
              <a:rPr lang="en-US" sz="1200" dirty="0" smtClean="0">
                <a:latin typeface="+mj-lt"/>
              </a:rPr>
              <a:t>After careful consideration of </a:t>
            </a:r>
            <a:r>
              <a:rPr lang="en-US" sz="1200" smtClean="0">
                <a:latin typeface="+mj-lt"/>
              </a:rPr>
              <a:t>pupil welfare </a:t>
            </a:r>
            <a:r>
              <a:rPr lang="en-US" sz="1200" dirty="0" smtClean="0">
                <a:latin typeface="+mj-lt"/>
              </a:rPr>
              <a:t>and due to COVID19 restricting our normal induction </a:t>
            </a:r>
            <a:r>
              <a:rPr lang="en-US" sz="1200" dirty="0" err="1" smtClean="0">
                <a:latin typeface="+mj-lt"/>
              </a:rPr>
              <a:t>programme</a:t>
            </a:r>
            <a:r>
              <a:rPr lang="en-US" sz="1200" dirty="0" smtClean="0">
                <a:latin typeface="+mj-lt"/>
              </a:rPr>
              <a:t>, we have put together a timetable to support the children into Reception over a number of weeks. </a:t>
            </a:r>
          </a:p>
          <a:p>
            <a:pPr algn="just"/>
            <a:r>
              <a:rPr lang="en-US" sz="1200" dirty="0" smtClean="0">
                <a:latin typeface="+mj-lt"/>
              </a:rPr>
              <a:t>This will help your child to get to know the adults, peers and new setting. Your child will explore both classrooms, meeting all staff and peers within Reception for the first few weeks before we allocate a class to them. </a:t>
            </a:r>
          </a:p>
          <a:p>
            <a:pPr algn="just"/>
            <a:r>
              <a:rPr lang="en-US" sz="1200" dirty="0" smtClean="0">
                <a:latin typeface="+mj-lt"/>
              </a:rPr>
              <a:t>You will be notified of their class at the end of week 3.</a:t>
            </a:r>
          </a:p>
        </p:txBody>
      </p:sp>
      <p:sp>
        <p:nvSpPr>
          <p:cNvPr id="2" name="Footer Placeholder 1">
            <a:extLst>
              <a:ext uri="{FF2B5EF4-FFF2-40B4-BE49-F238E27FC236}">
                <a16:creationId xmlns:a16="http://schemas.microsoft.com/office/drawing/2014/main" id="{9E4DFBAD-6226-4D42-9E5F-E317F2B65C9E}"/>
              </a:ext>
            </a:extLst>
          </p:cNvPr>
          <p:cNvSpPr>
            <a:spLocks noGrp="1"/>
          </p:cNvSpPr>
          <p:nvPr>
            <p:ph type="ftr" sz="quarter" idx="11"/>
          </p:nvPr>
        </p:nvSpPr>
        <p:spPr>
          <a:xfrm>
            <a:off x="4768397" y="5636029"/>
            <a:ext cx="5679378" cy="1014153"/>
          </a:xfrm>
          <a:solidFill>
            <a:srgbClr val="FFFF00"/>
          </a:solidFill>
        </p:spPr>
        <p:txBody>
          <a:bodyPr/>
          <a:lstStyle/>
          <a:p>
            <a:pPr algn="ctr"/>
            <a:r>
              <a:rPr lang="en-GB" dirty="0" smtClean="0"/>
              <a:t>Pupil groups are on the next page.</a:t>
            </a:r>
          </a:p>
          <a:p>
            <a:pPr algn="ctr"/>
            <a:r>
              <a:rPr lang="en-GB" dirty="0" smtClean="0"/>
              <a:t>Please </a:t>
            </a:r>
            <a:r>
              <a:rPr lang="en-GB" dirty="0"/>
              <a:t>note your child’s </a:t>
            </a:r>
            <a:r>
              <a:rPr lang="en-GB" dirty="0" smtClean="0"/>
              <a:t>designated group</a:t>
            </a:r>
            <a:r>
              <a:rPr lang="en-GB" dirty="0"/>
              <a:t>, entry gate and drop off/collection times.</a:t>
            </a:r>
            <a:endParaRPr lang="en-US" dirty="0"/>
          </a:p>
          <a:p>
            <a:endParaRPr lang="en-US" dirty="0">
              <a:solidFill>
                <a:srgbClr val="080808"/>
              </a:solidFill>
            </a:endParaRP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10</a:t>
            </a:fld>
            <a:endParaRPr lang="en-US" dirty="0"/>
          </a:p>
        </p:txBody>
      </p:sp>
      <p:pic>
        <p:nvPicPr>
          <p:cNvPr id="7" name="Picture 6"/>
          <p:cNvPicPr>
            <a:picLocks noChangeAspect="1"/>
          </p:cNvPicPr>
          <p:nvPr/>
        </p:nvPicPr>
        <p:blipFill>
          <a:blip r:embed="rId2"/>
          <a:stretch>
            <a:fillRect/>
          </a:stretch>
        </p:blipFill>
        <p:spPr>
          <a:xfrm>
            <a:off x="4471664" y="271539"/>
            <a:ext cx="7334336" cy="5116319"/>
          </a:xfrm>
          <a:prstGeom prst="rect">
            <a:avLst/>
          </a:prstGeom>
        </p:spPr>
      </p:pic>
    </p:spTree>
    <p:extLst>
      <p:ext uri="{BB962C8B-B14F-4D97-AF65-F5344CB8AC3E}">
        <p14:creationId xmlns:p14="http://schemas.microsoft.com/office/powerpoint/2010/main" val="2211844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11</a:t>
            </a:fld>
            <a:endParaRPr lang="en-US" noProof="0" dirty="0"/>
          </a:p>
        </p:txBody>
      </p:sp>
      <p:sp>
        <p:nvSpPr>
          <p:cNvPr id="4" name="Title 3"/>
          <p:cNvSpPr>
            <a:spLocks noGrp="1"/>
          </p:cNvSpPr>
          <p:nvPr>
            <p:ph type="title"/>
          </p:nvPr>
        </p:nvSpPr>
        <p:spPr>
          <a:xfrm rot="-360000">
            <a:off x="214414" y="899034"/>
            <a:ext cx="3960711" cy="1061509"/>
          </a:xfrm>
        </p:spPr>
        <p:txBody>
          <a:bodyPr>
            <a:normAutofit fontScale="90000"/>
          </a:bodyPr>
          <a:lstStyle/>
          <a:p>
            <a:r>
              <a:rPr lang="en-GB" dirty="0" smtClean="0"/>
              <a:t>Reception groups</a:t>
            </a:r>
            <a:endParaRPr lang="en-US" dirty="0"/>
          </a:p>
        </p:txBody>
      </p:sp>
      <p:sp>
        <p:nvSpPr>
          <p:cNvPr id="5" name="Text Placeholder 4"/>
          <p:cNvSpPr>
            <a:spLocks noGrp="1"/>
          </p:cNvSpPr>
          <p:nvPr>
            <p:ph type="body" idx="1"/>
          </p:nvPr>
        </p:nvSpPr>
        <p:spPr>
          <a:xfrm>
            <a:off x="748030" y="3314575"/>
            <a:ext cx="3200400" cy="2529271"/>
          </a:xfrm>
        </p:spPr>
        <p:txBody>
          <a:bodyPr>
            <a:normAutofit fontScale="92500" lnSpcReduction="10000"/>
          </a:bodyPr>
          <a:lstStyle/>
          <a:p>
            <a:pPr algn="ctr"/>
            <a:r>
              <a:rPr lang="en-GB" dirty="0">
                <a:latin typeface="+mj-lt"/>
              </a:rPr>
              <a:t>Please note your child’s designated group, entry gate and drop off/collection times</a:t>
            </a:r>
            <a:r>
              <a:rPr lang="en-GB" dirty="0" smtClean="0">
                <a:latin typeface="+mj-lt"/>
              </a:rPr>
              <a:t>. </a:t>
            </a:r>
          </a:p>
          <a:p>
            <a:pPr algn="ctr"/>
            <a:r>
              <a:rPr lang="en-GB" dirty="0" smtClean="0">
                <a:latin typeface="+mj-lt"/>
              </a:rPr>
              <a:t>If you can’t find your child’s name please contact school immediately on 01827 429020</a:t>
            </a:r>
            <a:endParaRPr lang="en-US" dirty="0">
              <a:latin typeface="+mj-lt"/>
            </a:endParaRPr>
          </a:p>
        </p:txBody>
      </p:sp>
      <p:sp>
        <p:nvSpPr>
          <p:cNvPr id="10" name="Footer Placeholder 1">
            <a:extLst>
              <a:ext uri="{FF2B5EF4-FFF2-40B4-BE49-F238E27FC236}">
                <a16:creationId xmlns:a16="http://schemas.microsoft.com/office/drawing/2014/main" id="{9E4DFBAD-6226-4D42-9E5F-E317F2B65C9E}"/>
              </a:ext>
            </a:extLst>
          </p:cNvPr>
          <p:cNvSpPr txBox="1">
            <a:spLocks/>
          </p:cNvSpPr>
          <p:nvPr/>
        </p:nvSpPr>
        <p:spPr>
          <a:xfrm>
            <a:off x="5055759" y="4959233"/>
            <a:ext cx="5679378" cy="1451958"/>
          </a:xfrm>
          <a:prstGeom prst="rect">
            <a:avLst/>
          </a:prstGeom>
          <a:solidFill>
            <a:srgbClr val="FFFF00"/>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smtClean="0"/>
              <a:t>It is essential you arrive promptly for your child’s entry time.</a:t>
            </a:r>
          </a:p>
          <a:p>
            <a:pPr algn="ctr"/>
            <a:r>
              <a:rPr lang="en-GB" dirty="0" smtClean="0"/>
              <a:t>If you have any questions please email Mrs Laffan at </a:t>
            </a:r>
            <a:r>
              <a:rPr lang="en-GB" dirty="0" smtClean="0">
                <a:hlinkClick r:id="rId2"/>
              </a:rPr>
              <a:t>reception@woodlands.staffs.sch.uk</a:t>
            </a:r>
            <a:endParaRPr lang="en-GB" dirty="0" smtClean="0"/>
          </a:p>
          <a:p>
            <a:pPr algn="ctr"/>
            <a:r>
              <a:rPr lang="en-GB" dirty="0" smtClean="0"/>
              <a:t>Or contact school on 01827 429020</a:t>
            </a:r>
            <a:endParaRPr lang="en-US" dirty="0" smtClean="0"/>
          </a:p>
          <a:p>
            <a:endParaRPr lang="en-US" dirty="0">
              <a:solidFill>
                <a:srgbClr val="080808"/>
              </a:solidFill>
            </a:endParaRPr>
          </a:p>
        </p:txBody>
      </p:sp>
      <p:pic>
        <p:nvPicPr>
          <p:cNvPr id="2" name="Picture 1"/>
          <p:cNvPicPr>
            <a:picLocks noChangeAspect="1"/>
          </p:cNvPicPr>
          <p:nvPr/>
        </p:nvPicPr>
        <p:blipFill>
          <a:blip r:embed="rId3"/>
          <a:stretch>
            <a:fillRect/>
          </a:stretch>
        </p:blipFill>
        <p:spPr>
          <a:xfrm>
            <a:off x="4328875" y="0"/>
            <a:ext cx="7477125" cy="4914900"/>
          </a:xfrm>
          <a:prstGeom prst="rect">
            <a:avLst/>
          </a:prstGeom>
        </p:spPr>
      </p:pic>
    </p:spTree>
    <p:extLst>
      <p:ext uri="{BB962C8B-B14F-4D97-AF65-F5344CB8AC3E}">
        <p14:creationId xmlns:p14="http://schemas.microsoft.com/office/powerpoint/2010/main" val="10576020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normAutofit/>
          </a:bodyPr>
          <a:lstStyle/>
          <a:p>
            <a:pPr algn="ctr"/>
            <a:r>
              <a:rPr lang="en-US" sz="2800" dirty="0" smtClean="0"/>
              <a:t>Learning Overview: Autumn 1</a:t>
            </a:r>
            <a:endParaRPr lang="en-US" sz="2800" dirty="0"/>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488723" y="2470244"/>
            <a:ext cx="3933152" cy="2558763"/>
          </a:xfrm>
        </p:spPr>
        <p:txBody>
          <a:bodyPr tIns="180000" bIns="108000">
            <a:noAutofit/>
          </a:bodyPr>
          <a:lstStyle/>
          <a:p>
            <a:pPr algn="ctr"/>
            <a:r>
              <a:rPr lang="en-US" sz="2400" dirty="0" smtClean="0">
                <a:latin typeface="+mj-lt"/>
              </a:rPr>
              <a:t>Our topic will be Magnificent Me!</a:t>
            </a:r>
            <a:endParaRPr lang="en-US" sz="2400" dirty="0">
              <a:latin typeface="+mj-lt"/>
            </a:endParaRPr>
          </a:p>
        </p:txBody>
      </p:sp>
      <p:sp>
        <p:nvSpPr>
          <p:cNvPr id="2" name="Footer Placeholder 1">
            <a:extLst>
              <a:ext uri="{FF2B5EF4-FFF2-40B4-BE49-F238E27FC236}">
                <a16:creationId xmlns:a16="http://schemas.microsoft.com/office/drawing/2014/main" id="{9E4DFBAD-6226-4D42-9E5F-E317F2B65C9E}"/>
              </a:ext>
            </a:extLst>
          </p:cNvPr>
          <p:cNvSpPr>
            <a:spLocks noGrp="1"/>
          </p:cNvSpPr>
          <p:nvPr>
            <p:ph type="ftr" sz="quarter" idx="11"/>
          </p:nvPr>
        </p:nvSpPr>
        <p:spPr>
          <a:xfrm>
            <a:off x="5033725" y="5175984"/>
            <a:ext cx="5679378" cy="1402237"/>
          </a:xfrm>
          <a:solidFill>
            <a:srgbClr val="FFFF00"/>
          </a:solidFill>
        </p:spPr>
        <p:txBody>
          <a:bodyPr/>
          <a:lstStyle/>
          <a:p>
            <a:r>
              <a:rPr lang="en-US" sz="2400" dirty="0" smtClean="0">
                <a:solidFill>
                  <a:srgbClr val="080808"/>
                </a:solidFill>
              </a:rPr>
              <a:t>We will provide you with a learning  overview each half term.</a:t>
            </a:r>
            <a:endParaRPr lang="en-US" sz="2400" dirty="0">
              <a:solidFill>
                <a:srgbClr val="080808"/>
              </a:solidFill>
            </a:endParaRP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12</a:t>
            </a:fld>
            <a:endParaRPr lang="en-US" dirty="0"/>
          </a:p>
        </p:txBody>
      </p:sp>
      <p:sp>
        <p:nvSpPr>
          <p:cNvPr id="7" name="TextBox 6"/>
          <p:cNvSpPr txBox="1"/>
          <p:nvPr/>
        </p:nvSpPr>
        <p:spPr>
          <a:xfrm>
            <a:off x="5411586" y="1685414"/>
            <a:ext cx="5603151" cy="1569660"/>
          </a:xfrm>
          <a:prstGeom prst="rect">
            <a:avLst/>
          </a:prstGeom>
          <a:solidFill>
            <a:schemeClr val="bg1"/>
          </a:solidFill>
        </p:spPr>
        <p:txBody>
          <a:bodyPr wrap="square" rtlCol="0">
            <a:spAutoFit/>
          </a:bodyPr>
          <a:lstStyle/>
          <a:p>
            <a:r>
              <a:rPr lang="en-GB" sz="3200" i="1" dirty="0" smtClean="0">
                <a:latin typeface="+mj-lt"/>
              </a:rPr>
              <a:t>We will send out a learning overview once the children have settled in to school.</a:t>
            </a:r>
          </a:p>
        </p:txBody>
      </p:sp>
    </p:spTree>
    <p:extLst>
      <p:ext uri="{BB962C8B-B14F-4D97-AF65-F5344CB8AC3E}">
        <p14:creationId xmlns:p14="http://schemas.microsoft.com/office/powerpoint/2010/main" val="3596089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a:bodyPr>
          <a:lstStyle/>
          <a:p>
            <a:r>
              <a:rPr lang="en-US" dirty="0" smtClean="0"/>
              <a:t>Houses:</a:t>
            </a:r>
            <a:endParaRPr lang="en-US"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a:xfrm>
            <a:off x="494969" y="2211421"/>
            <a:ext cx="3055579" cy="3474244"/>
          </a:xfrm>
        </p:spPr>
        <p:txBody>
          <a:bodyPr>
            <a:normAutofit fontScale="85000" lnSpcReduction="20000"/>
          </a:bodyPr>
          <a:lstStyle/>
          <a:p>
            <a:r>
              <a:rPr lang="en-US" dirty="0" smtClean="0">
                <a:latin typeface="+mj-lt"/>
              </a:rPr>
              <a:t>Here are our school houses, named after important people from Tamworth’s history.</a:t>
            </a:r>
          </a:p>
          <a:p>
            <a:endParaRPr lang="en-US" dirty="0">
              <a:latin typeface="+mj-lt"/>
            </a:endParaRPr>
          </a:p>
          <a:p>
            <a:r>
              <a:rPr lang="en-US" dirty="0" smtClean="0">
                <a:latin typeface="+mj-lt"/>
              </a:rPr>
              <a:t>You will still be in the same house as last year – when you win team points, they all contribute to your team effort!</a:t>
            </a:r>
          </a:p>
          <a:p>
            <a:endParaRPr lang="en-US" dirty="0">
              <a:latin typeface="+mj-lt"/>
            </a:endParaRPr>
          </a:p>
          <a:p>
            <a:r>
              <a:rPr lang="en-US" dirty="0" smtClean="0">
                <a:latin typeface="+mj-lt"/>
              </a:rPr>
              <a:t>We will be voting for our new Year 6 House Leaders in September.</a:t>
            </a:r>
          </a:p>
        </p:txBody>
      </p:sp>
      <p:sp>
        <p:nvSpPr>
          <p:cNvPr id="2"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a:xfrm>
            <a:off x="583877" y="5945824"/>
            <a:ext cx="6240202" cy="646045"/>
          </a:xfrm>
          <a:solidFill>
            <a:srgbClr val="FFFF00"/>
          </a:solidFill>
        </p:spPr>
        <p:txBody>
          <a:bodyPr/>
          <a:lstStyle/>
          <a:p>
            <a:r>
              <a:rPr lang="en-US" sz="2800" dirty="0" smtClean="0">
                <a:solidFill>
                  <a:srgbClr val="080808"/>
                </a:solidFill>
              </a:rPr>
              <a:t>Which house are you in? </a:t>
            </a:r>
            <a:endParaRPr lang="en-US" sz="2800" dirty="0">
              <a:solidFill>
                <a:srgbClr val="080808"/>
              </a:solidFill>
            </a:endParaRPr>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13</a:t>
            </a:fld>
            <a:endParaRPr lang="en-US" dirty="0"/>
          </a:p>
        </p:txBody>
      </p:sp>
      <p:sp>
        <p:nvSpPr>
          <p:cNvPr id="7" name="Curved Right Arrow 6"/>
          <p:cNvSpPr/>
          <p:nvPr/>
        </p:nvSpPr>
        <p:spPr>
          <a:xfrm rot="13466674">
            <a:off x="7683458" y="5144219"/>
            <a:ext cx="1037230" cy="1968334"/>
          </a:xfrm>
          <a:prstGeom prst="curvedRightArrow">
            <a:avLst/>
          </a:prstGeom>
          <a:solidFill>
            <a:srgbClr val="FF00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3543" b="3543"/>
          <a:stretch>
            <a:fillRect/>
          </a:stretch>
        </p:blipFill>
        <p:spPr>
          <a:xfrm>
            <a:off x="3875803" y="0"/>
            <a:ext cx="8245228" cy="5518484"/>
          </a:xfrm>
        </p:spPr>
      </p:pic>
    </p:spTree>
    <p:extLst>
      <p:ext uri="{BB962C8B-B14F-4D97-AF65-F5344CB8AC3E}">
        <p14:creationId xmlns:p14="http://schemas.microsoft.com/office/powerpoint/2010/main" val="310598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a:bodyPr>
          <a:lstStyle/>
          <a:p>
            <a:r>
              <a:rPr lang="en-US" dirty="0" smtClean="0"/>
              <a:t>Uniform:</a:t>
            </a:r>
            <a:endParaRPr lang="en-US"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a:xfrm>
            <a:off x="494969" y="2211421"/>
            <a:ext cx="3055579" cy="3474244"/>
          </a:xfrm>
        </p:spPr>
        <p:txBody>
          <a:bodyPr>
            <a:normAutofit lnSpcReduction="10000"/>
          </a:bodyPr>
          <a:lstStyle/>
          <a:p>
            <a:pPr marL="342900" indent="-342900">
              <a:buFont typeface="Arial" panose="020B0604020202020204" pitchFamily="34" charset="0"/>
              <a:buChar char="•"/>
            </a:pPr>
            <a:r>
              <a:rPr lang="en-US" dirty="0" smtClean="0">
                <a:latin typeface="+mj-lt"/>
              </a:rPr>
              <a:t>Please wear full school uniform every day.</a:t>
            </a:r>
          </a:p>
          <a:p>
            <a:pPr marL="342900" indent="-342900">
              <a:buFont typeface="Arial" panose="020B0604020202020204" pitchFamily="34" charset="0"/>
              <a:buChar char="•"/>
            </a:pPr>
            <a:r>
              <a:rPr lang="en-US" dirty="0" smtClean="0">
                <a:latin typeface="+mj-lt"/>
              </a:rPr>
              <a:t>Please make sure each item of uniform is clearly labelled with your name.</a:t>
            </a:r>
          </a:p>
          <a:p>
            <a:pPr marL="342900" indent="-342900">
              <a:buFont typeface="Arial" panose="020B0604020202020204" pitchFamily="34" charset="0"/>
              <a:buChar char="•"/>
            </a:pPr>
            <a:r>
              <a:rPr lang="en-US" dirty="0" smtClean="0">
                <a:latin typeface="+mj-lt"/>
              </a:rPr>
              <a:t>Please wear sensible school shoes – no trainers please.</a:t>
            </a:r>
          </a:p>
        </p:txBody>
      </p:sp>
      <p:sp>
        <p:nvSpPr>
          <p:cNvPr id="2"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a:xfrm>
            <a:off x="583877" y="5945824"/>
            <a:ext cx="6240202" cy="646045"/>
          </a:xfrm>
          <a:solidFill>
            <a:srgbClr val="FFFF00"/>
          </a:solidFill>
        </p:spPr>
        <p:txBody>
          <a:bodyPr/>
          <a:lstStyle/>
          <a:p>
            <a:endParaRPr lang="en-US" dirty="0">
              <a:solidFill>
                <a:srgbClr val="080808"/>
              </a:solidFill>
            </a:endParaRPr>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14</a:t>
            </a:fld>
            <a:endParaRPr lang="en-US" dirty="0"/>
          </a:p>
        </p:txBody>
      </p:sp>
      <p:sp>
        <p:nvSpPr>
          <p:cNvPr id="7" name="Curved Right Arrow 6"/>
          <p:cNvSpPr/>
          <p:nvPr/>
        </p:nvSpPr>
        <p:spPr>
          <a:xfrm rot="13466674">
            <a:off x="7683458" y="5144219"/>
            <a:ext cx="1037230" cy="1968334"/>
          </a:xfrm>
          <a:prstGeom prst="curvedRightArrow">
            <a:avLst/>
          </a:prstGeom>
          <a:solidFill>
            <a:srgbClr val="FF00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Picture Placeholder 5"/>
          <p:cNvSpPr>
            <a:spLocks noGrp="1"/>
          </p:cNvSpPr>
          <p:nvPr>
            <p:ph type="pic" idx="1"/>
          </p:nvPr>
        </p:nvSpPr>
        <p:spPr/>
      </p:sp>
      <p:sp>
        <p:nvSpPr>
          <p:cNvPr id="10" name="TextBox 9"/>
          <p:cNvSpPr txBox="1"/>
          <p:nvPr/>
        </p:nvSpPr>
        <p:spPr>
          <a:xfrm>
            <a:off x="5902424" y="1112261"/>
            <a:ext cx="5507103" cy="584775"/>
          </a:xfrm>
          <a:prstGeom prst="rect">
            <a:avLst/>
          </a:prstGeom>
          <a:solidFill>
            <a:schemeClr val="bg1"/>
          </a:solidFill>
        </p:spPr>
        <p:txBody>
          <a:bodyPr wrap="square" rtlCol="0">
            <a:spAutoFit/>
          </a:bodyPr>
          <a:lstStyle/>
          <a:p>
            <a:r>
              <a:rPr lang="en-GB" sz="3200" i="1" dirty="0" smtClean="0">
                <a:latin typeface="+mj-lt"/>
              </a:rPr>
              <a:t>(Picture of school uniform)</a:t>
            </a:r>
            <a:endParaRPr lang="en-GB" sz="3200" i="1" dirty="0">
              <a:latin typeface="+mj-lt"/>
            </a:endParaRPr>
          </a:p>
        </p:txBody>
      </p:sp>
      <p:grpSp>
        <p:nvGrpSpPr>
          <p:cNvPr id="9" name="Group 8"/>
          <p:cNvGrpSpPr/>
          <p:nvPr/>
        </p:nvGrpSpPr>
        <p:grpSpPr>
          <a:xfrm rot="21165885">
            <a:off x="4143637" y="-82959"/>
            <a:ext cx="7483233" cy="5101469"/>
            <a:chOff x="0" y="58994"/>
            <a:chExt cx="7648464" cy="6254284"/>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7957" t="8774" r="7741" b="5702"/>
            <a:stretch/>
          </p:blipFill>
          <p:spPr>
            <a:xfrm rot="5400000">
              <a:off x="2481124" y="489254"/>
              <a:ext cx="3000457" cy="2169432"/>
            </a:xfrm>
            <a:prstGeom prst="rect">
              <a:avLst/>
            </a:prstGeom>
            <a:ln w="76200">
              <a:solidFill>
                <a:schemeClr val="tx1"/>
              </a:solidFill>
            </a:ln>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2984" t="7041" r="5706" b="11668"/>
            <a:stretch/>
          </p:blipFill>
          <p:spPr>
            <a:xfrm rot="5400000">
              <a:off x="-230139" y="301443"/>
              <a:ext cx="3000457" cy="2515559"/>
            </a:xfrm>
            <a:prstGeom prst="rect">
              <a:avLst/>
            </a:prstGeom>
            <a:ln w="57150">
              <a:solidFill>
                <a:schemeClr val="tx1"/>
              </a:solidFill>
            </a:ln>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1947" t="11437" b="10659"/>
            <a:stretch/>
          </p:blipFill>
          <p:spPr>
            <a:xfrm rot="5400000">
              <a:off x="2531224" y="3778434"/>
              <a:ext cx="2900256" cy="2169432"/>
            </a:xfrm>
            <a:prstGeom prst="rect">
              <a:avLst/>
            </a:prstGeom>
            <a:ln w="76200">
              <a:solidFill>
                <a:schemeClr val="tx1"/>
              </a:solidFill>
            </a:ln>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7380" t="11263" r="4555" b="8683"/>
            <a:stretch/>
          </p:blipFill>
          <p:spPr>
            <a:xfrm rot="5400000">
              <a:off x="-204660" y="3617680"/>
              <a:ext cx="2900257" cy="2490938"/>
            </a:xfrm>
            <a:prstGeom prst="rect">
              <a:avLst/>
            </a:prstGeom>
            <a:ln w="76200">
              <a:solidFill>
                <a:schemeClr val="tx1"/>
              </a:solidFill>
            </a:ln>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8139" t="12457" b="11734"/>
            <a:stretch/>
          </p:blipFill>
          <p:spPr>
            <a:xfrm rot="5400000">
              <a:off x="5031655" y="553426"/>
              <a:ext cx="3000458" cy="2187047"/>
            </a:xfrm>
            <a:prstGeom prst="rect">
              <a:avLst/>
            </a:prstGeom>
            <a:ln w="76200">
              <a:solidFill>
                <a:schemeClr val="tx1"/>
              </a:solidFill>
            </a:ln>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19456" t="17904" r="12681" b="12419"/>
            <a:stretch/>
          </p:blipFill>
          <p:spPr>
            <a:xfrm>
              <a:off x="5461417" y="3413022"/>
              <a:ext cx="2187047" cy="2900256"/>
            </a:xfrm>
            <a:prstGeom prst="rect">
              <a:avLst/>
            </a:prstGeom>
            <a:ln w="76200">
              <a:solidFill>
                <a:schemeClr val="tx1"/>
              </a:solidFill>
            </a:ln>
          </p:spPr>
        </p:pic>
      </p:grpSp>
    </p:spTree>
    <p:extLst>
      <p:ext uri="{BB962C8B-B14F-4D97-AF65-F5344CB8AC3E}">
        <p14:creationId xmlns:p14="http://schemas.microsoft.com/office/powerpoint/2010/main" val="432016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a:bodyPr>
          <a:lstStyle/>
          <a:p>
            <a:r>
              <a:rPr lang="en-US" dirty="0" smtClean="0"/>
              <a:t>PE Kit:</a:t>
            </a:r>
            <a:endParaRPr lang="en-US"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a:xfrm>
            <a:off x="290377" y="2157313"/>
            <a:ext cx="3476530" cy="4489630"/>
          </a:xfrm>
        </p:spPr>
        <p:txBody>
          <a:bodyPr>
            <a:noAutofit/>
          </a:bodyPr>
          <a:lstStyle/>
          <a:p>
            <a:pPr marL="342900" indent="-342900">
              <a:buFont typeface="Arial" panose="020B0604020202020204" pitchFamily="34" charset="0"/>
              <a:buChar char="•"/>
            </a:pPr>
            <a:r>
              <a:rPr lang="en-US" dirty="0" smtClean="0">
                <a:latin typeface="+mj-lt"/>
              </a:rPr>
              <a:t>Please make sure you have your PE kit in school on the days you have PE.</a:t>
            </a:r>
          </a:p>
          <a:p>
            <a:pPr marL="342900" indent="-342900">
              <a:buFont typeface="Arial" panose="020B0604020202020204" pitchFamily="34" charset="0"/>
              <a:buChar char="•"/>
            </a:pPr>
            <a:r>
              <a:rPr lang="en-US" dirty="0" smtClean="0">
                <a:latin typeface="+mj-lt"/>
              </a:rPr>
              <a:t>Please make sure each item of kit is clearly labelled with your name.</a:t>
            </a:r>
          </a:p>
          <a:p>
            <a:pPr marL="342900" indent="-342900">
              <a:buFont typeface="Arial" panose="020B0604020202020204" pitchFamily="34" charset="0"/>
              <a:buChar char="•"/>
            </a:pPr>
            <a:r>
              <a:rPr lang="en-US" dirty="0" smtClean="0">
                <a:latin typeface="+mj-lt"/>
              </a:rPr>
              <a:t>Please don’t wear earrings on PE days.</a:t>
            </a:r>
          </a:p>
          <a:p>
            <a:pPr marL="342900" indent="-342900">
              <a:buFont typeface="Arial" panose="020B0604020202020204" pitchFamily="34" charset="0"/>
              <a:buChar char="•"/>
            </a:pPr>
            <a:r>
              <a:rPr lang="en-US" dirty="0" smtClean="0">
                <a:latin typeface="+mj-lt"/>
              </a:rPr>
              <a:t>If you have long hair, please tie it back on PE days.</a:t>
            </a:r>
          </a:p>
        </p:txBody>
      </p:sp>
      <p:sp>
        <p:nvSpPr>
          <p:cNvPr id="2"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a:xfrm>
            <a:off x="4872251" y="5945824"/>
            <a:ext cx="5186148" cy="646045"/>
          </a:xfrm>
          <a:solidFill>
            <a:srgbClr val="FFFF00"/>
          </a:solidFill>
        </p:spPr>
        <p:txBody>
          <a:bodyPr/>
          <a:lstStyle/>
          <a:p>
            <a:r>
              <a:rPr lang="en-US" sz="2000" dirty="0" smtClean="0">
                <a:solidFill>
                  <a:srgbClr val="080808"/>
                </a:solidFill>
              </a:rPr>
              <a:t>You will find out the days when you have PE on your first day back!</a:t>
            </a:r>
            <a:endParaRPr lang="en-US" sz="2000" dirty="0">
              <a:solidFill>
                <a:srgbClr val="080808"/>
              </a:solidFill>
            </a:endParaRPr>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15</a:t>
            </a:fld>
            <a:endParaRPr lang="en-US" dirty="0"/>
          </a:p>
        </p:txBody>
      </p:sp>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b="14749"/>
          <a:stretch>
            <a:fillRect/>
          </a:stretch>
        </p:blipFill>
        <p:spPr bwMode="auto">
          <a:xfrm rot="21171081">
            <a:off x="5148388" y="68387"/>
            <a:ext cx="1538184" cy="434455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
          <p:cNvPicPr>
            <a:picLocks noChangeAspect="1" noChangeArrowheads="1"/>
          </p:cNvPicPr>
          <p:nvPr/>
        </p:nvPicPr>
        <p:blipFill>
          <a:blip r:embed="rId3">
            <a:extLst>
              <a:ext uri="{28A0092B-C50C-407E-A947-70E740481C1C}">
                <a14:useLocalDpi xmlns:a14="http://schemas.microsoft.com/office/drawing/2010/main" val="0"/>
              </a:ext>
            </a:extLst>
          </a:blip>
          <a:srcRect l="25475" r="30000" b="19908"/>
          <a:stretch>
            <a:fillRect/>
          </a:stretch>
        </p:blipFill>
        <p:spPr bwMode="auto">
          <a:xfrm rot="21112488">
            <a:off x="8200286" y="66048"/>
            <a:ext cx="1767816" cy="4247559"/>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A39B2A57-9893-4BCD-AA1A-122310BC6253}"/>
              </a:ext>
            </a:extLst>
          </p:cNvPr>
          <p:cNvSpPr txBox="1">
            <a:spLocks/>
          </p:cNvSpPr>
          <p:nvPr/>
        </p:nvSpPr>
        <p:spPr>
          <a:xfrm rot="21173521">
            <a:off x="5089554" y="3931231"/>
            <a:ext cx="2421202" cy="1119749"/>
          </a:xfrm>
          <a:prstGeom prst="rect">
            <a:avLst/>
          </a:prstGeom>
          <a:solidFill>
            <a:schemeClr val="accent1"/>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5000"/>
              </a:lnSpc>
              <a:spcAft>
                <a:spcPts val="0"/>
              </a:spcAft>
            </a:pPr>
            <a:r>
              <a:rPr lang="en-GB" dirty="0">
                <a:solidFill>
                  <a:schemeClr val="bg1"/>
                </a:solidFill>
              </a:rPr>
              <a:t>Indoor </a:t>
            </a:r>
            <a:r>
              <a:rPr lang="en-GB" dirty="0" smtClean="0">
                <a:solidFill>
                  <a:schemeClr val="bg1"/>
                </a:solidFill>
              </a:rPr>
              <a:t>Kit</a:t>
            </a:r>
          </a:p>
          <a:p>
            <a:pPr marL="342900" lvl="0" indent="-342900">
              <a:lnSpc>
                <a:spcPct val="115000"/>
              </a:lnSpc>
              <a:spcAft>
                <a:spcPts val="0"/>
              </a:spcAft>
              <a:buFont typeface="Wingdings"/>
              <a:buChar char=""/>
            </a:pPr>
            <a:r>
              <a:rPr lang="en-GB" sz="1000" dirty="0">
                <a:solidFill>
                  <a:schemeClr val="bg1"/>
                </a:solidFill>
              </a:rPr>
              <a:t>White T Shirt</a:t>
            </a:r>
          </a:p>
          <a:p>
            <a:pPr marL="342900" lvl="0" indent="-342900">
              <a:lnSpc>
                <a:spcPct val="115000"/>
              </a:lnSpc>
              <a:spcAft>
                <a:spcPts val="0"/>
              </a:spcAft>
              <a:buFont typeface="Wingdings"/>
              <a:buChar char=""/>
            </a:pPr>
            <a:r>
              <a:rPr lang="en-GB" sz="1000" dirty="0">
                <a:solidFill>
                  <a:schemeClr val="bg1"/>
                </a:solidFill>
              </a:rPr>
              <a:t>Black/Navy </a:t>
            </a:r>
            <a:r>
              <a:rPr lang="en-GB" sz="1000" dirty="0" smtClean="0">
                <a:solidFill>
                  <a:schemeClr val="bg1"/>
                </a:solidFill>
              </a:rPr>
              <a:t>shorts</a:t>
            </a:r>
          </a:p>
          <a:p>
            <a:pPr marL="342900" lvl="0" indent="-342900">
              <a:lnSpc>
                <a:spcPct val="115000"/>
              </a:lnSpc>
              <a:spcAft>
                <a:spcPts val="0"/>
              </a:spcAft>
              <a:buFont typeface="Wingdings"/>
              <a:buChar char=""/>
            </a:pPr>
            <a:endParaRPr lang="en-GB" sz="1000" dirty="0">
              <a:solidFill>
                <a:schemeClr val="accent1"/>
              </a:solidFill>
            </a:endParaRPr>
          </a:p>
          <a:p>
            <a:pPr marL="342900" lvl="0" indent="-342900">
              <a:lnSpc>
                <a:spcPct val="115000"/>
              </a:lnSpc>
              <a:spcAft>
                <a:spcPts val="0"/>
              </a:spcAft>
              <a:buFont typeface="Wingdings"/>
              <a:buChar char=""/>
            </a:pPr>
            <a:endParaRPr lang="en-GB" sz="1000" dirty="0">
              <a:solidFill>
                <a:schemeClr val="accent1"/>
              </a:solidFill>
            </a:endParaRPr>
          </a:p>
          <a:p>
            <a:pPr algn="ctr">
              <a:lnSpc>
                <a:spcPct val="115000"/>
              </a:lnSpc>
              <a:spcAft>
                <a:spcPts val="0"/>
              </a:spcAft>
            </a:pPr>
            <a:endParaRPr lang="en-GB" sz="1000" dirty="0">
              <a:solidFill>
                <a:schemeClr val="accent1"/>
              </a:solidFill>
              <a:ea typeface="Calibri"/>
              <a:cs typeface="Times New Roman"/>
            </a:endParaRPr>
          </a:p>
        </p:txBody>
      </p:sp>
      <p:sp>
        <p:nvSpPr>
          <p:cNvPr id="12" name="Footer Placeholder 1">
            <a:extLst>
              <a:ext uri="{FF2B5EF4-FFF2-40B4-BE49-F238E27FC236}">
                <a16:creationId xmlns:a16="http://schemas.microsoft.com/office/drawing/2014/main" id="{A39B2A57-9893-4BCD-AA1A-122310BC6253}"/>
              </a:ext>
            </a:extLst>
          </p:cNvPr>
          <p:cNvSpPr txBox="1">
            <a:spLocks/>
          </p:cNvSpPr>
          <p:nvPr/>
        </p:nvSpPr>
        <p:spPr>
          <a:xfrm rot="21170359">
            <a:off x="8107650" y="3520157"/>
            <a:ext cx="2853721" cy="1122669"/>
          </a:xfrm>
          <a:prstGeom prst="rect">
            <a:avLst/>
          </a:prstGeom>
          <a:solidFill>
            <a:schemeClr val="accent1"/>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5000"/>
              </a:lnSpc>
              <a:spcAft>
                <a:spcPts val="0"/>
              </a:spcAft>
            </a:pPr>
            <a:r>
              <a:rPr lang="en-GB" dirty="0" smtClean="0">
                <a:solidFill>
                  <a:schemeClr val="bg1"/>
                </a:solidFill>
              </a:rPr>
              <a:t>Outdoor Kit</a:t>
            </a:r>
          </a:p>
          <a:p>
            <a:pPr marL="342900" lvl="0" indent="-342900">
              <a:lnSpc>
                <a:spcPct val="115000"/>
              </a:lnSpc>
              <a:spcAft>
                <a:spcPts val="0"/>
              </a:spcAft>
              <a:buFont typeface="Wingdings"/>
              <a:buChar char=""/>
            </a:pPr>
            <a:r>
              <a:rPr lang="en-GB" sz="1000" dirty="0">
                <a:solidFill>
                  <a:schemeClr val="bg1"/>
                </a:solidFill>
              </a:rPr>
              <a:t>White T Shirt</a:t>
            </a:r>
          </a:p>
          <a:p>
            <a:pPr marL="342900" lvl="0" indent="-342900">
              <a:lnSpc>
                <a:spcPct val="115000"/>
              </a:lnSpc>
              <a:spcAft>
                <a:spcPts val="0"/>
              </a:spcAft>
              <a:buFont typeface="Wingdings"/>
              <a:buChar char=""/>
            </a:pPr>
            <a:r>
              <a:rPr lang="en-GB" sz="1000" dirty="0">
                <a:solidFill>
                  <a:schemeClr val="bg1"/>
                </a:solidFill>
              </a:rPr>
              <a:t>Black jumper/tracksuit top. (No hood)</a:t>
            </a:r>
          </a:p>
          <a:p>
            <a:pPr marL="342900" lvl="0" indent="-342900">
              <a:lnSpc>
                <a:spcPct val="115000"/>
              </a:lnSpc>
              <a:spcAft>
                <a:spcPts val="0"/>
              </a:spcAft>
              <a:buFont typeface="Wingdings"/>
              <a:buChar char=""/>
            </a:pPr>
            <a:r>
              <a:rPr lang="en-GB" sz="1000" dirty="0">
                <a:solidFill>
                  <a:schemeClr val="bg1"/>
                </a:solidFill>
              </a:rPr>
              <a:t>Black Tracksuit bottoms /Joggers.</a:t>
            </a:r>
          </a:p>
          <a:p>
            <a:pPr marL="342900" lvl="0" indent="-342900">
              <a:lnSpc>
                <a:spcPct val="115000"/>
              </a:lnSpc>
              <a:spcAft>
                <a:spcPts val="0"/>
              </a:spcAft>
              <a:buFont typeface="Wingdings"/>
              <a:buChar char=""/>
            </a:pPr>
            <a:r>
              <a:rPr lang="en-GB" sz="1000" dirty="0">
                <a:solidFill>
                  <a:schemeClr val="bg1"/>
                </a:solidFill>
              </a:rPr>
              <a:t>Trainers</a:t>
            </a:r>
            <a:endParaRPr lang="en-GB" sz="1000" dirty="0">
              <a:solidFill>
                <a:schemeClr val="bg1"/>
              </a:solidFill>
              <a:ea typeface="Calibri"/>
              <a:cs typeface="Times New Roman"/>
            </a:endParaRPr>
          </a:p>
          <a:p>
            <a:pPr algn="ctr">
              <a:lnSpc>
                <a:spcPct val="115000"/>
              </a:lnSpc>
              <a:spcAft>
                <a:spcPts val="0"/>
              </a:spcAft>
            </a:pPr>
            <a:endParaRPr lang="en-GB" sz="1000" dirty="0">
              <a:solidFill>
                <a:schemeClr val="accent1"/>
              </a:solidFill>
              <a:ea typeface="Calibri"/>
              <a:cs typeface="Times New Roman"/>
            </a:endParaRPr>
          </a:p>
        </p:txBody>
      </p:sp>
    </p:spTree>
    <p:extLst>
      <p:ext uri="{BB962C8B-B14F-4D97-AF65-F5344CB8AC3E}">
        <p14:creationId xmlns:p14="http://schemas.microsoft.com/office/powerpoint/2010/main" val="2783339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fontScale="90000"/>
          </a:bodyPr>
          <a:lstStyle/>
          <a:p>
            <a:r>
              <a:rPr lang="en-US" sz="3600" u="sng" dirty="0" smtClean="0"/>
              <a:t>Every day</a:t>
            </a:r>
            <a:r>
              <a:rPr lang="en-US" sz="3600" dirty="0" smtClean="0"/>
              <a:t>, please bring</a:t>
            </a:r>
            <a:r>
              <a:rPr lang="en-US" dirty="0" smtClean="0"/>
              <a:t>:</a:t>
            </a:r>
            <a:endParaRPr lang="en-US"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a:xfrm>
            <a:off x="494969" y="2211420"/>
            <a:ext cx="3102868" cy="3798681"/>
          </a:xfrm>
        </p:spPr>
        <p:txBody>
          <a:bodyPr>
            <a:normAutofit lnSpcReduction="10000"/>
          </a:bodyPr>
          <a:lstStyle/>
          <a:p>
            <a:pPr marL="342900" indent="-342900">
              <a:buFont typeface="Arial" panose="020B0604020202020204" pitchFamily="34" charset="0"/>
              <a:buChar char="•"/>
            </a:pPr>
            <a:r>
              <a:rPr lang="en-US" dirty="0">
                <a:latin typeface="+mj-lt"/>
              </a:rPr>
              <a:t>A</a:t>
            </a:r>
            <a:r>
              <a:rPr lang="en-US" dirty="0" smtClean="0">
                <a:latin typeface="+mj-lt"/>
              </a:rPr>
              <a:t> </a:t>
            </a:r>
            <a:r>
              <a:rPr lang="en-US" u="sng" dirty="0" smtClean="0">
                <a:latin typeface="+mj-lt"/>
              </a:rPr>
              <a:t>water</a:t>
            </a:r>
            <a:r>
              <a:rPr lang="en-US" dirty="0" smtClean="0">
                <a:latin typeface="+mj-lt"/>
              </a:rPr>
              <a:t> bottle with your name on</a:t>
            </a:r>
          </a:p>
          <a:p>
            <a:pPr marL="342900" indent="-342900">
              <a:buFont typeface="Arial" panose="020B0604020202020204" pitchFamily="34" charset="0"/>
              <a:buChar char="•"/>
            </a:pPr>
            <a:r>
              <a:rPr lang="en-US" dirty="0" smtClean="0">
                <a:latin typeface="+mj-lt"/>
              </a:rPr>
              <a:t>Your coat</a:t>
            </a:r>
          </a:p>
          <a:p>
            <a:pPr marL="342900" indent="-342900">
              <a:buFont typeface="Arial" panose="020B0604020202020204" pitchFamily="34" charset="0"/>
              <a:buChar char="•"/>
            </a:pPr>
            <a:r>
              <a:rPr lang="en-GB" dirty="0" smtClean="0">
                <a:latin typeface="+mj-lt"/>
              </a:rPr>
              <a:t>A healthy snack (If required) No chocolate or sweets.</a:t>
            </a:r>
            <a:endParaRPr lang="en-US" dirty="0" smtClean="0">
              <a:latin typeface="+mj-lt"/>
            </a:endParaRPr>
          </a:p>
          <a:p>
            <a:pPr marL="342900" indent="-342900">
              <a:buFont typeface="Arial" panose="020B0604020202020204" pitchFamily="34" charset="0"/>
              <a:buChar char="•"/>
            </a:pPr>
            <a:r>
              <a:rPr lang="en-US" dirty="0" smtClean="0">
                <a:latin typeface="+mj-lt"/>
              </a:rPr>
              <a:t>A school book bag to hold all your belongings. (Only flat book bags permitted)</a:t>
            </a:r>
            <a:endParaRPr lang="en-US" dirty="0">
              <a:latin typeface="+mj-lt"/>
            </a:endParaRPr>
          </a:p>
        </p:txBody>
      </p:sp>
      <p:pic>
        <p:nvPicPr>
          <p:cNvPr id="9" name="Picture Placeholder 8" descr="Painting and Drawing Tools Set">
            <a:extLst>
              <a:ext uri="{FF2B5EF4-FFF2-40B4-BE49-F238E27FC236}">
                <a16:creationId xmlns:a16="http://schemas.microsoft.com/office/drawing/2014/main" id="{71721CA4-A4DE-4064-A8E6-96148525225A}"/>
              </a:ext>
            </a:extLst>
          </p:cNvPr>
          <p:cNvPicPr>
            <a:picLocks noGrp="1" noChangeAspect="1"/>
          </p:cNvPicPr>
          <p:nvPr>
            <p:ph type="pic" sz="quarter" idx="1"/>
          </p:nvPr>
        </p:nvPicPr>
        <p:blipFill rotWithShape="1">
          <a:blip r:embed="rId2"/>
          <a:srcRect l="205" r="205"/>
          <a:stretch/>
        </p:blipFill>
        <p:spPr>
          <a:xfrm>
            <a:off x="3696986" y="0"/>
            <a:ext cx="8495014" cy="5685664"/>
          </a:xfrm>
          <a:solidFill>
            <a:srgbClr val="FF0000"/>
          </a:solidFill>
        </p:spPr>
      </p:pic>
      <p:sp>
        <p:nvSpPr>
          <p:cNvPr id="2"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a:xfrm>
            <a:off x="4824392" y="5588893"/>
            <a:ext cx="6240202" cy="1069978"/>
          </a:xfrm>
          <a:solidFill>
            <a:srgbClr val="FFFF00"/>
          </a:solidFill>
        </p:spPr>
        <p:txBody>
          <a:bodyPr/>
          <a:lstStyle/>
          <a:p>
            <a:r>
              <a:rPr lang="en-US" sz="2400" dirty="0" smtClean="0">
                <a:solidFill>
                  <a:srgbClr val="080808"/>
                </a:solidFill>
              </a:rPr>
              <a:t>We will provide you with all the stationery you need, so please don’t bring these into school.</a:t>
            </a:r>
            <a:endParaRPr lang="en-US" sz="2400" dirty="0">
              <a:solidFill>
                <a:srgbClr val="080808"/>
              </a:solidFill>
            </a:endParaRPr>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16</a:t>
            </a:fld>
            <a:endParaRPr lang="en-US" dirty="0"/>
          </a:p>
        </p:txBody>
      </p:sp>
      <p:cxnSp>
        <p:nvCxnSpPr>
          <p:cNvPr id="8" name="Straight Arrow Connector 7"/>
          <p:cNvCxnSpPr/>
          <p:nvPr/>
        </p:nvCxnSpPr>
        <p:spPr>
          <a:xfrm flipH="1" flipV="1">
            <a:off x="7944493" y="5227093"/>
            <a:ext cx="134982" cy="361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577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0" y="0"/>
            <a:ext cx="5008728" cy="1487606"/>
          </a:xfrm>
        </p:spPr>
        <p:txBody>
          <a:bodyPr>
            <a:noAutofit/>
          </a:bodyPr>
          <a:lstStyle/>
          <a:p>
            <a:pPr algn="ctr"/>
            <a:r>
              <a:rPr lang="en-US" sz="3200" dirty="0" smtClean="0">
                <a:latin typeface="+mj-lt"/>
              </a:rPr>
              <a:t>Please send us your </a:t>
            </a:r>
            <a:br>
              <a:rPr lang="en-US" sz="3200" dirty="0" smtClean="0">
                <a:latin typeface="+mj-lt"/>
              </a:rPr>
            </a:br>
            <a:r>
              <a:rPr lang="en-US" sz="3200" dirty="0" smtClean="0">
                <a:latin typeface="+mj-lt"/>
              </a:rPr>
              <a:t>‘All About Me’ profiles !</a:t>
            </a:r>
            <a:endParaRPr lang="en-US" sz="3200" dirty="0">
              <a:latin typeface="+mj-lt"/>
            </a:endParaRPr>
          </a:p>
        </p:txBody>
      </p:sp>
      <p:sp>
        <p:nvSpPr>
          <p:cNvPr id="3" name="Footer Placeholder 2">
            <a:extLst>
              <a:ext uri="{FF2B5EF4-FFF2-40B4-BE49-F238E27FC236}">
                <a16:creationId xmlns:a16="http://schemas.microsoft.com/office/drawing/2014/main" id="{E6ED2A0C-51B7-4C46-8FCB-2E66B0949EA3}"/>
              </a:ext>
            </a:extLst>
          </p:cNvPr>
          <p:cNvSpPr>
            <a:spLocks noGrp="1"/>
          </p:cNvSpPr>
          <p:nvPr>
            <p:ph type="ftr" sz="quarter" idx="11"/>
          </p:nvPr>
        </p:nvSpPr>
        <p:spPr>
          <a:xfrm>
            <a:off x="672534" y="4294445"/>
            <a:ext cx="3947378" cy="1651379"/>
          </a:xfrm>
          <a:solidFill>
            <a:srgbClr val="FFFF00"/>
          </a:solidFill>
        </p:spPr>
        <p:txBody>
          <a:bodyPr/>
          <a:lstStyle/>
          <a:p>
            <a:r>
              <a:rPr lang="en-US" sz="3600" dirty="0" smtClean="0">
                <a:solidFill>
                  <a:srgbClr val="080808"/>
                </a:solidFill>
              </a:rPr>
              <a:t>We can’t wait to hear all about you!</a:t>
            </a:r>
            <a:endParaRPr lang="en-US" sz="3600" dirty="0">
              <a:solidFill>
                <a:srgbClr val="080808"/>
              </a:solidFill>
            </a:endParaRP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17</a:t>
            </a:fld>
            <a:endParaRPr lang="en-US" dirty="0"/>
          </a:p>
        </p:txBody>
      </p:sp>
      <p:pic>
        <p:nvPicPr>
          <p:cNvPr id="6" name="Picture 5"/>
          <p:cNvPicPr>
            <a:picLocks noChangeAspect="1"/>
          </p:cNvPicPr>
          <p:nvPr/>
        </p:nvPicPr>
        <p:blipFill>
          <a:blip r:embed="rId2"/>
          <a:stretch>
            <a:fillRect/>
          </a:stretch>
        </p:blipFill>
        <p:spPr>
          <a:xfrm>
            <a:off x="5271328" y="182379"/>
            <a:ext cx="4698713" cy="6542054"/>
          </a:xfrm>
          <a:prstGeom prst="rect">
            <a:avLst/>
          </a:prstGeom>
          <a:ln w="57150">
            <a:solidFill>
              <a:srgbClr val="FF0000"/>
            </a:solidFill>
          </a:ln>
        </p:spPr>
      </p:pic>
    </p:spTree>
    <p:extLst>
      <p:ext uri="{BB962C8B-B14F-4D97-AF65-F5344CB8AC3E}">
        <p14:creationId xmlns:p14="http://schemas.microsoft.com/office/powerpoint/2010/main" val="4138966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noAutofit/>
          </a:bodyPr>
          <a:lstStyle/>
          <a:p>
            <a:r>
              <a:rPr lang="en-US" sz="3200" dirty="0" smtClean="0"/>
              <a:t>Have a lovely summer and see you soon!</a:t>
            </a:r>
            <a:endParaRPr lang="ru-RU" sz="3200"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p:txBody>
          <a:bodyPr/>
          <a:lstStyle/>
          <a:p>
            <a:r>
              <a:rPr lang="en-US" dirty="0" err="1" smtClean="0">
                <a:latin typeface="+mj-lt"/>
              </a:rPr>
              <a:t>Mrs</a:t>
            </a:r>
            <a:r>
              <a:rPr lang="en-US" dirty="0" smtClean="0">
                <a:latin typeface="+mj-lt"/>
              </a:rPr>
              <a:t> </a:t>
            </a:r>
            <a:r>
              <a:rPr lang="en-US" dirty="0" err="1" smtClean="0">
                <a:latin typeface="+mj-lt"/>
              </a:rPr>
              <a:t>Laffan</a:t>
            </a:r>
            <a:r>
              <a:rPr lang="en-US" dirty="0" smtClean="0">
                <a:latin typeface="+mj-lt"/>
              </a:rPr>
              <a:t> and </a:t>
            </a:r>
            <a:br>
              <a:rPr lang="en-US" dirty="0" smtClean="0">
                <a:latin typeface="+mj-lt"/>
              </a:rPr>
            </a:br>
            <a:r>
              <a:rPr lang="en-US" dirty="0" smtClean="0">
                <a:latin typeface="+mj-lt"/>
              </a:rPr>
              <a:t>Miss Bailey </a:t>
            </a:r>
            <a:r>
              <a:rPr lang="en-US" dirty="0" smtClean="0">
                <a:latin typeface="+mj-lt"/>
                <a:sym typeface="Wingdings" panose="05000000000000000000" pitchFamily="2" charset="2"/>
              </a:rPr>
              <a:t></a:t>
            </a:r>
            <a:endParaRPr lang="ru-RU" dirty="0">
              <a:latin typeface="+mj-lt"/>
            </a:endParaRPr>
          </a:p>
        </p:txBody>
      </p:sp>
      <p:sp>
        <p:nvSpPr>
          <p:cNvPr id="3" name="Picture Placeholder 2"/>
          <p:cNvSpPr>
            <a:spLocks noGrp="1"/>
          </p:cNvSpPr>
          <p:nvPr>
            <p:ph type="pic" sz="quarter" idx="13"/>
          </p:nvPr>
        </p:nvSpPr>
        <p:spPr/>
      </p:sp>
      <p:pic>
        <p:nvPicPr>
          <p:cNvPr id="6" name="IMG_173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20940957">
            <a:off x="-229515" y="1845861"/>
            <a:ext cx="6508381" cy="3660964"/>
          </a:xfrm>
          <a:prstGeom prst="rect">
            <a:avLst/>
          </a:prstGeom>
        </p:spPr>
      </p:pic>
    </p:spTree>
    <p:extLst>
      <p:ext uri="{BB962C8B-B14F-4D97-AF65-F5344CB8AC3E}">
        <p14:creationId xmlns:p14="http://schemas.microsoft.com/office/powerpoint/2010/main" val="1923331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noAutofit/>
          </a:bodyPr>
          <a:lstStyle/>
          <a:p>
            <a:pPr algn="ctr"/>
            <a:r>
              <a:rPr lang="en-US" sz="3600" dirty="0" smtClean="0"/>
              <a:t>Teacher Profile:</a:t>
            </a:r>
            <a:endParaRPr lang="en-US" sz="3600" dirty="0"/>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748030" y="2442380"/>
            <a:ext cx="1845045" cy="478241"/>
          </a:xfrm>
        </p:spPr>
        <p:txBody>
          <a:bodyPr>
            <a:normAutofit/>
          </a:bodyPr>
          <a:lstStyle/>
          <a:p>
            <a:pPr algn="ctr"/>
            <a:r>
              <a:rPr lang="en-US" dirty="0" smtClean="0">
                <a:latin typeface="+mj-lt"/>
              </a:rPr>
              <a:t>Mrs Laffan</a:t>
            </a:r>
            <a:endParaRPr lang="en-US" dirty="0">
              <a:latin typeface="+mj-lt"/>
            </a:endParaRP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95535" y="2920621"/>
            <a:ext cx="5705026" cy="3390328"/>
          </a:xfrm>
          <a:solidFill>
            <a:schemeClr val="accent2">
              <a:lumMod val="20000"/>
              <a:lumOff val="80000"/>
            </a:schemeClr>
          </a:solidFill>
          <a:ln>
            <a:solidFill>
              <a:srgbClr val="0070C0"/>
            </a:solidFill>
          </a:ln>
        </p:spPr>
        <p:txBody>
          <a:bodyPr>
            <a:normAutofit fontScale="62500" lnSpcReduction="20000"/>
          </a:bodyPr>
          <a:lstStyle/>
          <a:p>
            <a:pPr algn="ctr"/>
            <a:r>
              <a:rPr lang="en-GB" sz="2800" i="1" dirty="0">
                <a:solidFill>
                  <a:sysClr val="windowText" lastClr="000000"/>
                </a:solidFill>
                <a:latin typeface="Comic Sans MS" panose="030F0702030302020204" pitchFamily="66" charset="0"/>
              </a:rPr>
              <a:t>Welcome to Oak!</a:t>
            </a:r>
          </a:p>
          <a:p>
            <a:r>
              <a:rPr lang="en-GB" sz="2800" i="1" dirty="0">
                <a:solidFill>
                  <a:sysClr val="windowText" lastClr="000000"/>
                </a:solidFill>
                <a:latin typeface="Comic Sans MS" panose="030F0702030302020204" pitchFamily="66" charset="0"/>
              </a:rPr>
              <a:t>I am really looking forward to being your teacher next year. </a:t>
            </a:r>
            <a:endParaRPr lang="en-GB" sz="2800" i="1" dirty="0" smtClean="0">
              <a:solidFill>
                <a:sysClr val="windowText" lastClr="000000"/>
              </a:solidFill>
              <a:latin typeface="Comic Sans MS" panose="030F0702030302020204" pitchFamily="66" charset="0"/>
            </a:endParaRPr>
          </a:p>
          <a:p>
            <a:pPr marL="0" indent="0" algn="ctr">
              <a:buNone/>
            </a:pPr>
            <a:r>
              <a:rPr lang="en-GB" sz="2800" i="1" dirty="0" smtClean="0">
                <a:solidFill>
                  <a:sysClr val="windowText" lastClr="000000"/>
                </a:solidFill>
                <a:latin typeface="Comic Sans MS" panose="030F0702030302020204" pitchFamily="66" charset="0"/>
              </a:rPr>
              <a:t>Facts about me:</a:t>
            </a:r>
          </a:p>
          <a:p>
            <a:pPr marL="285750" indent="-285750"/>
            <a:r>
              <a:rPr lang="en-GB" sz="2800" i="1" dirty="0" smtClean="0">
                <a:solidFill>
                  <a:sysClr val="windowText" lastClr="000000"/>
                </a:solidFill>
                <a:latin typeface="Comic Sans MS" panose="030F0702030302020204" pitchFamily="66" charset="0"/>
              </a:rPr>
              <a:t>I </a:t>
            </a:r>
            <a:r>
              <a:rPr lang="en-GB" sz="2800" i="1" dirty="0">
                <a:solidFill>
                  <a:sysClr val="windowText" lastClr="000000"/>
                </a:solidFill>
                <a:latin typeface="Comic Sans MS" panose="030F0702030302020204" pitchFamily="66" charset="0"/>
              </a:rPr>
              <a:t>am the Assistant Head, leading the Early Years, KS1 and Art.</a:t>
            </a:r>
          </a:p>
          <a:p>
            <a:pPr marL="285750" indent="-285750"/>
            <a:r>
              <a:rPr lang="en-GB" sz="2800" i="1" dirty="0">
                <a:solidFill>
                  <a:sysClr val="windowText" lastClr="000000"/>
                </a:solidFill>
                <a:latin typeface="Comic Sans MS" panose="030F0702030302020204" pitchFamily="66" charset="0"/>
              </a:rPr>
              <a:t>I have been teaching at the Woodlands for 19 years.</a:t>
            </a:r>
          </a:p>
          <a:p>
            <a:pPr marL="285750" indent="-285750"/>
            <a:r>
              <a:rPr lang="en-GB" sz="2800" i="1" dirty="0" smtClean="0">
                <a:solidFill>
                  <a:sysClr val="windowText" lastClr="000000"/>
                </a:solidFill>
                <a:latin typeface="Comic Sans MS" panose="030F0702030302020204" pitchFamily="66" charset="0"/>
              </a:rPr>
              <a:t>My favourite subject is art.</a:t>
            </a:r>
            <a:endParaRPr lang="en-GB" sz="2800" i="1" dirty="0">
              <a:solidFill>
                <a:sysClr val="windowText" lastClr="000000"/>
              </a:solidFill>
              <a:latin typeface="Comic Sans MS" panose="030F0702030302020204" pitchFamily="66" charset="0"/>
            </a:endParaRPr>
          </a:p>
          <a:p>
            <a:pPr marL="285750" indent="-285750"/>
            <a:r>
              <a:rPr lang="en-GB" sz="2800" i="1" dirty="0">
                <a:solidFill>
                  <a:sysClr val="windowText" lastClr="000000"/>
                </a:solidFill>
                <a:latin typeface="Comic Sans MS" panose="030F0702030302020204" pitchFamily="66" charset="0"/>
              </a:rPr>
              <a:t>I support West Bromwich Albion and have a season ticket to watch them.</a:t>
            </a:r>
          </a:p>
          <a:p>
            <a:pPr marL="285750" indent="-285750"/>
            <a:r>
              <a:rPr lang="en-GB" sz="2800" i="1" dirty="0">
                <a:solidFill>
                  <a:sysClr val="windowText" lastClr="000000"/>
                </a:solidFill>
                <a:latin typeface="Comic Sans MS" panose="030F0702030302020204" pitchFamily="66" charset="0"/>
              </a:rPr>
              <a:t>I love spending time with my family, swimming and teaching dance.</a:t>
            </a:r>
          </a:p>
          <a:p>
            <a:pPr marL="0" indent="0" algn="ctr">
              <a:buNone/>
            </a:pPr>
            <a:endParaRPr lang="en-US" sz="2500" b="1" u="sng" dirty="0" smtClean="0">
              <a:solidFill>
                <a:srgbClr val="080808"/>
              </a:solidFill>
              <a:latin typeface="+mj-lt"/>
            </a:endParaRPr>
          </a:p>
        </p:txBody>
      </p:sp>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331743" y="6471263"/>
            <a:ext cx="6915218" cy="365125"/>
          </a:xfrm>
          <a:solidFill>
            <a:srgbClr val="FFFF00"/>
          </a:solidFill>
        </p:spPr>
        <p:txBody>
          <a:bodyPr/>
          <a:lstStyle/>
          <a:p>
            <a:r>
              <a:rPr lang="en-US" dirty="0" smtClean="0">
                <a:solidFill>
                  <a:srgbClr val="080808"/>
                </a:solidFill>
              </a:rPr>
              <a:t>I look forward to reading your ‘All About Me’ profiles soon! </a:t>
            </a:r>
            <a:endParaRPr lang="en-US" dirty="0">
              <a:solidFill>
                <a:srgbClr val="080808"/>
              </a:solidFill>
            </a:endParaRP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2</a:t>
            </a:fld>
            <a:endParaRPr lang="en-US" dirty="0"/>
          </a:p>
        </p:txBody>
      </p:sp>
      <p:pic>
        <p:nvPicPr>
          <p:cNvPr id="8" name="Picture Placeholder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8558" b="8558"/>
          <a:stretch>
            <a:fillRect/>
          </a:stretch>
        </p:blipFill>
        <p:spPr/>
      </p:pic>
    </p:spTree>
    <p:extLst>
      <p:ext uri="{BB962C8B-B14F-4D97-AF65-F5344CB8AC3E}">
        <p14:creationId xmlns:p14="http://schemas.microsoft.com/office/powerpoint/2010/main" val="3671418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noAutofit/>
          </a:bodyPr>
          <a:lstStyle/>
          <a:p>
            <a:pPr algn="ctr"/>
            <a:r>
              <a:rPr lang="en-US" sz="3600" dirty="0" smtClean="0"/>
              <a:t>Teacher Profile:</a:t>
            </a:r>
            <a:endParaRPr lang="en-US" sz="3600" dirty="0"/>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748030" y="2442380"/>
            <a:ext cx="1845045" cy="478241"/>
          </a:xfrm>
        </p:spPr>
        <p:txBody>
          <a:bodyPr>
            <a:normAutofit/>
          </a:bodyPr>
          <a:lstStyle/>
          <a:p>
            <a:pPr algn="ctr"/>
            <a:r>
              <a:rPr lang="en-US" dirty="0" smtClean="0">
                <a:latin typeface="+mj-lt"/>
              </a:rPr>
              <a:t>Miss Bailey</a:t>
            </a:r>
            <a:endParaRPr lang="en-US" dirty="0">
              <a:latin typeface="+mj-lt"/>
            </a:endParaRPr>
          </a:p>
        </p:txBody>
      </p:sp>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331743" y="6471263"/>
            <a:ext cx="6915218" cy="365125"/>
          </a:xfrm>
          <a:solidFill>
            <a:srgbClr val="FFFF00"/>
          </a:solidFill>
        </p:spPr>
        <p:txBody>
          <a:bodyPr/>
          <a:lstStyle/>
          <a:p>
            <a:r>
              <a:rPr lang="en-US" dirty="0" smtClean="0">
                <a:solidFill>
                  <a:srgbClr val="080808"/>
                </a:solidFill>
              </a:rPr>
              <a:t>I look forward to reading your ‘All About Me’ profiles soon! </a:t>
            </a:r>
            <a:endParaRPr lang="en-US" dirty="0">
              <a:solidFill>
                <a:srgbClr val="080808"/>
              </a:solidFill>
            </a:endParaRP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3</a:t>
            </a:fld>
            <a:endParaRPr lang="en-US" dirty="0"/>
          </a:p>
        </p:txBody>
      </p:sp>
      <p:pic>
        <p:nvPicPr>
          <p:cNvPr id="8" name="Picture Placeholder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4158" b="14158"/>
          <a:stretch>
            <a:fillRect/>
          </a:stretch>
        </p:blipFill>
        <p:spPr/>
      </p:pic>
      <p:sp>
        <p:nvSpPr>
          <p:cNvPr id="10" name="Text Placeholder 5">
            <a:extLst>
              <a:ext uri="{FF2B5EF4-FFF2-40B4-BE49-F238E27FC236}">
                <a16:creationId xmlns:a16="http://schemas.microsoft.com/office/drawing/2014/main" id="{FE58025A-9737-434D-AE90-0CC9E7990286}"/>
              </a:ext>
            </a:extLst>
          </p:cNvPr>
          <p:cNvSpPr txBox="1">
            <a:spLocks/>
          </p:cNvSpPr>
          <p:nvPr/>
        </p:nvSpPr>
        <p:spPr>
          <a:xfrm>
            <a:off x="0" y="2897800"/>
            <a:ext cx="5705026" cy="3390328"/>
          </a:xfrm>
          <a:prstGeom prst="rect">
            <a:avLst/>
          </a:prstGeom>
          <a:solidFill>
            <a:schemeClr val="accent2">
              <a:lumMod val="20000"/>
              <a:lumOff val="80000"/>
            </a:schemeClr>
          </a:solidFill>
          <a:ln>
            <a:solidFill>
              <a:srgbClr val="0070C0"/>
            </a:solidFill>
          </a:ln>
        </p:spPr>
        <p:txBody>
          <a:bodyPr vert="horz" lIns="91440" tIns="45720" rIns="91440" bIns="45720" rtlCol="0">
            <a:normAutofit fontScale="62500" lnSpcReduction="20000"/>
          </a:bodyPr>
          <a:lstStyle>
            <a:lvl1pPr marL="180000" indent="-180000" algn="l" defTabSz="914400" rtl="0" eaLnBrk="1" latinLnBrk="0" hangingPunct="1">
              <a:lnSpc>
                <a:spcPct val="90000"/>
              </a:lnSpc>
              <a:spcBef>
                <a:spcPts val="600"/>
              </a:spcBef>
              <a:buClr>
                <a:schemeClr val="accent2"/>
              </a:buClr>
              <a:buFont typeface="Arial" panose="020B0604020202020204" pitchFamily="34" charset="0"/>
              <a:buChar char="•"/>
              <a:defRPr sz="1600" b="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i="1" dirty="0" smtClean="0">
                <a:solidFill>
                  <a:sysClr val="windowText" lastClr="000000"/>
                </a:solidFill>
                <a:latin typeface="Comic Sans MS" panose="030F0702030302020204" pitchFamily="66" charset="0"/>
              </a:rPr>
              <a:t>Welcome to Ash!</a:t>
            </a:r>
          </a:p>
          <a:p>
            <a:r>
              <a:rPr lang="en-GB" sz="2800" i="1" dirty="0" smtClean="0">
                <a:solidFill>
                  <a:sysClr val="windowText" lastClr="000000"/>
                </a:solidFill>
                <a:latin typeface="Comic Sans MS" panose="030F0702030302020204" pitchFamily="66" charset="0"/>
              </a:rPr>
              <a:t>I am really looking forward to meeting you in September!</a:t>
            </a:r>
          </a:p>
          <a:p>
            <a:pPr marL="0" indent="0" algn="ctr">
              <a:buFont typeface="Arial" panose="020B0604020202020204" pitchFamily="34" charset="0"/>
              <a:buNone/>
            </a:pPr>
            <a:r>
              <a:rPr lang="en-GB" sz="2800" i="1" dirty="0" smtClean="0">
                <a:solidFill>
                  <a:sysClr val="windowText" lastClr="000000"/>
                </a:solidFill>
                <a:latin typeface="Comic Sans MS" panose="030F0702030302020204" pitchFamily="66" charset="0"/>
              </a:rPr>
              <a:t>Facts about me:</a:t>
            </a:r>
          </a:p>
          <a:p>
            <a:pPr marL="285750" indent="-285750"/>
            <a:r>
              <a:rPr lang="en-GB" sz="2800" i="1" dirty="0" smtClean="0">
                <a:solidFill>
                  <a:sysClr val="windowText" lastClr="000000"/>
                </a:solidFill>
                <a:latin typeface="Comic Sans MS" panose="030F0702030302020204" pitchFamily="66" charset="0"/>
              </a:rPr>
              <a:t>I have been teaching in Reception for six years.</a:t>
            </a:r>
          </a:p>
          <a:p>
            <a:pPr marL="285750" indent="-285750"/>
            <a:r>
              <a:rPr lang="en-GB" sz="2800" i="1" dirty="0" smtClean="0">
                <a:solidFill>
                  <a:sysClr val="windowText" lastClr="000000"/>
                </a:solidFill>
                <a:latin typeface="Comic Sans MS" panose="030F0702030302020204" pitchFamily="66" charset="0"/>
              </a:rPr>
              <a:t>I have been teaching at the Woodlands for one year and lead Computing.</a:t>
            </a:r>
          </a:p>
          <a:p>
            <a:pPr marL="285750" indent="-285750"/>
            <a:r>
              <a:rPr lang="en-GB" sz="2800" i="1" dirty="0" smtClean="0">
                <a:solidFill>
                  <a:sysClr val="windowText" lastClr="000000"/>
                </a:solidFill>
                <a:latin typeface="Comic Sans MS" panose="030F0702030302020204" pitchFamily="66" charset="0"/>
              </a:rPr>
              <a:t>My favourite subject is Maths.</a:t>
            </a:r>
          </a:p>
          <a:p>
            <a:pPr marL="285750" indent="-285750"/>
            <a:r>
              <a:rPr lang="en-GB" sz="2800" i="1" dirty="0" smtClean="0">
                <a:solidFill>
                  <a:sysClr val="windowText" lastClr="000000"/>
                </a:solidFill>
                <a:latin typeface="Comic Sans MS" panose="030F0702030302020204" pitchFamily="66" charset="0"/>
              </a:rPr>
              <a:t>I enjoy reading, going to the gym and going to the cinema.</a:t>
            </a:r>
          </a:p>
          <a:p>
            <a:pPr marL="285750" indent="-285750"/>
            <a:r>
              <a:rPr lang="en-GB" sz="2800" i="1" dirty="0" smtClean="0">
                <a:solidFill>
                  <a:sysClr val="windowText" lastClr="000000"/>
                </a:solidFill>
                <a:latin typeface="Comic Sans MS" panose="030F0702030302020204" pitchFamily="66" charset="0"/>
              </a:rPr>
              <a:t>I am a big Harry Potter fan.</a:t>
            </a:r>
          </a:p>
          <a:p>
            <a:pPr marL="285750" indent="-285750"/>
            <a:r>
              <a:rPr lang="en-GB" sz="2800" i="1" dirty="0" smtClean="0">
                <a:solidFill>
                  <a:sysClr val="windowText" lastClr="000000"/>
                </a:solidFill>
                <a:latin typeface="Comic Sans MS" panose="030F0702030302020204" pitchFamily="66" charset="0"/>
              </a:rPr>
              <a:t>I love to spend time with my family and friends.</a:t>
            </a:r>
          </a:p>
          <a:p>
            <a:pPr marL="0" indent="0" algn="ctr">
              <a:buFont typeface="Arial" panose="020B0604020202020204" pitchFamily="34" charset="0"/>
              <a:buNone/>
            </a:pPr>
            <a:endParaRPr lang="en-US" sz="2500" b="1" u="sng" dirty="0" smtClean="0">
              <a:solidFill>
                <a:srgbClr val="080808"/>
              </a:solidFill>
              <a:latin typeface="+mj-lt"/>
            </a:endParaRPr>
          </a:p>
        </p:txBody>
      </p:sp>
    </p:spTree>
    <p:extLst>
      <p:ext uri="{BB962C8B-B14F-4D97-AF65-F5344CB8AC3E}">
        <p14:creationId xmlns:p14="http://schemas.microsoft.com/office/powerpoint/2010/main" val="1836701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4</a:t>
            </a:fld>
            <a:endParaRPr lang="en-US" dirty="0"/>
          </a:p>
        </p:txBody>
      </p:sp>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1" y="0"/>
            <a:ext cx="2060812" cy="450377"/>
          </a:xfrm>
        </p:spPr>
        <p:txBody>
          <a:bodyPr>
            <a:noAutofit/>
          </a:bodyPr>
          <a:lstStyle/>
          <a:p>
            <a:pPr algn="ctr"/>
            <a:r>
              <a:rPr lang="en-US" dirty="0" smtClean="0">
                <a:latin typeface="+mj-lt"/>
              </a:rPr>
              <a:t>School Map</a:t>
            </a:r>
            <a:endParaRPr lang="en-US" dirty="0">
              <a:latin typeface="+mj-lt"/>
            </a:endParaRPr>
          </a:p>
        </p:txBody>
      </p:sp>
      <p:sp>
        <p:nvSpPr>
          <p:cNvPr id="102" name="TextBox 101"/>
          <p:cNvSpPr txBox="1"/>
          <p:nvPr/>
        </p:nvSpPr>
        <p:spPr>
          <a:xfrm>
            <a:off x="4072320" y="2048238"/>
            <a:ext cx="4004287" cy="3046988"/>
          </a:xfrm>
          <a:prstGeom prst="rect">
            <a:avLst/>
          </a:prstGeom>
          <a:solidFill>
            <a:schemeClr val="bg1"/>
          </a:solidFill>
        </p:spPr>
        <p:txBody>
          <a:bodyPr wrap="square" rtlCol="0">
            <a:spAutoFit/>
          </a:bodyPr>
          <a:lstStyle/>
          <a:p>
            <a:r>
              <a:rPr lang="en-GB" sz="3200" i="1" dirty="0" smtClean="0">
                <a:latin typeface="+mj-lt"/>
              </a:rPr>
              <a:t>(Map is saved in Transition Book folder. Highlight your classroom in yellow and paste a picture of it here)</a:t>
            </a:r>
            <a:endParaRPr lang="en-GB" sz="3200" i="1" dirty="0">
              <a:latin typeface="+mj-lt"/>
            </a:endParaRPr>
          </a:p>
        </p:txBody>
      </p:sp>
      <p:pic>
        <p:nvPicPr>
          <p:cNvPr id="3" name="Picture 2"/>
          <p:cNvPicPr>
            <a:picLocks noChangeAspect="1"/>
          </p:cNvPicPr>
          <p:nvPr/>
        </p:nvPicPr>
        <p:blipFill>
          <a:blip r:embed="rId2"/>
          <a:stretch>
            <a:fillRect/>
          </a:stretch>
        </p:blipFill>
        <p:spPr>
          <a:xfrm>
            <a:off x="1215641" y="0"/>
            <a:ext cx="9686925" cy="6648450"/>
          </a:xfrm>
          <a:prstGeom prst="rect">
            <a:avLst/>
          </a:prstGeom>
        </p:spPr>
      </p:pic>
      <p:sp>
        <p:nvSpPr>
          <p:cNvPr id="5" name="Up Arrow 4"/>
          <p:cNvSpPr/>
          <p:nvPr/>
        </p:nvSpPr>
        <p:spPr>
          <a:xfrm rot="16200000">
            <a:off x="8911072" y="3270715"/>
            <a:ext cx="395785" cy="997818"/>
          </a:xfrm>
          <a:prstGeom prst="upArrow">
            <a:avLst>
              <a:gd name="adj1" fmla="val 50000"/>
              <a:gd name="adj2" fmla="val 46078"/>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607874" y="3094333"/>
            <a:ext cx="1164609" cy="738664"/>
          </a:xfrm>
          <a:prstGeom prst="rect">
            <a:avLst/>
          </a:prstGeom>
          <a:solidFill>
            <a:srgbClr val="FFFF00"/>
          </a:solidFill>
          <a:ln w="38100">
            <a:solidFill>
              <a:schemeClr val="tx1"/>
            </a:solidFill>
          </a:ln>
        </p:spPr>
        <p:txBody>
          <a:bodyPr wrap="square" rtlCol="0">
            <a:spAutoFit/>
          </a:bodyPr>
          <a:lstStyle/>
          <a:p>
            <a:pPr algn="ctr"/>
            <a:r>
              <a:rPr lang="en-GB" sz="1400" b="1" dirty="0" smtClean="0">
                <a:solidFill>
                  <a:srgbClr val="080808"/>
                </a:solidFill>
                <a:latin typeface="+mj-lt"/>
              </a:rPr>
              <a:t>Reception classrooms are here!</a:t>
            </a:r>
            <a:endParaRPr lang="en-GB" sz="1400" b="1" dirty="0">
              <a:solidFill>
                <a:srgbClr val="080808"/>
              </a:solidFill>
              <a:latin typeface="+mj-lt"/>
            </a:endParaRPr>
          </a:p>
        </p:txBody>
      </p:sp>
      <p:sp>
        <p:nvSpPr>
          <p:cNvPr id="8" name="Footer Placeholder 7">
            <a:extLst>
              <a:ext uri="{FF2B5EF4-FFF2-40B4-BE49-F238E27FC236}">
                <a16:creationId xmlns:a16="http://schemas.microsoft.com/office/drawing/2014/main" id="{0616C4DF-BD76-4DFD-9788-A65985F05CA6}"/>
              </a:ext>
            </a:extLst>
          </p:cNvPr>
          <p:cNvSpPr txBox="1">
            <a:spLocks/>
          </p:cNvSpPr>
          <p:nvPr/>
        </p:nvSpPr>
        <p:spPr>
          <a:xfrm>
            <a:off x="73474" y="5447681"/>
            <a:ext cx="2978387" cy="996285"/>
          </a:xfrm>
          <a:prstGeom prst="rect">
            <a:avLst/>
          </a:prstGeom>
          <a:solidFill>
            <a:srgbClr val="FFFF00"/>
          </a:solidFill>
          <a:ln w="76200">
            <a:solidFill>
              <a:schemeClr val="tx1"/>
            </a:solidFill>
          </a:ln>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rgbClr val="080808"/>
                </a:solidFill>
              </a:rPr>
              <a:t>Here is the map of our school site:</a:t>
            </a:r>
            <a:endParaRPr lang="en-US" sz="2000" dirty="0">
              <a:solidFill>
                <a:srgbClr val="080808"/>
              </a:solidFill>
            </a:endParaRPr>
          </a:p>
        </p:txBody>
      </p:sp>
    </p:spTree>
    <p:extLst>
      <p:ext uri="{BB962C8B-B14F-4D97-AF65-F5344CB8AC3E}">
        <p14:creationId xmlns:p14="http://schemas.microsoft.com/office/powerpoint/2010/main" val="5434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21206017">
            <a:off x="803491" y="1001491"/>
            <a:ext cx="4065084" cy="700842"/>
          </a:xfrm>
        </p:spPr>
        <p:txBody>
          <a:bodyPr>
            <a:normAutofit fontScale="90000"/>
          </a:bodyPr>
          <a:lstStyle/>
          <a:p>
            <a:pPr algn="ctr"/>
            <a:r>
              <a:rPr lang="en-US" dirty="0" smtClean="0"/>
              <a:t>Welcome to Reception</a:t>
            </a:r>
            <a:endParaRPr lang="en-US" dirty="0"/>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rot="20742340">
            <a:off x="9243466" y="4512708"/>
            <a:ext cx="2978387" cy="996285"/>
          </a:xfrm>
          <a:solidFill>
            <a:srgbClr val="FFFF00"/>
          </a:solidFill>
        </p:spPr>
        <p:txBody>
          <a:bodyPr/>
          <a:lstStyle/>
          <a:p>
            <a:r>
              <a:rPr lang="en-US" sz="2000" dirty="0" smtClean="0">
                <a:solidFill>
                  <a:srgbClr val="080808"/>
                </a:solidFill>
              </a:rPr>
              <a:t>Blue group will come into school through this entrance / gate:</a:t>
            </a:r>
            <a:endParaRPr lang="en-US" sz="2000" dirty="0">
              <a:solidFill>
                <a:srgbClr val="080808"/>
              </a:solidFill>
            </a:endParaRP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5</a:t>
            </a:fld>
            <a:endParaRPr lang="en-US" dirty="0"/>
          </a:p>
        </p:txBody>
      </p:sp>
      <p:pic>
        <p:nvPicPr>
          <p:cNvPr id="12" name="Picture 11" descr="C:\Users\clair_000\AppData\Local\Microsoft\Windows\INetCache\Content.Word\IMG_4666.jpg"/>
          <p:cNvPicPr/>
          <p:nvPr/>
        </p:nvPicPr>
        <p:blipFill rotWithShape="1">
          <a:blip r:embed="rId2" cstate="print">
            <a:extLst>
              <a:ext uri="{28A0092B-C50C-407E-A947-70E740481C1C}">
                <a14:useLocalDpi xmlns:a14="http://schemas.microsoft.com/office/drawing/2010/main" val="0"/>
              </a:ext>
            </a:extLst>
          </a:blip>
          <a:srcRect l="14013" t="104" r="19949"/>
          <a:stretch/>
        </p:blipFill>
        <p:spPr bwMode="auto">
          <a:xfrm rot="20772382">
            <a:off x="8692192" y="1342813"/>
            <a:ext cx="2981302" cy="3253683"/>
          </a:xfrm>
          <a:prstGeom prst="rect">
            <a:avLst/>
          </a:prstGeom>
          <a:noFill/>
          <a:ln>
            <a:noFill/>
          </a:ln>
        </p:spPr>
      </p:pic>
      <p:sp>
        <p:nvSpPr>
          <p:cNvPr id="7" name="Footer Placeholder 7">
            <a:extLst>
              <a:ext uri="{FF2B5EF4-FFF2-40B4-BE49-F238E27FC236}">
                <a16:creationId xmlns:a16="http://schemas.microsoft.com/office/drawing/2014/main" id="{0616C4DF-BD76-4DFD-9788-A65985F05CA6}"/>
              </a:ext>
            </a:extLst>
          </p:cNvPr>
          <p:cNvSpPr txBox="1">
            <a:spLocks/>
          </p:cNvSpPr>
          <p:nvPr/>
        </p:nvSpPr>
        <p:spPr>
          <a:xfrm rot="20733440">
            <a:off x="5106889" y="5570282"/>
            <a:ext cx="2978387" cy="996285"/>
          </a:xfrm>
          <a:prstGeom prst="rect">
            <a:avLst/>
          </a:prstGeom>
          <a:solidFill>
            <a:srgbClr val="FFFF00"/>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solidFill>
                  <a:srgbClr val="080808"/>
                </a:solidFill>
              </a:rPr>
              <a:t>Orange group will come into school through this entrance / gate:</a:t>
            </a:r>
            <a:endParaRPr lang="en-US" sz="2000" dirty="0">
              <a:solidFill>
                <a:srgbClr val="080808"/>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42"/>
          <a:stretch/>
        </p:blipFill>
        <p:spPr>
          <a:xfrm rot="4556561">
            <a:off x="4388555" y="2724674"/>
            <a:ext cx="3287195" cy="2545357"/>
          </a:xfrm>
          <a:prstGeom prst="rect">
            <a:avLst/>
          </a:prstGeom>
        </p:spPr>
      </p:pic>
    </p:spTree>
    <p:extLst>
      <p:ext uri="{BB962C8B-B14F-4D97-AF65-F5344CB8AC3E}">
        <p14:creationId xmlns:p14="http://schemas.microsoft.com/office/powerpoint/2010/main" val="2439947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21206017">
            <a:off x="803491" y="1001491"/>
            <a:ext cx="4065084" cy="700842"/>
          </a:xfrm>
        </p:spPr>
        <p:txBody>
          <a:bodyPr>
            <a:normAutofit fontScale="90000"/>
          </a:bodyPr>
          <a:lstStyle/>
          <a:p>
            <a:pPr algn="ctr"/>
            <a:r>
              <a:rPr lang="en-US" dirty="0" smtClean="0"/>
              <a:t>Welcome to Reception!</a:t>
            </a:r>
            <a:endParaRPr lang="en-US" dirty="0"/>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6</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 r="-545" b="-813"/>
          <a:stretch/>
        </p:blipFill>
        <p:spPr>
          <a:xfrm rot="4508754">
            <a:off x="3924953" y="2922306"/>
            <a:ext cx="3991570" cy="2937626"/>
          </a:xfrm>
          <a:prstGeom prst="rect">
            <a:avLst/>
          </a:prstGeom>
        </p:spPr>
      </p:pic>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rot="20604292">
            <a:off x="4884805" y="5487120"/>
            <a:ext cx="2978387" cy="996285"/>
          </a:xfrm>
          <a:solidFill>
            <a:srgbClr val="FFFF00"/>
          </a:solidFill>
        </p:spPr>
        <p:txBody>
          <a:bodyPr/>
          <a:lstStyle/>
          <a:p>
            <a:r>
              <a:rPr lang="en-US" sz="2000" dirty="0" smtClean="0">
                <a:solidFill>
                  <a:srgbClr val="080808"/>
                </a:solidFill>
              </a:rPr>
              <a:t>Orange group follow this path to enter the school building:</a:t>
            </a:r>
            <a:endParaRPr lang="en-US" sz="2000" dirty="0">
              <a:solidFill>
                <a:srgbClr val="080808"/>
              </a:solidFill>
            </a:endParaRPr>
          </a:p>
        </p:txBody>
      </p:sp>
      <p:pic>
        <p:nvPicPr>
          <p:cNvPr id="19" name="Picture 18"/>
          <p:cNvPicPr>
            <a:picLocks noChangeAspect="1"/>
          </p:cNvPicPr>
          <p:nvPr/>
        </p:nvPicPr>
        <p:blipFill rotWithShape="1">
          <a:blip r:embed="rId3"/>
          <a:srcRect l="8723" r="16072"/>
          <a:stretch/>
        </p:blipFill>
        <p:spPr>
          <a:xfrm rot="20701925">
            <a:off x="8553708" y="1377222"/>
            <a:ext cx="2901632" cy="4062738"/>
          </a:xfrm>
          <a:prstGeom prst="rect">
            <a:avLst/>
          </a:prstGeom>
        </p:spPr>
      </p:pic>
      <p:sp>
        <p:nvSpPr>
          <p:cNvPr id="10" name="Footer Placeholder 7">
            <a:extLst>
              <a:ext uri="{FF2B5EF4-FFF2-40B4-BE49-F238E27FC236}">
                <a16:creationId xmlns:a16="http://schemas.microsoft.com/office/drawing/2014/main" id="{0616C4DF-BD76-4DFD-9788-A65985F05CA6}"/>
              </a:ext>
            </a:extLst>
          </p:cNvPr>
          <p:cNvSpPr txBox="1">
            <a:spLocks/>
          </p:cNvSpPr>
          <p:nvPr/>
        </p:nvSpPr>
        <p:spPr>
          <a:xfrm rot="20604292">
            <a:off x="8921537" y="4403935"/>
            <a:ext cx="2978387" cy="996285"/>
          </a:xfrm>
          <a:prstGeom prst="rect">
            <a:avLst/>
          </a:prstGeom>
          <a:solidFill>
            <a:srgbClr val="FFFF00"/>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solidFill>
                  <a:srgbClr val="080808"/>
                </a:solidFill>
              </a:rPr>
              <a:t>Blue group follow this path to enter the school building:</a:t>
            </a:r>
            <a:endParaRPr lang="en-US" sz="2000" dirty="0">
              <a:solidFill>
                <a:srgbClr val="080808"/>
              </a:solidFill>
            </a:endParaRPr>
          </a:p>
        </p:txBody>
      </p:sp>
    </p:spTree>
    <p:extLst>
      <p:ext uri="{BB962C8B-B14F-4D97-AF65-F5344CB8AC3E}">
        <p14:creationId xmlns:p14="http://schemas.microsoft.com/office/powerpoint/2010/main" val="299823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21206017">
            <a:off x="803491" y="1001491"/>
            <a:ext cx="4065084" cy="700842"/>
          </a:xfrm>
        </p:spPr>
        <p:txBody>
          <a:bodyPr>
            <a:normAutofit fontScale="90000"/>
          </a:bodyPr>
          <a:lstStyle/>
          <a:p>
            <a:pPr algn="ctr"/>
            <a:r>
              <a:rPr lang="en-US" dirty="0" smtClean="0"/>
              <a:t>Welcome to Reception!</a:t>
            </a:r>
            <a:endParaRPr lang="en-US" dirty="0"/>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a:off x="556303" y="5630243"/>
            <a:ext cx="2978387" cy="996285"/>
          </a:xfrm>
          <a:solidFill>
            <a:srgbClr val="FFFF00"/>
          </a:solidFill>
        </p:spPr>
        <p:txBody>
          <a:bodyPr/>
          <a:lstStyle/>
          <a:p>
            <a:r>
              <a:rPr lang="en-US" sz="2000" dirty="0" smtClean="0">
                <a:solidFill>
                  <a:srgbClr val="080808"/>
                </a:solidFill>
              </a:rPr>
              <a:t>You can leave your bike or scooter here:</a:t>
            </a:r>
            <a:endParaRPr lang="en-US" sz="2000" dirty="0">
              <a:solidFill>
                <a:srgbClr val="080808"/>
              </a:solidFill>
            </a:endParaRP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7</a:t>
            </a:fld>
            <a:endParaRPr lang="en-US" dirty="0"/>
          </a:p>
        </p:txBody>
      </p:sp>
      <p:sp>
        <p:nvSpPr>
          <p:cNvPr id="6" name="Picture Placeholder 5"/>
          <p:cNvSpPr>
            <a:spLocks noGrp="1"/>
          </p:cNvSpPr>
          <p:nvPr>
            <p:ph type="pic" sz="quarter" idx="13"/>
          </p:nvPr>
        </p:nvSpPr>
        <p:spPr/>
      </p:sp>
      <p:pic>
        <p:nvPicPr>
          <p:cNvPr id="10" name="Picture Placeholder 3"/>
          <p:cNvPicPr>
            <a:picLocks noChangeAspect="1"/>
          </p:cNvPicPr>
          <p:nvPr/>
        </p:nvPicPr>
        <p:blipFill>
          <a:blip r:embed="rId2">
            <a:extLst>
              <a:ext uri="{28A0092B-C50C-407E-A947-70E740481C1C}">
                <a14:useLocalDpi xmlns:a14="http://schemas.microsoft.com/office/drawing/2010/main" val="0"/>
              </a:ext>
            </a:extLst>
          </a:blip>
          <a:srcRect t="24383" b="24383"/>
          <a:stretch>
            <a:fillRect/>
          </a:stretch>
        </p:blipFill>
        <p:spPr>
          <a:xfrm>
            <a:off x="3314240" y="815075"/>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pic>
    </p:spTree>
    <p:extLst>
      <p:ext uri="{BB962C8B-B14F-4D97-AF65-F5344CB8AC3E}">
        <p14:creationId xmlns:p14="http://schemas.microsoft.com/office/powerpoint/2010/main" val="3097149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21206017">
            <a:off x="803491" y="1001491"/>
            <a:ext cx="4065084" cy="700842"/>
          </a:xfrm>
        </p:spPr>
        <p:txBody>
          <a:bodyPr>
            <a:normAutofit fontScale="90000"/>
          </a:bodyPr>
          <a:lstStyle/>
          <a:p>
            <a:pPr algn="ctr"/>
            <a:r>
              <a:rPr lang="en-US" dirty="0" smtClean="0"/>
              <a:t>Welcome to Reception!</a:t>
            </a:r>
            <a:endParaRPr lang="en-US" dirty="0"/>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a:off x="556303" y="5630243"/>
            <a:ext cx="2978387" cy="996285"/>
          </a:xfrm>
          <a:solidFill>
            <a:srgbClr val="FFFF00"/>
          </a:solidFill>
        </p:spPr>
        <p:txBody>
          <a:bodyPr/>
          <a:lstStyle/>
          <a:p>
            <a:r>
              <a:rPr lang="en-US" sz="2000" dirty="0" smtClean="0">
                <a:solidFill>
                  <a:srgbClr val="080808"/>
                </a:solidFill>
              </a:rPr>
              <a:t>Come into school through these doors:</a:t>
            </a:r>
            <a:endParaRPr lang="en-US" sz="2000" dirty="0">
              <a:solidFill>
                <a:srgbClr val="080808"/>
              </a:solidFill>
            </a:endParaRP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8</a:t>
            </a:fld>
            <a:endParaRPr lang="en-US" dirty="0"/>
          </a:p>
        </p:txBody>
      </p:sp>
      <p:sp>
        <p:nvSpPr>
          <p:cNvPr id="6" name="Picture Placeholder 5"/>
          <p:cNvSpPr>
            <a:spLocks noGrp="1"/>
          </p:cNvSpPr>
          <p:nvPr>
            <p:ph type="pic" sz="quarter" idx="13"/>
          </p:nvPr>
        </p:nvSpPr>
        <p:spPr/>
      </p:sp>
      <p:pic>
        <p:nvPicPr>
          <p:cNvPr id="10" name="Picture 9" descr="C:\Users\clair_000\AppData\Local\Microsoft\Windows\INetCache\Content.Word\IMG_466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99165">
            <a:off x="4012136" y="1774948"/>
            <a:ext cx="9218452" cy="7124878"/>
          </a:xfrm>
          <a:prstGeom prst="rect">
            <a:avLst/>
          </a:prstGeom>
          <a:noFill/>
          <a:ln>
            <a:noFill/>
          </a:ln>
        </p:spPr>
      </p:pic>
      <p:sp>
        <p:nvSpPr>
          <p:cNvPr id="7" name="Footer Placeholder 7">
            <a:extLst>
              <a:ext uri="{FF2B5EF4-FFF2-40B4-BE49-F238E27FC236}">
                <a16:creationId xmlns:a16="http://schemas.microsoft.com/office/drawing/2014/main" id="{0616C4DF-BD76-4DFD-9788-A65985F05CA6}"/>
              </a:ext>
            </a:extLst>
          </p:cNvPr>
          <p:cNvSpPr txBox="1">
            <a:spLocks/>
          </p:cNvSpPr>
          <p:nvPr/>
        </p:nvSpPr>
        <p:spPr>
          <a:xfrm rot="20699827">
            <a:off x="8242340" y="3119429"/>
            <a:ext cx="1156371" cy="737522"/>
          </a:xfrm>
          <a:prstGeom prst="rect">
            <a:avLst/>
          </a:prstGeom>
          <a:solidFill>
            <a:srgbClr val="FFFF00"/>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rgbClr val="080808"/>
                </a:solidFill>
              </a:rPr>
              <a:t>Blue Group</a:t>
            </a:r>
            <a:endParaRPr lang="en-US" sz="2000" dirty="0">
              <a:solidFill>
                <a:srgbClr val="080808"/>
              </a:solidFill>
            </a:endParaRPr>
          </a:p>
        </p:txBody>
      </p:sp>
      <p:sp>
        <p:nvSpPr>
          <p:cNvPr id="11" name="Footer Placeholder 7">
            <a:extLst>
              <a:ext uri="{FF2B5EF4-FFF2-40B4-BE49-F238E27FC236}">
                <a16:creationId xmlns:a16="http://schemas.microsoft.com/office/drawing/2014/main" id="{0616C4DF-BD76-4DFD-9788-A65985F05CA6}"/>
              </a:ext>
            </a:extLst>
          </p:cNvPr>
          <p:cNvSpPr txBox="1">
            <a:spLocks/>
          </p:cNvSpPr>
          <p:nvPr/>
        </p:nvSpPr>
        <p:spPr>
          <a:xfrm rot="20658639">
            <a:off x="6505855" y="3574570"/>
            <a:ext cx="1156371" cy="737522"/>
          </a:xfrm>
          <a:prstGeom prst="rect">
            <a:avLst/>
          </a:prstGeom>
          <a:solidFill>
            <a:srgbClr val="FFFF00"/>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rgbClr val="080808"/>
                </a:solidFill>
              </a:rPr>
              <a:t>Orange Group</a:t>
            </a:r>
            <a:endParaRPr lang="en-US" sz="2000" dirty="0">
              <a:solidFill>
                <a:srgbClr val="080808"/>
              </a:solidFill>
            </a:endParaRPr>
          </a:p>
        </p:txBody>
      </p:sp>
    </p:spTree>
    <p:extLst>
      <p:ext uri="{BB962C8B-B14F-4D97-AF65-F5344CB8AC3E}">
        <p14:creationId xmlns:p14="http://schemas.microsoft.com/office/powerpoint/2010/main" val="4169165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21206017">
            <a:off x="803491" y="1001491"/>
            <a:ext cx="4065084" cy="700842"/>
          </a:xfrm>
        </p:spPr>
        <p:txBody>
          <a:bodyPr>
            <a:normAutofit/>
          </a:bodyPr>
          <a:lstStyle/>
          <a:p>
            <a:pPr algn="ctr"/>
            <a:r>
              <a:rPr lang="en-US" dirty="0" smtClean="0"/>
              <a:t>Play time!</a:t>
            </a:r>
            <a:endParaRPr lang="en-US" dirty="0"/>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a:off x="556303" y="5630243"/>
            <a:ext cx="2978387" cy="996285"/>
          </a:xfrm>
          <a:solidFill>
            <a:srgbClr val="FFFF00"/>
          </a:solidFill>
        </p:spPr>
        <p:txBody>
          <a:bodyPr/>
          <a:lstStyle/>
          <a:p>
            <a:r>
              <a:rPr lang="en-US" sz="2000" dirty="0" smtClean="0">
                <a:solidFill>
                  <a:srgbClr val="080808"/>
                </a:solidFill>
              </a:rPr>
              <a:t>You will play on this playground at breaks and lunchtimes:</a:t>
            </a:r>
            <a:endParaRPr lang="en-US" sz="2000" dirty="0">
              <a:solidFill>
                <a:srgbClr val="080808"/>
              </a:solidFill>
            </a:endParaRP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9</a:t>
            </a:fld>
            <a:endParaRPr lang="en-US" dirty="0"/>
          </a:p>
        </p:txBody>
      </p:sp>
      <p:sp>
        <p:nvSpPr>
          <p:cNvPr id="6" name="Picture Placeholder 5"/>
          <p:cNvSpPr>
            <a:spLocks noGrp="1"/>
          </p:cNvSpPr>
          <p:nvPr>
            <p:ph type="pic" sz="quarter" idx="13"/>
          </p:nvPr>
        </p:nvSpPr>
        <p:spPr/>
      </p:sp>
      <p:pic>
        <p:nvPicPr>
          <p:cNvPr id="7" name="Picture 6" descr="C:\Users\staff17.WOODLANDS.002\AppData\Local\Microsoft\Windows\Temporary Internet Files\Content.Word\IMG_066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580558">
            <a:off x="5066456" y="2581136"/>
            <a:ext cx="6954399" cy="5295807"/>
          </a:xfrm>
          <a:prstGeom prst="rect">
            <a:avLst/>
          </a:prstGeom>
          <a:noFill/>
          <a:ln>
            <a:noFill/>
          </a:ln>
        </p:spPr>
      </p:pic>
    </p:spTree>
    <p:extLst>
      <p:ext uri="{BB962C8B-B14F-4D97-AF65-F5344CB8AC3E}">
        <p14:creationId xmlns:p14="http://schemas.microsoft.com/office/powerpoint/2010/main" val="2644638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3.xml><?xml version="1.0" encoding="utf-8"?>
<ds:datastoreItem xmlns:ds="http://schemas.openxmlformats.org/officeDocument/2006/customXml" ds:itemID="{BEF6C8FF-3D90-457B-9108-406F928CD7CB}">
  <ds:schemaRefs>
    <ds:schemaRef ds:uri="71af3243-3dd4-4a8d-8c0d-dd76da1f02a5"/>
    <ds:schemaRef ds:uri="http://purl.org/dc/elements/1.1/"/>
    <ds:schemaRef ds:uri="http://schemas.microsoft.com/office/2006/metadata/properties"/>
    <ds:schemaRef ds:uri="http://schemas.openxmlformats.org/package/2006/metadata/core-properties"/>
    <ds:schemaRef ds:uri="16c05727-aa75-4e4a-9b5f-8a80a1165891"/>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875</Words>
  <Application>Microsoft Office PowerPoint</Application>
  <PresentationFormat>Widescreen</PresentationFormat>
  <Paragraphs>114</Paragraphs>
  <Slides>18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Comic Sans MS</vt:lpstr>
      <vt:lpstr>Franklin Gothic Book</vt:lpstr>
      <vt:lpstr>Times New Roman</vt:lpstr>
      <vt:lpstr>Wingdings</vt:lpstr>
      <vt:lpstr>Office Theme</vt:lpstr>
      <vt:lpstr>Welcome  to Reception</vt:lpstr>
      <vt:lpstr>Teacher Profile:</vt:lpstr>
      <vt:lpstr>Teacher Profile:</vt:lpstr>
      <vt:lpstr>School Map</vt:lpstr>
      <vt:lpstr>Welcome to Reception</vt:lpstr>
      <vt:lpstr>Welcome to Reception!</vt:lpstr>
      <vt:lpstr>Welcome to Reception!</vt:lpstr>
      <vt:lpstr>Welcome to Reception!</vt:lpstr>
      <vt:lpstr>Play time!</vt:lpstr>
      <vt:lpstr>Transition Timetable</vt:lpstr>
      <vt:lpstr>Reception groups</vt:lpstr>
      <vt:lpstr>Learning Overview: Autumn 1</vt:lpstr>
      <vt:lpstr>Houses:</vt:lpstr>
      <vt:lpstr>Uniform:</vt:lpstr>
      <vt:lpstr>PE Kit:</vt:lpstr>
      <vt:lpstr>Every day, please bring:</vt:lpstr>
      <vt:lpstr>Please send us your  ‘All About Me’ profiles !</vt:lpstr>
      <vt:lpstr>Have a lovely summer and see you soon!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2020-06-17T16:12:36Z</dcterms:created>
  <dcterms:modified xsi:type="dcterms:W3CDTF">2020-07-06T20:05:10Z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