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7" r:id="rId3"/>
    <p:sldId id="260" r:id="rId4"/>
    <p:sldId id="261" r:id="rId5"/>
    <p:sldId id="284" r:id="rId6"/>
    <p:sldId id="285" r:id="rId7"/>
    <p:sldId id="286" r:id="rId8"/>
    <p:sldId id="287" r:id="rId9"/>
    <p:sldId id="288" r:id="rId10"/>
    <p:sldId id="289" r:id="rId11"/>
    <p:sldId id="290" r:id="rId12"/>
    <p:sldId id="291" r:id="rId13"/>
    <p:sldId id="292" r:id="rId14"/>
    <p:sldId id="293" r:id="rId15"/>
    <p:sldId id="294" r:id="rId16"/>
    <p:sldId id="296" r:id="rId17"/>
    <p:sldId id="297" r:id="rId18"/>
    <p:sldId id="298" r:id="rId19"/>
    <p:sldId id="299" r:id="rId20"/>
    <p:sldId id="300" r:id="rId21"/>
    <p:sldId id="301" r:id="rId22"/>
    <p:sldId id="302" r:id="rId23"/>
    <p:sldId id="303" r:id="rId24"/>
    <p:sldId id="304" r:id="rId25"/>
    <p:sldId id="305" r:id="rId26"/>
    <p:sldId id="278"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99"/>
    <a:srgbClr val="99FF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3" d="100"/>
          <a:sy n="73" d="100"/>
        </p:scale>
        <p:origin x="6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471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7136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17609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43219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822419-D1C5-4E1E-9D0C-85AE180312A5}" type="datetimeFigureOut">
              <a:rPr lang="en-GB" smtClean="0"/>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61866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822419-D1C5-4E1E-9D0C-85AE180312A5}"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19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822419-D1C5-4E1E-9D0C-85AE180312A5}" type="datetimeFigureOut">
              <a:rPr lang="en-GB" smtClean="0"/>
              <a:t>09/10/2020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16076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822419-D1C5-4E1E-9D0C-85AE180312A5}" type="datetimeFigureOut">
              <a:rPr lang="en-GB" smtClean="0"/>
              <a:t>09/10/2020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604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2419-D1C5-4E1E-9D0C-85AE180312A5}" type="datetimeFigureOut">
              <a:rPr lang="en-GB" smtClean="0"/>
              <a:t>09/10/2020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079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6719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8565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22419-D1C5-4E1E-9D0C-85AE180312A5}" type="datetimeFigureOut">
              <a:rPr lang="en-GB" smtClean="0"/>
              <a:t>09/10/2020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13E00-8734-474C-B957-321D8720DE3D}" type="slidenum">
              <a:rPr lang="en-GB" smtClean="0"/>
              <a:t>‹#›</a:t>
            </a:fld>
            <a:endParaRPr lang="en-GB"/>
          </a:p>
        </p:txBody>
      </p:sp>
    </p:spTree>
    <p:extLst>
      <p:ext uri="{BB962C8B-B14F-4D97-AF65-F5344CB8AC3E}">
        <p14:creationId xmlns:p14="http://schemas.microsoft.com/office/powerpoint/2010/main" val="194081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1" y="1043216"/>
            <a:ext cx="6931565" cy="2862322"/>
          </a:xfrm>
          <a:prstGeom prst="rect">
            <a:avLst/>
          </a:prstGeom>
          <a:noFill/>
        </p:spPr>
        <p:txBody>
          <a:bodyPr wrap="square" rtlCol="0">
            <a:spAutoFit/>
          </a:bodyPr>
          <a:lstStyle/>
          <a:p>
            <a:pPr algn="ctr"/>
            <a:r>
              <a:rPr lang="en-GB" sz="6600" dirty="0" smtClean="0">
                <a:solidFill>
                  <a:srgbClr val="FF0000"/>
                </a:solidFill>
                <a:latin typeface="Comic Sans MS" panose="030F0702030302020204" pitchFamily="66" charset="0"/>
              </a:rPr>
              <a:t>Wow Assembly</a:t>
            </a:r>
            <a:r>
              <a:rPr lang="en-GB" sz="6600" dirty="0">
                <a:solidFill>
                  <a:srgbClr val="FF0000"/>
                </a:solidFill>
                <a:latin typeface="Comic Sans MS" panose="030F0702030302020204" pitchFamily="66" charset="0"/>
              </a:rPr>
              <a:t>:</a:t>
            </a:r>
            <a:endParaRPr lang="en-GB" sz="6600" dirty="0" smtClean="0">
              <a:solidFill>
                <a:srgbClr val="FF0000"/>
              </a:solidFill>
              <a:latin typeface="Comic Sans MS" panose="030F0702030302020204" pitchFamily="66" charset="0"/>
            </a:endParaRPr>
          </a:p>
          <a:p>
            <a:pPr algn="ctr"/>
            <a:r>
              <a:rPr lang="en-GB" sz="4800" dirty="0" smtClean="0">
                <a:latin typeface="Comic Sans MS" panose="030F0702030302020204" pitchFamily="66" charset="0"/>
              </a:rPr>
              <a:t>Friday 9</a:t>
            </a:r>
            <a:r>
              <a:rPr lang="en-GB" sz="4800" baseline="30000" dirty="0" smtClean="0">
                <a:latin typeface="Comic Sans MS" panose="030F0702030302020204" pitchFamily="66" charset="0"/>
              </a:rPr>
              <a:t>th</a:t>
            </a:r>
            <a:r>
              <a:rPr lang="en-GB" sz="4800" dirty="0" smtClean="0">
                <a:latin typeface="Comic Sans MS" panose="030F0702030302020204" pitchFamily="66" charset="0"/>
              </a:rPr>
              <a:t> October</a:t>
            </a:r>
          </a:p>
          <a:p>
            <a:endParaRPr lang="en-GB" sz="6600" dirty="0">
              <a:latin typeface="Comic Sans MS" panose="030F0702030302020204" pitchFamily="66" charset="0"/>
            </a:endParaRPr>
          </a:p>
        </p:txBody>
      </p:sp>
      <p:pic>
        <p:nvPicPr>
          <p:cNvPr id="4" name="Picture 6" descr="Image result for the woodlands community primary school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11" y="3212789"/>
            <a:ext cx="2686390" cy="25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58145" y="4304374"/>
            <a:ext cx="1657350" cy="1743075"/>
          </a:xfrm>
          <a:prstGeom prst="rect">
            <a:avLst/>
          </a:prstGeom>
        </p:spPr>
      </p:pic>
      <p:pic>
        <p:nvPicPr>
          <p:cNvPr id="6" name="Picture 5"/>
          <p:cNvPicPr>
            <a:picLocks noChangeAspect="1"/>
          </p:cNvPicPr>
          <p:nvPr/>
        </p:nvPicPr>
        <p:blipFill>
          <a:blip r:embed="rId5"/>
          <a:stretch>
            <a:fillRect/>
          </a:stretch>
        </p:blipFill>
        <p:spPr>
          <a:xfrm>
            <a:off x="9484484" y="4304375"/>
            <a:ext cx="1657350" cy="1743075"/>
          </a:xfrm>
          <a:prstGeom prst="rect">
            <a:avLst/>
          </a:prstGeom>
        </p:spPr>
      </p:pic>
    </p:spTree>
    <p:extLst>
      <p:ext uri="{BB962C8B-B14F-4D97-AF65-F5344CB8AC3E}">
        <p14:creationId xmlns:p14="http://schemas.microsoft.com/office/powerpoint/2010/main" val="4080787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a:latin typeface="Comic Sans MS" panose="030F0702030302020204" pitchFamily="66" charset="0"/>
              </a:rPr>
              <a:t>P</a:t>
            </a:r>
            <a:r>
              <a:rPr lang="en-GB" sz="4800" u="sng" dirty="0" smtClean="0">
                <a:latin typeface="Comic Sans MS" panose="030F0702030302020204" pitchFamily="66" charset="0"/>
              </a:rPr>
              <a:t>ine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4336026" y="1615627"/>
            <a:ext cx="4277031" cy="4829418"/>
          </a:xfrm>
          <a:prstGeom prst="rect">
            <a:avLst/>
          </a:prstGeom>
        </p:spPr>
      </p:pic>
    </p:spTree>
    <p:extLst>
      <p:ext uri="{BB962C8B-B14F-4D97-AF65-F5344CB8AC3E}">
        <p14:creationId xmlns:p14="http://schemas.microsoft.com/office/powerpoint/2010/main" val="3079000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708981"/>
          </a:xfrm>
          <a:prstGeom prst="rect">
            <a:avLst/>
          </a:prstGeom>
          <a:noFill/>
        </p:spPr>
        <p:txBody>
          <a:bodyPr wrap="square" rtlCol="0">
            <a:spAutoFit/>
          </a:bodyPr>
          <a:lstStyle/>
          <a:p>
            <a:pPr algn="ctr"/>
            <a:r>
              <a:rPr lang="en-GB" sz="6600" dirty="0" smtClean="0">
                <a:latin typeface="Comic Sans MS" panose="030F0702030302020204" pitchFamily="66" charset="0"/>
              </a:rPr>
              <a:t>Maple</a:t>
            </a:r>
          </a:p>
          <a:p>
            <a:pPr algn="ctr"/>
            <a:r>
              <a:rPr lang="en-GB" sz="6600" dirty="0" smtClean="0">
                <a:solidFill>
                  <a:srgbClr val="CC0099"/>
                </a:solidFill>
                <a:latin typeface="Comic Sans MS" panose="030F0702030302020204" pitchFamily="66" charset="0"/>
              </a:rPr>
              <a:t>Mollie</a:t>
            </a: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 fantastic work in maths.  Mollie has been adding tens and hundreds to three digit numbers.  She knows the place value of each digit in the number and can use this knowledge when adding.  She independently completed additional work at home.  Well done!</a:t>
            </a: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Miss </a:t>
            </a:r>
            <a:r>
              <a:rPr lang="en-GB" sz="2400" b="1" dirty="0">
                <a:solidFill>
                  <a:srgbClr val="0070C0"/>
                </a:solidFill>
                <a:latin typeface="Lucida Handwriting" panose="03010101010101010101" pitchFamily="66" charset="0"/>
              </a:rPr>
              <a:t>Dawson                                  09.10.20</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smtClean="0">
                <a:latin typeface="Comic Sans MS" panose="030F0702030302020204" pitchFamily="66" charset="0"/>
              </a:rPr>
              <a:t>Maple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6">
            <a:lum bright="-25000" contrast="45000"/>
            <a:extLst>
              <a:ext uri="{28A0092B-C50C-407E-A947-70E740481C1C}">
                <a14:useLocalDpi xmlns:a14="http://schemas.microsoft.com/office/drawing/2010/main" val="0"/>
              </a:ext>
            </a:extLst>
          </a:blip>
          <a:srcRect/>
          <a:stretch>
            <a:fillRect/>
          </a:stretch>
        </p:blipFill>
        <p:spPr bwMode="auto">
          <a:xfrm>
            <a:off x="1459274" y="1682248"/>
            <a:ext cx="5210175" cy="4222164"/>
          </a:xfrm>
          <a:prstGeom prst="rect">
            <a:avLst/>
          </a:prstGeom>
          <a:noFill/>
          <a:ln>
            <a:noFill/>
          </a:ln>
        </p:spPr>
      </p:pic>
      <p:pic>
        <p:nvPicPr>
          <p:cNvPr id="7" name="Picture 6"/>
          <p:cNvPicPr/>
          <p:nvPr/>
        </p:nvPicPr>
        <p:blipFill>
          <a:blip r:embed="rId7">
            <a:extLst>
              <a:ext uri="{28A0092B-C50C-407E-A947-70E740481C1C}">
                <a14:useLocalDpi xmlns:a14="http://schemas.microsoft.com/office/drawing/2010/main" val="0"/>
              </a:ext>
            </a:extLst>
          </a:blip>
          <a:srcRect/>
          <a:stretch>
            <a:fillRect/>
          </a:stretch>
        </p:blipFill>
        <p:spPr bwMode="auto">
          <a:xfrm>
            <a:off x="6816853" y="1682247"/>
            <a:ext cx="3911852" cy="4222165"/>
          </a:xfrm>
          <a:prstGeom prst="rect">
            <a:avLst/>
          </a:prstGeom>
          <a:noFill/>
          <a:ln>
            <a:noFill/>
          </a:ln>
        </p:spPr>
      </p:pic>
    </p:spTree>
    <p:extLst>
      <p:ext uri="{BB962C8B-B14F-4D97-AF65-F5344CB8AC3E}">
        <p14:creationId xmlns:p14="http://schemas.microsoft.com/office/powerpoint/2010/main" val="3323157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216539"/>
          </a:xfrm>
          <a:prstGeom prst="rect">
            <a:avLst/>
          </a:prstGeom>
          <a:noFill/>
        </p:spPr>
        <p:txBody>
          <a:bodyPr wrap="square" rtlCol="0">
            <a:spAutoFit/>
          </a:bodyPr>
          <a:lstStyle/>
          <a:p>
            <a:pPr algn="ctr"/>
            <a:r>
              <a:rPr lang="en-GB" sz="6600" dirty="0" smtClean="0">
                <a:latin typeface="Comic Sans MS" panose="030F0702030302020204" pitchFamily="66" charset="0"/>
              </a:rPr>
              <a:t>Willow</a:t>
            </a:r>
          </a:p>
          <a:p>
            <a:pPr algn="ctr"/>
            <a:r>
              <a:rPr lang="en-GB" sz="6600" dirty="0" smtClean="0">
                <a:solidFill>
                  <a:srgbClr val="CC0099"/>
                </a:solidFill>
                <a:latin typeface="Comic Sans MS" panose="030F0702030302020204" pitchFamily="66" charset="0"/>
              </a:rPr>
              <a:t>Sophie</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 her amazing Christmas art! </a:t>
            </a: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000" b="1" dirty="0" smtClean="0">
                <a:solidFill>
                  <a:srgbClr val="0070C0"/>
                </a:solidFill>
                <a:latin typeface="Lucida Handwriting" panose="03010101010101010101" pitchFamily="66" charset="0"/>
              </a:rPr>
              <a:t>Mrs Maiden and Miss Higgins                                    </a:t>
            </a:r>
            <a:r>
              <a:rPr lang="en-GB" sz="2000" b="1" dirty="0">
                <a:solidFill>
                  <a:srgbClr val="0070C0"/>
                </a:solidFill>
                <a:latin typeface="Lucida Handwriting" panose="03010101010101010101" pitchFamily="66" charset="0"/>
              </a:rPr>
              <a:t>09.10.20</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81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err="1" smtClean="0">
                <a:latin typeface="Comic Sans MS" panose="030F0702030302020204" pitchFamily="66" charset="0"/>
              </a:rPr>
              <a:t>WillowWow</a:t>
            </a:r>
            <a:r>
              <a:rPr lang="en-GB" sz="4800" u="sng" dirty="0" smtClean="0">
                <a:latin typeface="Comic Sans MS" panose="030F0702030302020204" pitchFamily="66" charset="0"/>
              </a:rPr>
              <a:t>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x_2401FB0A-59EA-490F-9F85-DE1403F606A5" descr="GetAttachmentThumbnail?id=AAMkAGY5ZGU3ZmNmLTNjMDMtNDYxMS05MzYwLWFiMzc5Y2FiMDExMABGAAAAAADjfQmuH6GST7HnsZCP2ltrBwAUBD0Bw40sSrQustqwWGj4AAAAAAEMAAAUBD0Bw40sSrQustqwWGj4AAWlSGceAAABEgAQAMU1rXq5OlNHpRgROZoqUBg%3D&amp;thumbnailType=2&amp;owa=outlook"/>
          <p:cNvPicPr>
            <a:picLocks noChangeAspect="1" noChangeArrowheads="1"/>
          </p:cNvPicPr>
          <p:nvPr/>
        </p:nvPicPr>
        <p:blipFill rotWithShape="1">
          <a:blip r:embed="rId6">
            <a:extLst>
              <a:ext uri="{28A0092B-C50C-407E-A947-70E740481C1C}">
                <a14:useLocalDpi xmlns:a14="http://schemas.microsoft.com/office/drawing/2010/main" val="0"/>
              </a:ext>
            </a:extLst>
          </a:blip>
          <a:srcRect l="25809" t="645" r="25320" b="-645"/>
          <a:stretch/>
        </p:blipFill>
        <p:spPr bwMode="auto">
          <a:xfrm rot="5400000">
            <a:off x="2365905" y="1371600"/>
            <a:ext cx="2979174" cy="4572000"/>
          </a:xfrm>
          <a:prstGeom prst="rect">
            <a:avLst/>
          </a:prstGeom>
          <a:noFill/>
          <a:ln w="0" algn="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58605" y="1887885"/>
            <a:ext cx="4509644" cy="3539430"/>
          </a:xfrm>
          <a:prstGeom prst="rect">
            <a:avLst/>
          </a:prstGeom>
          <a:noFill/>
        </p:spPr>
        <p:txBody>
          <a:bodyPr wrap="square" rtlCol="0">
            <a:spAutoFit/>
          </a:bodyPr>
          <a:lstStyle/>
          <a:p>
            <a:pPr algn="ctr"/>
            <a:r>
              <a:rPr lang="en-GB" sz="3200" dirty="0" smtClean="0"/>
              <a:t>Sophie worked hard to create a beautiful snowy scene. </a:t>
            </a:r>
          </a:p>
          <a:p>
            <a:pPr algn="ctr"/>
            <a:r>
              <a:rPr lang="en-GB" sz="3200" dirty="0" smtClean="0"/>
              <a:t>We looked at tones of colour and she applied this beautifully. </a:t>
            </a:r>
          </a:p>
          <a:p>
            <a:pPr algn="ctr"/>
            <a:r>
              <a:rPr lang="en-GB" sz="3200" dirty="0" smtClean="0"/>
              <a:t>Well done </a:t>
            </a:r>
            <a:r>
              <a:rPr lang="en-GB" sz="3200" dirty="0" err="1" smtClean="0"/>
              <a:t>Soph</a:t>
            </a:r>
            <a:r>
              <a:rPr lang="en-GB" sz="3200" dirty="0"/>
              <a:t> </a:t>
            </a:r>
            <a:r>
              <a:rPr lang="en-GB" sz="3200" dirty="0" smtClean="0">
                <a:sym typeface="Wingdings" panose="05000000000000000000" pitchFamily="2" charset="2"/>
              </a:rPr>
              <a:t></a:t>
            </a:r>
            <a:endParaRPr lang="en-GB" sz="3200" dirty="0"/>
          </a:p>
        </p:txBody>
      </p:sp>
    </p:spTree>
    <p:extLst>
      <p:ext uri="{BB962C8B-B14F-4D97-AF65-F5344CB8AC3E}">
        <p14:creationId xmlns:p14="http://schemas.microsoft.com/office/powerpoint/2010/main" val="4072886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216539"/>
          </a:xfrm>
          <a:prstGeom prst="rect">
            <a:avLst/>
          </a:prstGeom>
          <a:noFill/>
        </p:spPr>
        <p:txBody>
          <a:bodyPr wrap="square" rtlCol="0">
            <a:spAutoFit/>
          </a:bodyPr>
          <a:lstStyle/>
          <a:p>
            <a:pPr algn="ctr"/>
            <a:r>
              <a:rPr lang="en-GB" sz="6600" dirty="0" smtClean="0">
                <a:latin typeface="Comic Sans MS" panose="030F0702030302020204" pitchFamily="66" charset="0"/>
              </a:rPr>
              <a:t>Spruce</a:t>
            </a:r>
          </a:p>
          <a:p>
            <a:pPr algn="ctr"/>
            <a:r>
              <a:rPr lang="en-GB" sz="6600" dirty="0" smtClean="0">
                <a:solidFill>
                  <a:srgbClr val="CC0099"/>
                </a:solidFill>
                <a:latin typeface="Comic Sans MS" panose="030F0702030302020204" pitchFamily="66" charset="0"/>
              </a:rPr>
              <a:t>Frankie</a:t>
            </a:r>
          </a:p>
          <a:p>
            <a:pPr algn="ctr"/>
            <a:endParaRPr lang="en-GB" sz="1600" dirty="0" smtClean="0">
              <a:latin typeface="Comic Sans MS" panose="030F0702030302020204" pitchFamily="66" charset="0"/>
            </a:endParaRPr>
          </a:p>
          <a:p>
            <a:pPr algn="ctr"/>
            <a:r>
              <a:rPr lang="en-GB" sz="2400" dirty="0">
                <a:latin typeface="Comic Sans MS" panose="030F0702030302020204" pitchFamily="66" charset="0"/>
              </a:rPr>
              <a:t>For </a:t>
            </a:r>
            <a:r>
              <a:rPr lang="en-GB" sz="2400" dirty="0" err="1" smtClean="0">
                <a:latin typeface="Comic Sans MS" panose="030F0702030302020204" pitchFamily="66" charset="0"/>
              </a:rPr>
              <a:t>erseverance</a:t>
            </a:r>
            <a:r>
              <a:rPr lang="en-GB" sz="2400" dirty="0" smtClean="0">
                <a:latin typeface="Comic Sans MS" panose="030F0702030302020204" pitchFamily="66" charset="0"/>
              </a:rPr>
              <a:t>  </a:t>
            </a:r>
            <a:r>
              <a:rPr lang="en-GB" sz="2400" dirty="0">
                <a:latin typeface="Comic Sans MS" panose="030F0702030302020204" pitchFamily="66" charset="0"/>
              </a:rPr>
              <a:t>with his maths this </a:t>
            </a:r>
            <a:r>
              <a:rPr lang="en-GB" sz="2400" dirty="0" smtClean="0">
                <a:latin typeface="Comic Sans MS" panose="030F0702030302020204" pitchFamily="66" charset="0"/>
              </a:rPr>
              <a:t>week.</a:t>
            </a:r>
            <a:endParaRPr lang="en-GB" sz="2400" dirty="0">
              <a:latin typeface="Comic Sans MS" panose="030F0702030302020204" pitchFamily="66" charset="0"/>
            </a:endParaRPr>
          </a:p>
          <a:p>
            <a:pPr algn="ctr"/>
            <a:endParaRPr lang="en-GB" sz="2400" dirty="0" smtClean="0">
              <a:latin typeface="Comic Sans MS" panose="030F0702030302020204"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Mr </a:t>
            </a:r>
            <a:r>
              <a:rPr lang="en-GB" sz="2400" b="1" dirty="0" err="1" smtClean="0">
                <a:solidFill>
                  <a:srgbClr val="0070C0"/>
                </a:solidFill>
                <a:latin typeface="Lucida Handwriting" panose="03010101010101010101" pitchFamily="66" charset="0"/>
              </a:rPr>
              <a:t>Tennuci</a:t>
            </a:r>
            <a:r>
              <a:rPr lang="en-GB" sz="2400" b="1" dirty="0" smtClean="0">
                <a:solidFill>
                  <a:srgbClr val="0070C0"/>
                </a:solidFill>
                <a:latin typeface="Lucida Handwriting" panose="03010101010101010101" pitchFamily="66" charset="0"/>
              </a:rPr>
              <a:t>                                            11.09.20</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7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585871"/>
          </a:xfrm>
          <a:prstGeom prst="rect">
            <a:avLst/>
          </a:prstGeom>
          <a:noFill/>
        </p:spPr>
        <p:txBody>
          <a:bodyPr wrap="square" rtlCol="0">
            <a:spAutoFit/>
          </a:bodyPr>
          <a:lstStyle/>
          <a:p>
            <a:pPr algn="ctr"/>
            <a:r>
              <a:rPr lang="en-GB" sz="6600" dirty="0" smtClean="0">
                <a:latin typeface="Comic Sans MS" panose="030F0702030302020204" pitchFamily="66" charset="0"/>
              </a:rPr>
              <a:t>Chestnut</a:t>
            </a:r>
          </a:p>
          <a:p>
            <a:pPr algn="ctr"/>
            <a:r>
              <a:rPr lang="en-GB" sz="6600" dirty="0" smtClean="0">
                <a:solidFill>
                  <a:srgbClr val="CC0099"/>
                </a:solidFill>
                <a:latin typeface="Comic Sans MS" panose="030F0702030302020204" pitchFamily="66" charset="0"/>
              </a:rPr>
              <a:t>Charley </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 great independence and tackling some tricky problems in Maths. Well Done Charley. Keep it up!</a:t>
            </a: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Miss Fisher                                   </a:t>
            </a:r>
            <a:r>
              <a:rPr lang="en-GB" sz="2400" b="1" dirty="0">
                <a:solidFill>
                  <a:srgbClr val="0070C0"/>
                </a:solidFill>
                <a:latin typeface="Lucida Handwriting" panose="03010101010101010101" pitchFamily="66" charset="0"/>
              </a:rPr>
              <a:t>09.10.20</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4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smtClean="0">
                <a:latin typeface="Comic Sans MS" panose="030F0702030302020204" pitchFamily="66" charset="0"/>
              </a:rPr>
              <a:t>Chestnut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4662664" y="1639423"/>
            <a:ext cx="3271968" cy="4554666"/>
          </a:xfrm>
          <a:prstGeom prst="rect">
            <a:avLst/>
          </a:prstGeom>
        </p:spPr>
      </p:pic>
    </p:spTree>
    <p:extLst>
      <p:ext uri="{BB962C8B-B14F-4D97-AF65-F5344CB8AC3E}">
        <p14:creationId xmlns:p14="http://schemas.microsoft.com/office/powerpoint/2010/main" val="1223697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216539"/>
          </a:xfrm>
          <a:prstGeom prst="rect">
            <a:avLst/>
          </a:prstGeom>
          <a:noFill/>
        </p:spPr>
        <p:txBody>
          <a:bodyPr wrap="square" rtlCol="0">
            <a:spAutoFit/>
          </a:bodyPr>
          <a:lstStyle/>
          <a:p>
            <a:pPr algn="ctr"/>
            <a:r>
              <a:rPr lang="en-GB" sz="6600" dirty="0" smtClean="0">
                <a:latin typeface="Comic Sans MS" panose="030F0702030302020204" pitchFamily="66" charset="0"/>
              </a:rPr>
              <a:t>Aspen</a:t>
            </a:r>
          </a:p>
          <a:p>
            <a:pPr algn="ctr"/>
            <a:r>
              <a:rPr lang="en-GB" sz="6600" dirty="0" smtClean="0">
                <a:solidFill>
                  <a:srgbClr val="CC0099"/>
                </a:solidFill>
                <a:latin typeface="Comic Sans MS" panose="030F0702030302020204" pitchFamily="66" charset="0"/>
              </a:rPr>
              <a:t>Ethan </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 his great attitude to learning.</a:t>
            </a: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Mrs Davies                                                 </a:t>
            </a:r>
            <a:r>
              <a:rPr lang="en-GB" sz="2400" b="1" dirty="0">
                <a:solidFill>
                  <a:srgbClr val="0070C0"/>
                </a:solidFill>
                <a:latin typeface="Lucida Handwriting" panose="03010101010101010101" pitchFamily="66" charset="0"/>
              </a:rPr>
              <a:t>09.10.20</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47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smtClean="0">
                <a:latin typeface="Comic Sans MS" panose="030F0702030302020204" pitchFamily="66" charset="0"/>
              </a:rPr>
              <a:t>Aspen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03987" y="2182761"/>
            <a:ext cx="7772400" cy="2246769"/>
          </a:xfrm>
          <a:prstGeom prst="rect">
            <a:avLst/>
          </a:prstGeom>
          <a:noFill/>
        </p:spPr>
        <p:txBody>
          <a:bodyPr wrap="square" rtlCol="0">
            <a:spAutoFit/>
          </a:bodyPr>
          <a:lstStyle/>
          <a:p>
            <a:r>
              <a:rPr lang="en-GB" sz="2800" dirty="0" smtClean="0">
                <a:latin typeface="Comic Sans MS" panose="030F0702030302020204" pitchFamily="66" charset="0"/>
              </a:rPr>
              <a:t>Ethan continues to show a great attitude and enthusiasm for learning.</a:t>
            </a:r>
          </a:p>
          <a:p>
            <a:r>
              <a:rPr lang="en-GB" sz="2800" dirty="0" smtClean="0">
                <a:latin typeface="Comic Sans MS" panose="030F0702030302020204" pitchFamily="66" charset="0"/>
              </a:rPr>
              <a:t>He remains on task, questions to find out more and always wants to impress.</a:t>
            </a:r>
          </a:p>
          <a:p>
            <a:r>
              <a:rPr lang="en-GB" sz="2800" dirty="0" smtClean="0">
                <a:latin typeface="Comic Sans MS" panose="030F0702030302020204" pitchFamily="66" charset="0"/>
              </a:rPr>
              <a:t>Keep it up!</a:t>
            </a:r>
            <a:endParaRPr lang="en-GB" sz="2800" dirty="0">
              <a:latin typeface="Comic Sans MS" panose="030F0702030302020204" pitchFamily="66" charset="0"/>
            </a:endParaRPr>
          </a:p>
        </p:txBody>
      </p:sp>
      <p:sp>
        <p:nvSpPr>
          <p:cNvPr id="7" name="5-Point Star 6"/>
          <p:cNvSpPr/>
          <p:nvPr/>
        </p:nvSpPr>
        <p:spPr>
          <a:xfrm>
            <a:off x="8790039" y="3908323"/>
            <a:ext cx="2005780" cy="146009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1175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5" name="Rectangle 4"/>
          <p:cNvSpPr/>
          <p:nvPr/>
        </p:nvSpPr>
        <p:spPr>
          <a:xfrm>
            <a:off x="2047164" y="1215163"/>
            <a:ext cx="8311487" cy="3631763"/>
          </a:xfrm>
          <a:prstGeom prst="rect">
            <a:avLst/>
          </a:prstGeom>
        </p:spPr>
        <p:txBody>
          <a:bodyPr wrap="square">
            <a:spAutoFit/>
          </a:bodyPr>
          <a:lstStyle/>
          <a:p>
            <a:pPr algn="ctr">
              <a:lnSpc>
                <a:spcPct val="115000"/>
              </a:lnSpc>
              <a:spcAft>
                <a:spcPts val="0"/>
              </a:spcAft>
            </a:pPr>
            <a:r>
              <a:rPr lang="en-GB" sz="4000" u="sng"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Phrase </a:t>
            </a:r>
            <a:r>
              <a:rPr lang="en-GB" sz="40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of the Week</a:t>
            </a: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a:t>
            </a:r>
            <a:endParaRPr lang="en-GB" sz="4000" dirty="0">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Mistakes are the porthole to discovery!</a:t>
            </a:r>
            <a:endParaRPr lang="en-GB" sz="4000" dirty="0">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endParaRPr lang="en-GB" sz="4000" dirty="0">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endParaRPr lang="en-GB" sz="40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ounded Rectangular Callout 5"/>
          <p:cNvSpPr/>
          <p:nvPr/>
        </p:nvSpPr>
        <p:spPr>
          <a:xfrm>
            <a:off x="2047164" y="1132764"/>
            <a:ext cx="8270543" cy="3664723"/>
          </a:xfrm>
          <a:prstGeom prst="wedgeRoundRectCallout">
            <a:avLst>
              <a:gd name="adj1" fmla="val -41281"/>
              <a:gd name="adj2" fmla="val 7033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7620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216539"/>
          </a:xfrm>
          <a:prstGeom prst="rect">
            <a:avLst/>
          </a:prstGeom>
          <a:noFill/>
        </p:spPr>
        <p:txBody>
          <a:bodyPr wrap="square" rtlCol="0">
            <a:spAutoFit/>
          </a:bodyPr>
          <a:lstStyle/>
          <a:p>
            <a:pPr algn="ctr"/>
            <a:r>
              <a:rPr lang="en-GB" sz="6600" dirty="0" smtClean="0">
                <a:latin typeface="Comic Sans MS" panose="030F0702030302020204" pitchFamily="66" charset="0"/>
              </a:rPr>
              <a:t>Redwood</a:t>
            </a:r>
          </a:p>
          <a:p>
            <a:pPr algn="ctr"/>
            <a:r>
              <a:rPr lang="en-GB" sz="6600" dirty="0" smtClean="0">
                <a:solidFill>
                  <a:srgbClr val="CC0099"/>
                </a:solidFill>
                <a:latin typeface="Comic Sans MS" panose="030F0702030302020204" pitchFamily="66" charset="0"/>
              </a:rPr>
              <a:t>Ruby W.</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 exceptional effort and resilience in Maths</a:t>
            </a: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Miss Shipley                                   </a:t>
            </a:r>
            <a:r>
              <a:rPr lang="en-GB" sz="2400" b="1" dirty="0">
                <a:solidFill>
                  <a:srgbClr val="0070C0"/>
                </a:solidFill>
                <a:latin typeface="Lucida Handwriting" panose="03010101010101010101" pitchFamily="66" charset="0"/>
              </a:rPr>
              <a:t>09.10.20</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13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smtClean="0">
                <a:latin typeface="Comic Sans MS" panose="030F0702030302020204" pitchFamily="66" charset="0"/>
              </a:rPr>
              <a:t>Redwood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p:cNvSpPr/>
          <p:nvPr/>
        </p:nvSpPr>
        <p:spPr>
          <a:xfrm>
            <a:off x="1017639" y="1655193"/>
            <a:ext cx="10264877" cy="4347401"/>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200" dirty="0" smtClean="0">
                <a:solidFill>
                  <a:schemeClr val="tx1"/>
                </a:solidFill>
                <a:latin typeface="XCCW Joined 33a" panose="03050602040000000000" pitchFamily="66" charset="0"/>
              </a:rPr>
              <a:t>Ruby has blown me away with her hard work and determination, this week. She has passed her times table test</a:t>
            </a:r>
            <a:r>
              <a:rPr lang="en-GB" sz="2200" smtClean="0">
                <a:solidFill>
                  <a:schemeClr val="tx1"/>
                </a:solidFill>
                <a:latin typeface="XCCW Joined 33a" panose="03050602040000000000" pitchFamily="66" charset="0"/>
              </a:rPr>
              <a:t>, mastered </a:t>
            </a:r>
            <a:r>
              <a:rPr lang="en-GB" sz="2200" dirty="0" smtClean="0">
                <a:solidFill>
                  <a:schemeClr val="tx1"/>
                </a:solidFill>
                <a:latin typeface="XCCW Joined 33a" panose="03050602040000000000" pitchFamily="66" charset="0"/>
              </a:rPr>
              <a:t>multiples, figured out factors and pushed on with primes. I could not be prouder of what she has achieved. </a:t>
            </a:r>
          </a:p>
          <a:p>
            <a:pPr algn="ctr"/>
            <a:r>
              <a:rPr lang="en-GB" sz="2200" dirty="0" smtClean="0">
                <a:solidFill>
                  <a:schemeClr val="tx1"/>
                </a:solidFill>
                <a:latin typeface="XCCW Joined 33a" panose="03050602040000000000" pitchFamily="66" charset="0"/>
              </a:rPr>
              <a:t>Well done Ruby!</a:t>
            </a:r>
            <a:endParaRPr lang="en-GB" sz="2200" dirty="0">
              <a:solidFill>
                <a:schemeClr val="tx1"/>
              </a:solidFill>
              <a:latin typeface="XCCW Joined 33a" panose="03050602040000000000" pitchFamily="66" charset="0"/>
            </a:endParaRPr>
          </a:p>
        </p:txBody>
      </p:sp>
    </p:spTree>
    <p:extLst>
      <p:ext uri="{BB962C8B-B14F-4D97-AF65-F5344CB8AC3E}">
        <p14:creationId xmlns:p14="http://schemas.microsoft.com/office/powerpoint/2010/main" val="3904132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067208"/>
          </a:xfrm>
        </p:spPr>
        <p:txBody>
          <a:bodyPr/>
          <a:lstStyle/>
          <a:p>
            <a:r>
              <a:rPr lang="en-GB" dirty="0" smtClean="0"/>
              <a:t>Whole school</a:t>
            </a:r>
            <a:endParaRPr lang="en-GB" dirty="0"/>
          </a:p>
        </p:txBody>
      </p:sp>
      <p:pic>
        <p:nvPicPr>
          <p:cNvPr id="1030" name="Picture 1" descr="Walk to School Week 2017 - Education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614" y="1328466"/>
            <a:ext cx="1672216" cy="16722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 descr="Greenwich, CT"/>
          <p:cNvPicPr>
            <a:picLocks noChangeAspect="1" noChangeArrowheads="1"/>
          </p:cNvPicPr>
          <p:nvPr/>
        </p:nvPicPr>
        <p:blipFill>
          <a:blip r:embed="rId3">
            <a:extLst>
              <a:ext uri="{28A0092B-C50C-407E-A947-70E740481C1C}">
                <a14:useLocalDpi xmlns:a14="http://schemas.microsoft.com/office/drawing/2010/main" val="0"/>
              </a:ext>
            </a:extLst>
          </a:blip>
          <a:srcRect l="5684" t="17001" r="9454"/>
          <a:stretch>
            <a:fillRect/>
          </a:stretch>
        </p:blipFill>
        <p:spPr bwMode="auto">
          <a:xfrm>
            <a:off x="5470240" y="1328466"/>
            <a:ext cx="1622891" cy="1804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3" descr="N Lancing Primary on Twitter: &quot;If your child is going to scoot to school  you'll need to complete a scooter contract with them. Available on the  website or reception office… https://t.co/taumTjk3v8&quot;"/>
          <p:cNvPicPr>
            <a:picLocks noChangeAspect="1" noChangeArrowheads="1"/>
          </p:cNvPicPr>
          <p:nvPr/>
        </p:nvPicPr>
        <p:blipFill>
          <a:blip r:embed="rId4">
            <a:extLst>
              <a:ext uri="{28A0092B-C50C-407E-A947-70E740481C1C}">
                <a14:useLocalDpi xmlns:a14="http://schemas.microsoft.com/office/drawing/2010/main" val="0"/>
              </a:ext>
            </a:extLst>
          </a:blip>
          <a:srcRect l="26163" t="10857" r="22829" b="11903"/>
          <a:stretch>
            <a:fillRect/>
          </a:stretch>
        </p:blipFill>
        <p:spPr bwMode="auto">
          <a:xfrm>
            <a:off x="10419655" y="1394836"/>
            <a:ext cx="1064402" cy="16261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 descr="Kids riding on school bus to school Royalty Free Vector"/>
          <p:cNvPicPr>
            <a:picLocks noChangeAspect="1" noChangeArrowheads="1"/>
          </p:cNvPicPr>
          <p:nvPr/>
        </p:nvPicPr>
        <p:blipFill>
          <a:blip r:embed="rId5">
            <a:extLst>
              <a:ext uri="{28A0092B-C50C-407E-A947-70E740481C1C}">
                <a14:useLocalDpi xmlns:a14="http://schemas.microsoft.com/office/drawing/2010/main" val="0"/>
              </a:ext>
            </a:extLst>
          </a:blip>
          <a:srcRect l="26994" t="26877" b="17430"/>
          <a:stretch>
            <a:fillRect/>
          </a:stretch>
        </p:blipFill>
        <p:spPr bwMode="auto">
          <a:xfrm>
            <a:off x="851379" y="4030681"/>
            <a:ext cx="2180090" cy="13126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5" descr="Road Safety - Cove Junior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4106" y="4018782"/>
            <a:ext cx="3276425" cy="154601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 descr="Free Car School Cliparts, Download Free Clip Art, Free Clip Art on Clipart  Libra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23713" y="4018782"/>
            <a:ext cx="1656287" cy="1213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51379" y="3042257"/>
            <a:ext cx="2427398" cy="584775"/>
          </a:xfrm>
          <a:prstGeom prst="rect">
            <a:avLst/>
          </a:prstGeom>
          <a:noFill/>
        </p:spPr>
        <p:txBody>
          <a:bodyPr wrap="square" rtlCol="0">
            <a:spAutoFit/>
          </a:bodyPr>
          <a:lstStyle/>
          <a:p>
            <a:pPr algn="ctr"/>
            <a:r>
              <a:rPr lang="en-GB" sz="3200" dirty="0" smtClean="0"/>
              <a:t>434</a:t>
            </a:r>
            <a:endParaRPr lang="en-GB" sz="3200" dirty="0"/>
          </a:p>
        </p:txBody>
      </p:sp>
      <p:sp>
        <p:nvSpPr>
          <p:cNvPr id="4" name="TextBox 3"/>
          <p:cNvSpPr txBox="1"/>
          <p:nvPr/>
        </p:nvSpPr>
        <p:spPr>
          <a:xfrm>
            <a:off x="5630091" y="3021006"/>
            <a:ext cx="1319349" cy="584775"/>
          </a:xfrm>
          <a:prstGeom prst="rect">
            <a:avLst/>
          </a:prstGeom>
          <a:noFill/>
        </p:spPr>
        <p:txBody>
          <a:bodyPr wrap="square" rtlCol="0">
            <a:spAutoFit/>
          </a:bodyPr>
          <a:lstStyle/>
          <a:p>
            <a:pPr algn="ctr"/>
            <a:r>
              <a:rPr lang="en-GB" sz="3200" dirty="0" smtClean="0"/>
              <a:t>12</a:t>
            </a:r>
            <a:endParaRPr lang="en-GB" sz="3200" dirty="0"/>
          </a:p>
        </p:txBody>
      </p:sp>
      <p:sp>
        <p:nvSpPr>
          <p:cNvPr id="5" name="TextBox 4"/>
          <p:cNvSpPr txBox="1"/>
          <p:nvPr/>
        </p:nvSpPr>
        <p:spPr>
          <a:xfrm>
            <a:off x="10567851" y="3042257"/>
            <a:ext cx="916206" cy="584775"/>
          </a:xfrm>
          <a:prstGeom prst="rect">
            <a:avLst/>
          </a:prstGeom>
          <a:noFill/>
        </p:spPr>
        <p:txBody>
          <a:bodyPr wrap="square" rtlCol="0">
            <a:spAutoFit/>
          </a:bodyPr>
          <a:lstStyle/>
          <a:p>
            <a:pPr algn="ctr"/>
            <a:r>
              <a:rPr lang="en-GB" sz="3200" dirty="0" smtClean="0"/>
              <a:t>45</a:t>
            </a:r>
            <a:endParaRPr lang="en-GB" sz="3200" dirty="0"/>
          </a:p>
        </p:txBody>
      </p:sp>
      <p:sp>
        <p:nvSpPr>
          <p:cNvPr id="6" name="TextBox 5"/>
          <p:cNvSpPr txBox="1"/>
          <p:nvPr/>
        </p:nvSpPr>
        <p:spPr>
          <a:xfrm>
            <a:off x="1524000" y="5564801"/>
            <a:ext cx="657497" cy="584775"/>
          </a:xfrm>
          <a:prstGeom prst="rect">
            <a:avLst/>
          </a:prstGeom>
          <a:noFill/>
        </p:spPr>
        <p:txBody>
          <a:bodyPr wrap="square" rtlCol="0">
            <a:spAutoFit/>
          </a:bodyPr>
          <a:lstStyle/>
          <a:p>
            <a:pPr algn="ctr"/>
            <a:r>
              <a:rPr lang="en-GB" sz="3200" dirty="0" smtClean="0"/>
              <a:t>1</a:t>
            </a:r>
            <a:endParaRPr lang="en-GB" sz="3200" dirty="0"/>
          </a:p>
        </p:txBody>
      </p:sp>
      <p:sp>
        <p:nvSpPr>
          <p:cNvPr id="7" name="TextBox 6"/>
          <p:cNvSpPr txBox="1"/>
          <p:nvPr/>
        </p:nvSpPr>
        <p:spPr>
          <a:xfrm>
            <a:off x="5630091" y="5669280"/>
            <a:ext cx="1319349" cy="584775"/>
          </a:xfrm>
          <a:prstGeom prst="rect">
            <a:avLst/>
          </a:prstGeom>
          <a:noFill/>
        </p:spPr>
        <p:txBody>
          <a:bodyPr wrap="square" rtlCol="0">
            <a:spAutoFit/>
          </a:bodyPr>
          <a:lstStyle/>
          <a:p>
            <a:pPr algn="ctr"/>
            <a:r>
              <a:rPr lang="en-GB" sz="3200" dirty="0" smtClean="0"/>
              <a:t>148</a:t>
            </a:r>
            <a:endParaRPr lang="en-GB" sz="3200" dirty="0"/>
          </a:p>
        </p:txBody>
      </p:sp>
      <p:sp>
        <p:nvSpPr>
          <p:cNvPr id="8" name="TextBox 7"/>
          <p:cNvSpPr txBox="1"/>
          <p:nvPr/>
        </p:nvSpPr>
        <p:spPr>
          <a:xfrm>
            <a:off x="10493753" y="5564801"/>
            <a:ext cx="916206" cy="584775"/>
          </a:xfrm>
          <a:prstGeom prst="rect">
            <a:avLst/>
          </a:prstGeom>
          <a:noFill/>
        </p:spPr>
        <p:txBody>
          <a:bodyPr wrap="square" rtlCol="0">
            <a:spAutoFit/>
          </a:bodyPr>
          <a:lstStyle/>
          <a:p>
            <a:pPr algn="ctr"/>
            <a:r>
              <a:rPr lang="en-GB" sz="3200" dirty="0" smtClean="0"/>
              <a:t>301</a:t>
            </a:r>
            <a:endParaRPr lang="en-GB" sz="3200" dirty="0"/>
          </a:p>
        </p:txBody>
      </p:sp>
    </p:spTree>
    <p:extLst>
      <p:ext uri="{BB962C8B-B14F-4D97-AF65-F5344CB8AC3E}">
        <p14:creationId xmlns:p14="http://schemas.microsoft.com/office/powerpoint/2010/main" val="35257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1258"/>
            <a:ext cx="9144000" cy="1067208"/>
          </a:xfrm>
        </p:spPr>
        <p:txBody>
          <a:bodyPr>
            <a:normAutofit/>
          </a:bodyPr>
          <a:lstStyle/>
          <a:p>
            <a:r>
              <a:rPr lang="en-GB" sz="4800" dirty="0" smtClean="0"/>
              <a:t>Winning Class – Reception and KS1</a:t>
            </a:r>
            <a:endParaRPr lang="en-GB" sz="4800" dirty="0"/>
          </a:p>
        </p:txBody>
      </p:sp>
      <p:pic>
        <p:nvPicPr>
          <p:cNvPr id="1030" name="Picture 1" descr="Walk to School Week 2017 - Education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614" y="1328466"/>
            <a:ext cx="1672216" cy="16722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 descr="Greenwich, CT"/>
          <p:cNvPicPr>
            <a:picLocks noChangeAspect="1" noChangeArrowheads="1"/>
          </p:cNvPicPr>
          <p:nvPr/>
        </p:nvPicPr>
        <p:blipFill>
          <a:blip r:embed="rId3">
            <a:extLst>
              <a:ext uri="{28A0092B-C50C-407E-A947-70E740481C1C}">
                <a14:useLocalDpi xmlns:a14="http://schemas.microsoft.com/office/drawing/2010/main" val="0"/>
              </a:ext>
            </a:extLst>
          </a:blip>
          <a:srcRect l="5684" t="17001" r="9454"/>
          <a:stretch>
            <a:fillRect/>
          </a:stretch>
        </p:blipFill>
        <p:spPr bwMode="auto">
          <a:xfrm>
            <a:off x="5470240" y="1328466"/>
            <a:ext cx="1622891" cy="1804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3" descr="N Lancing Primary on Twitter: &quot;If your child is going to scoot to school  you'll need to complete a scooter contract with them. Available on the  website or reception office… https://t.co/taumTjk3v8&quot;"/>
          <p:cNvPicPr>
            <a:picLocks noChangeAspect="1" noChangeArrowheads="1"/>
          </p:cNvPicPr>
          <p:nvPr/>
        </p:nvPicPr>
        <p:blipFill>
          <a:blip r:embed="rId4">
            <a:extLst>
              <a:ext uri="{28A0092B-C50C-407E-A947-70E740481C1C}">
                <a14:useLocalDpi xmlns:a14="http://schemas.microsoft.com/office/drawing/2010/main" val="0"/>
              </a:ext>
            </a:extLst>
          </a:blip>
          <a:srcRect l="26163" t="10857" r="22829" b="11903"/>
          <a:stretch>
            <a:fillRect/>
          </a:stretch>
        </p:blipFill>
        <p:spPr bwMode="auto">
          <a:xfrm>
            <a:off x="10419655" y="1394836"/>
            <a:ext cx="1064402" cy="16261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 descr="Kids riding on school bus to school Royalty Free Vector"/>
          <p:cNvPicPr>
            <a:picLocks noChangeAspect="1" noChangeArrowheads="1"/>
          </p:cNvPicPr>
          <p:nvPr/>
        </p:nvPicPr>
        <p:blipFill>
          <a:blip r:embed="rId5">
            <a:extLst>
              <a:ext uri="{28A0092B-C50C-407E-A947-70E740481C1C}">
                <a14:useLocalDpi xmlns:a14="http://schemas.microsoft.com/office/drawing/2010/main" val="0"/>
              </a:ext>
            </a:extLst>
          </a:blip>
          <a:srcRect l="26994" t="26877" b="17430"/>
          <a:stretch>
            <a:fillRect/>
          </a:stretch>
        </p:blipFill>
        <p:spPr bwMode="auto">
          <a:xfrm>
            <a:off x="851379" y="4030681"/>
            <a:ext cx="2180090" cy="13126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5" descr="Road Safety - Cove Junior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6312" y="3686193"/>
            <a:ext cx="3276425" cy="154601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 descr="Free Car School Cliparts, Download Free Clip Art, Free Clip Art on Clipart  Libra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23713" y="4018782"/>
            <a:ext cx="1656287" cy="1213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51379" y="3000682"/>
            <a:ext cx="1917947" cy="584775"/>
          </a:xfrm>
          <a:prstGeom prst="rect">
            <a:avLst/>
          </a:prstGeom>
          <a:noFill/>
        </p:spPr>
        <p:txBody>
          <a:bodyPr wrap="square" rtlCol="0">
            <a:spAutoFit/>
          </a:bodyPr>
          <a:lstStyle/>
          <a:p>
            <a:pPr algn="ctr"/>
            <a:r>
              <a:rPr lang="en-GB" sz="3200" dirty="0" smtClean="0"/>
              <a:t>54</a:t>
            </a:r>
            <a:endParaRPr lang="en-GB" sz="3200" dirty="0"/>
          </a:p>
        </p:txBody>
      </p:sp>
      <p:sp>
        <p:nvSpPr>
          <p:cNvPr id="4" name="TextBox 3"/>
          <p:cNvSpPr txBox="1"/>
          <p:nvPr/>
        </p:nvSpPr>
        <p:spPr>
          <a:xfrm>
            <a:off x="5470240" y="3132939"/>
            <a:ext cx="1348571" cy="584775"/>
          </a:xfrm>
          <a:prstGeom prst="rect">
            <a:avLst/>
          </a:prstGeom>
          <a:noFill/>
        </p:spPr>
        <p:txBody>
          <a:bodyPr wrap="square" rtlCol="0">
            <a:spAutoFit/>
          </a:bodyPr>
          <a:lstStyle/>
          <a:p>
            <a:pPr algn="ctr"/>
            <a:r>
              <a:rPr lang="en-GB" sz="3200" dirty="0"/>
              <a:t>3</a:t>
            </a:r>
          </a:p>
        </p:txBody>
      </p:sp>
      <p:sp>
        <p:nvSpPr>
          <p:cNvPr id="5" name="TextBox 4"/>
          <p:cNvSpPr txBox="1"/>
          <p:nvPr/>
        </p:nvSpPr>
        <p:spPr>
          <a:xfrm>
            <a:off x="10123713" y="3021006"/>
            <a:ext cx="1360344" cy="584775"/>
          </a:xfrm>
          <a:prstGeom prst="rect">
            <a:avLst/>
          </a:prstGeom>
          <a:noFill/>
        </p:spPr>
        <p:txBody>
          <a:bodyPr wrap="square" rtlCol="0">
            <a:spAutoFit/>
          </a:bodyPr>
          <a:lstStyle/>
          <a:p>
            <a:pPr algn="ctr"/>
            <a:r>
              <a:rPr lang="en-GB" sz="3200" dirty="0" smtClean="0"/>
              <a:t>8</a:t>
            </a:r>
            <a:endParaRPr lang="en-GB" sz="3200" dirty="0"/>
          </a:p>
        </p:txBody>
      </p:sp>
      <p:sp>
        <p:nvSpPr>
          <p:cNvPr id="6" name="TextBox 5"/>
          <p:cNvSpPr txBox="1"/>
          <p:nvPr/>
        </p:nvSpPr>
        <p:spPr>
          <a:xfrm>
            <a:off x="1366658" y="5358043"/>
            <a:ext cx="1149532" cy="584775"/>
          </a:xfrm>
          <a:prstGeom prst="rect">
            <a:avLst/>
          </a:prstGeom>
          <a:noFill/>
        </p:spPr>
        <p:txBody>
          <a:bodyPr wrap="square" rtlCol="0">
            <a:spAutoFit/>
          </a:bodyPr>
          <a:lstStyle/>
          <a:p>
            <a:pPr algn="ctr"/>
            <a:r>
              <a:rPr lang="en-GB" sz="3200" dirty="0" smtClean="0"/>
              <a:t>0</a:t>
            </a:r>
            <a:endParaRPr lang="en-GB" sz="3200" dirty="0"/>
          </a:p>
        </p:txBody>
      </p:sp>
      <p:sp>
        <p:nvSpPr>
          <p:cNvPr id="7" name="TextBox 6"/>
          <p:cNvSpPr txBox="1"/>
          <p:nvPr/>
        </p:nvSpPr>
        <p:spPr>
          <a:xfrm>
            <a:off x="5702379" y="5232212"/>
            <a:ext cx="875211" cy="584775"/>
          </a:xfrm>
          <a:prstGeom prst="rect">
            <a:avLst/>
          </a:prstGeom>
          <a:noFill/>
        </p:spPr>
        <p:txBody>
          <a:bodyPr wrap="square" rtlCol="0">
            <a:spAutoFit/>
          </a:bodyPr>
          <a:lstStyle/>
          <a:p>
            <a:pPr algn="ctr"/>
            <a:r>
              <a:rPr lang="en-GB" sz="3200" dirty="0" smtClean="0"/>
              <a:t>7</a:t>
            </a:r>
            <a:endParaRPr lang="en-GB" sz="3200" dirty="0"/>
          </a:p>
        </p:txBody>
      </p:sp>
      <p:sp>
        <p:nvSpPr>
          <p:cNvPr id="8" name="TextBox 7"/>
          <p:cNvSpPr txBox="1"/>
          <p:nvPr/>
        </p:nvSpPr>
        <p:spPr>
          <a:xfrm>
            <a:off x="10803885" y="5343301"/>
            <a:ext cx="680172" cy="584775"/>
          </a:xfrm>
          <a:prstGeom prst="rect">
            <a:avLst/>
          </a:prstGeom>
          <a:noFill/>
        </p:spPr>
        <p:txBody>
          <a:bodyPr wrap="square" rtlCol="0">
            <a:spAutoFit/>
          </a:bodyPr>
          <a:lstStyle/>
          <a:p>
            <a:pPr algn="ctr"/>
            <a:r>
              <a:rPr lang="en-GB" sz="3200" dirty="0" smtClean="0"/>
              <a:t>17</a:t>
            </a:r>
            <a:endParaRPr lang="en-GB" sz="3200" dirty="0"/>
          </a:p>
        </p:txBody>
      </p:sp>
      <p:sp>
        <p:nvSpPr>
          <p:cNvPr id="9" name="TextBox 8"/>
          <p:cNvSpPr txBox="1"/>
          <p:nvPr/>
        </p:nvSpPr>
        <p:spPr>
          <a:xfrm>
            <a:off x="4153989" y="5942818"/>
            <a:ext cx="3918857" cy="830997"/>
          </a:xfrm>
          <a:prstGeom prst="rect">
            <a:avLst/>
          </a:prstGeom>
          <a:noFill/>
        </p:spPr>
        <p:txBody>
          <a:bodyPr wrap="square" rtlCol="0">
            <a:spAutoFit/>
          </a:bodyPr>
          <a:lstStyle/>
          <a:p>
            <a:pPr algn="ctr"/>
            <a:r>
              <a:rPr lang="en-GB" sz="4800" dirty="0" smtClean="0"/>
              <a:t>ELM</a:t>
            </a:r>
            <a:endParaRPr lang="en-GB" sz="4800" dirty="0"/>
          </a:p>
        </p:txBody>
      </p:sp>
    </p:spTree>
    <p:extLst>
      <p:ext uri="{BB962C8B-B14F-4D97-AF65-F5344CB8AC3E}">
        <p14:creationId xmlns:p14="http://schemas.microsoft.com/office/powerpoint/2010/main" val="4166402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154"/>
            <a:ext cx="9144000" cy="1067208"/>
          </a:xfrm>
        </p:spPr>
        <p:txBody>
          <a:bodyPr/>
          <a:lstStyle/>
          <a:p>
            <a:r>
              <a:rPr lang="en-GB" dirty="0" smtClean="0"/>
              <a:t>Winning Class – Year 3/4</a:t>
            </a:r>
            <a:endParaRPr lang="en-GB" dirty="0"/>
          </a:p>
        </p:txBody>
      </p:sp>
      <p:pic>
        <p:nvPicPr>
          <p:cNvPr id="1030" name="Picture 1" descr="Walk to School Week 2017 - Education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337" y="1168336"/>
            <a:ext cx="1672216" cy="16722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 descr="Greenwich, CT"/>
          <p:cNvPicPr>
            <a:picLocks noChangeAspect="1" noChangeArrowheads="1"/>
          </p:cNvPicPr>
          <p:nvPr/>
        </p:nvPicPr>
        <p:blipFill>
          <a:blip r:embed="rId3">
            <a:extLst>
              <a:ext uri="{28A0092B-C50C-407E-A947-70E740481C1C}">
                <a14:useLocalDpi xmlns:a14="http://schemas.microsoft.com/office/drawing/2010/main" val="0"/>
              </a:ext>
            </a:extLst>
          </a:blip>
          <a:srcRect l="5684" t="17001" r="9454"/>
          <a:stretch>
            <a:fillRect/>
          </a:stretch>
        </p:blipFill>
        <p:spPr bwMode="auto">
          <a:xfrm>
            <a:off x="5470238" y="1165362"/>
            <a:ext cx="1622891" cy="1804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3" descr="N Lancing Primary on Twitter: &quot;If your child is going to scoot to school  you'll need to complete a scooter contract with them. Available on the  website or reception office… https://t.co/taumTjk3v8&quot;"/>
          <p:cNvPicPr>
            <a:picLocks noChangeAspect="1" noChangeArrowheads="1"/>
          </p:cNvPicPr>
          <p:nvPr/>
        </p:nvPicPr>
        <p:blipFill>
          <a:blip r:embed="rId4">
            <a:extLst>
              <a:ext uri="{28A0092B-C50C-407E-A947-70E740481C1C}">
                <a14:useLocalDpi xmlns:a14="http://schemas.microsoft.com/office/drawing/2010/main" val="0"/>
              </a:ext>
            </a:extLst>
          </a:blip>
          <a:srcRect l="26163" t="10857" r="22829" b="11903"/>
          <a:stretch>
            <a:fillRect/>
          </a:stretch>
        </p:blipFill>
        <p:spPr bwMode="auto">
          <a:xfrm>
            <a:off x="10419655" y="1394836"/>
            <a:ext cx="1064402" cy="16261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 descr="Kids riding on school bus to school Royalty Free Vector"/>
          <p:cNvPicPr>
            <a:picLocks noChangeAspect="1" noChangeArrowheads="1"/>
          </p:cNvPicPr>
          <p:nvPr/>
        </p:nvPicPr>
        <p:blipFill>
          <a:blip r:embed="rId5">
            <a:extLst>
              <a:ext uri="{28A0092B-C50C-407E-A947-70E740481C1C}">
                <a14:useLocalDpi xmlns:a14="http://schemas.microsoft.com/office/drawing/2010/main" val="0"/>
              </a:ext>
            </a:extLst>
          </a:blip>
          <a:srcRect l="26994" t="26877" b="17430"/>
          <a:stretch>
            <a:fillRect/>
          </a:stretch>
        </p:blipFill>
        <p:spPr bwMode="auto">
          <a:xfrm>
            <a:off x="947677" y="3717714"/>
            <a:ext cx="2180090" cy="13126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5" descr="Road Safety - Cove Junior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72" y="3650122"/>
            <a:ext cx="3276425" cy="154601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 descr="Free Car School Cliparts, Download Free Clip Art, Free Clip Art on Clipart  Libra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55300" y="3717714"/>
            <a:ext cx="1656287" cy="1213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45687" y="2969835"/>
            <a:ext cx="984069" cy="584775"/>
          </a:xfrm>
          <a:prstGeom prst="rect">
            <a:avLst/>
          </a:prstGeom>
          <a:noFill/>
        </p:spPr>
        <p:txBody>
          <a:bodyPr wrap="square" rtlCol="0">
            <a:spAutoFit/>
          </a:bodyPr>
          <a:lstStyle/>
          <a:p>
            <a:pPr algn="ctr"/>
            <a:r>
              <a:rPr lang="en-GB" sz="3200" dirty="0" smtClean="0"/>
              <a:t>48</a:t>
            </a:r>
            <a:endParaRPr lang="en-GB" sz="3200" dirty="0"/>
          </a:p>
        </p:txBody>
      </p:sp>
      <p:sp>
        <p:nvSpPr>
          <p:cNvPr id="4" name="TextBox 3"/>
          <p:cNvSpPr txBox="1"/>
          <p:nvPr/>
        </p:nvSpPr>
        <p:spPr>
          <a:xfrm>
            <a:off x="5909392" y="2840552"/>
            <a:ext cx="744582" cy="584775"/>
          </a:xfrm>
          <a:prstGeom prst="rect">
            <a:avLst/>
          </a:prstGeom>
          <a:noFill/>
        </p:spPr>
        <p:txBody>
          <a:bodyPr wrap="square" rtlCol="0">
            <a:spAutoFit/>
          </a:bodyPr>
          <a:lstStyle/>
          <a:p>
            <a:pPr algn="ctr"/>
            <a:r>
              <a:rPr lang="en-GB" sz="3200" dirty="0"/>
              <a:t>2</a:t>
            </a:r>
          </a:p>
        </p:txBody>
      </p:sp>
      <p:sp>
        <p:nvSpPr>
          <p:cNvPr id="5" name="TextBox 4"/>
          <p:cNvSpPr txBox="1"/>
          <p:nvPr/>
        </p:nvSpPr>
        <p:spPr>
          <a:xfrm>
            <a:off x="10554789" y="3132939"/>
            <a:ext cx="679268" cy="584775"/>
          </a:xfrm>
          <a:prstGeom prst="rect">
            <a:avLst/>
          </a:prstGeom>
          <a:noFill/>
        </p:spPr>
        <p:txBody>
          <a:bodyPr wrap="square" rtlCol="0">
            <a:spAutoFit/>
          </a:bodyPr>
          <a:lstStyle/>
          <a:p>
            <a:pPr algn="ctr"/>
            <a:r>
              <a:rPr lang="en-GB" sz="3200" dirty="0" smtClean="0"/>
              <a:t>0</a:t>
            </a:r>
            <a:endParaRPr lang="en-GB" sz="3200" dirty="0"/>
          </a:p>
        </p:txBody>
      </p:sp>
      <p:sp>
        <p:nvSpPr>
          <p:cNvPr id="6" name="TextBox 5"/>
          <p:cNvSpPr txBox="1"/>
          <p:nvPr/>
        </p:nvSpPr>
        <p:spPr>
          <a:xfrm>
            <a:off x="1524000" y="5193438"/>
            <a:ext cx="1005756" cy="584775"/>
          </a:xfrm>
          <a:prstGeom prst="rect">
            <a:avLst/>
          </a:prstGeom>
          <a:noFill/>
        </p:spPr>
        <p:txBody>
          <a:bodyPr wrap="square" rtlCol="0">
            <a:spAutoFit/>
          </a:bodyPr>
          <a:lstStyle/>
          <a:p>
            <a:pPr algn="ctr"/>
            <a:r>
              <a:rPr lang="en-GB" sz="3200" dirty="0" smtClean="0"/>
              <a:t>0</a:t>
            </a:r>
            <a:endParaRPr lang="en-GB" sz="3200" dirty="0"/>
          </a:p>
        </p:txBody>
      </p:sp>
      <p:sp>
        <p:nvSpPr>
          <p:cNvPr id="7" name="TextBox 6"/>
          <p:cNvSpPr txBox="1"/>
          <p:nvPr/>
        </p:nvSpPr>
        <p:spPr>
          <a:xfrm>
            <a:off x="5577840" y="5193438"/>
            <a:ext cx="1076134" cy="584775"/>
          </a:xfrm>
          <a:prstGeom prst="rect">
            <a:avLst/>
          </a:prstGeom>
          <a:noFill/>
        </p:spPr>
        <p:txBody>
          <a:bodyPr wrap="square" rtlCol="0">
            <a:spAutoFit/>
          </a:bodyPr>
          <a:lstStyle/>
          <a:p>
            <a:pPr algn="ctr"/>
            <a:r>
              <a:rPr lang="en-GB" sz="3200" dirty="0" smtClean="0"/>
              <a:t>17</a:t>
            </a:r>
            <a:endParaRPr lang="en-GB" sz="3200" dirty="0"/>
          </a:p>
        </p:txBody>
      </p:sp>
      <p:sp>
        <p:nvSpPr>
          <p:cNvPr id="8" name="TextBox 7"/>
          <p:cNvSpPr txBox="1"/>
          <p:nvPr/>
        </p:nvSpPr>
        <p:spPr>
          <a:xfrm>
            <a:off x="10668000" y="5030334"/>
            <a:ext cx="816057" cy="584775"/>
          </a:xfrm>
          <a:prstGeom prst="rect">
            <a:avLst/>
          </a:prstGeom>
          <a:noFill/>
        </p:spPr>
        <p:txBody>
          <a:bodyPr wrap="square" rtlCol="0">
            <a:spAutoFit/>
          </a:bodyPr>
          <a:lstStyle/>
          <a:p>
            <a:pPr algn="ctr"/>
            <a:r>
              <a:rPr lang="en-GB" sz="3200" dirty="0" smtClean="0"/>
              <a:t>28</a:t>
            </a:r>
            <a:endParaRPr lang="en-GB" sz="3200" dirty="0"/>
          </a:p>
        </p:txBody>
      </p:sp>
      <p:sp>
        <p:nvSpPr>
          <p:cNvPr id="9" name="TextBox 8"/>
          <p:cNvSpPr txBox="1"/>
          <p:nvPr/>
        </p:nvSpPr>
        <p:spPr>
          <a:xfrm>
            <a:off x="4643472" y="5995851"/>
            <a:ext cx="3063614" cy="830997"/>
          </a:xfrm>
          <a:prstGeom prst="rect">
            <a:avLst/>
          </a:prstGeom>
          <a:noFill/>
        </p:spPr>
        <p:txBody>
          <a:bodyPr wrap="square" rtlCol="0">
            <a:spAutoFit/>
          </a:bodyPr>
          <a:lstStyle/>
          <a:p>
            <a:pPr algn="ctr"/>
            <a:r>
              <a:rPr lang="en-GB" sz="4800" dirty="0" smtClean="0"/>
              <a:t>Willow</a:t>
            </a:r>
            <a:endParaRPr lang="en-GB" sz="4800" dirty="0"/>
          </a:p>
        </p:txBody>
      </p:sp>
    </p:spTree>
    <p:extLst>
      <p:ext uri="{BB962C8B-B14F-4D97-AF65-F5344CB8AC3E}">
        <p14:creationId xmlns:p14="http://schemas.microsoft.com/office/powerpoint/2010/main" val="1894263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874" y="91441"/>
            <a:ext cx="9144000" cy="1067208"/>
          </a:xfrm>
        </p:spPr>
        <p:txBody>
          <a:bodyPr/>
          <a:lstStyle/>
          <a:p>
            <a:r>
              <a:rPr lang="en-GB" dirty="0" smtClean="0"/>
              <a:t>Winning Class Year 5/6</a:t>
            </a:r>
            <a:endParaRPr lang="en-GB" dirty="0"/>
          </a:p>
        </p:txBody>
      </p:sp>
      <p:pic>
        <p:nvPicPr>
          <p:cNvPr id="1030" name="Picture 1" descr="Walk to School Week 2017 - Education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654" y="1158649"/>
            <a:ext cx="1672216" cy="16722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 descr="Greenwich, CT"/>
          <p:cNvPicPr>
            <a:picLocks noChangeAspect="1" noChangeArrowheads="1"/>
          </p:cNvPicPr>
          <p:nvPr/>
        </p:nvPicPr>
        <p:blipFill>
          <a:blip r:embed="rId3">
            <a:extLst>
              <a:ext uri="{28A0092B-C50C-407E-A947-70E740481C1C}">
                <a14:useLocalDpi xmlns:a14="http://schemas.microsoft.com/office/drawing/2010/main" val="0"/>
              </a:ext>
            </a:extLst>
          </a:blip>
          <a:srcRect l="5684" t="17001" r="9454"/>
          <a:stretch>
            <a:fillRect/>
          </a:stretch>
        </p:blipFill>
        <p:spPr bwMode="auto">
          <a:xfrm>
            <a:off x="5400872" y="1158649"/>
            <a:ext cx="1622891" cy="1804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3" descr="N Lancing Primary on Twitter: &quot;If your child is going to scoot to school  you'll need to complete a scooter contract with them. Available on the  website or reception office… https://t.co/taumTjk3v8&quot;"/>
          <p:cNvPicPr>
            <a:picLocks noChangeAspect="1" noChangeArrowheads="1"/>
          </p:cNvPicPr>
          <p:nvPr/>
        </p:nvPicPr>
        <p:blipFill>
          <a:blip r:embed="rId4">
            <a:extLst>
              <a:ext uri="{28A0092B-C50C-407E-A947-70E740481C1C}">
                <a14:useLocalDpi xmlns:a14="http://schemas.microsoft.com/office/drawing/2010/main" val="0"/>
              </a:ext>
            </a:extLst>
          </a:blip>
          <a:srcRect l="26163" t="10857" r="22829" b="11903"/>
          <a:stretch>
            <a:fillRect/>
          </a:stretch>
        </p:blipFill>
        <p:spPr bwMode="auto">
          <a:xfrm>
            <a:off x="10419655" y="1181672"/>
            <a:ext cx="1064402" cy="16261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 descr="Kids riding on school bus to school Royalty Free Vector"/>
          <p:cNvPicPr>
            <a:picLocks noChangeAspect="1" noChangeArrowheads="1"/>
          </p:cNvPicPr>
          <p:nvPr/>
        </p:nvPicPr>
        <p:blipFill>
          <a:blip r:embed="rId5">
            <a:extLst>
              <a:ext uri="{28A0092B-C50C-407E-A947-70E740481C1C}">
                <a14:useLocalDpi xmlns:a14="http://schemas.microsoft.com/office/drawing/2010/main" val="0"/>
              </a:ext>
            </a:extLst>
          </a:blip>
          <a:srcRect l="26994" t="26877" b="17430"/>
          <a:stretch>
            <a:fillRect/>
          </a:stretch>
        </p:blipFill>
        <p:spPr bwMode="auto">
          <a:xfrm>
            <a:off x="903630" y="3796713"/>
            <a:ext cx="2180090" cy="13126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5" descr="Road Safety - Cove Junior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4104" y="3796713"/>
            <a:ext cx="3276425" cy="154601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 descr="Free Car School Cliparts, Download Free Clip Art, Free Clip Art on Clipart  Libra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23712" y="3796713"/>
            <a:ext cx="1656287" cy="1213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98654" y="2963122"/>
            <a:ext cx="1549049" cy="584775"/>
          </a:xfrm>
          <a:prstGeom prst="rect">
            <a:avLst/>
          </a:prstGeom>
          <a:noFill/>
        </p:spPr>
        <p:txBody>
          <a:bodyPr wrap="square" rtlCol="0">
            <a:spAutoFit/>
          </a:bodyPr>
          <a:lstStyle/>
          <a:p>
            <a:pPr algn="ctr"/>
            <a:r>
              <a:rPr lang="en-GB" sz="3200" dirty="0" smtClean="0"/>
              <a:t>82</a:t>
            </a:r>
            <a:endParaRPr lang="en-GB" sz="3200" dirty="0"/>
          </a:p>
        </p:txBody>
      </p:sp>
      <p:sp>
        <p:nvSpPr>
          <p:cNvPr id="4" name="TextBox 3"/>
          <p:cNvSpPr txBox="1"/>
          <p:nvPr/>
        </p:nvSpPr>
        <p:spPr>
          <a:xfrm>
            <a:off x="5799909" y="2963122"/>
            <a:ext cx="796834" cy="584775"/>
          </a:xfrm>
          <a:prstGeom prst="rect">
            <a:avLst/>
          </a:prstGeom>
          <a:noFill/>
        </p:spPr>
        <p:txBody>
          <a:bodyPr wrap="square" rtlCol="0">
            <a:spAutoFit/>
          </a:bodyPr>
          <a:lstStyle/>
          <a:p>
            <a:pPr algn="ctr"/>
            <a:r>
              <a:rPr lang="en-GB" sz="3200" dirty="0" smtClean="0"/>
              <a:t>0</a:t>
            </a:r>
            <a:endParaRPr lang="en-GB" sz="3200" dirty="0"/>
          </a:p>
        </p:txBody>
      </p:sp>
      <p:sp>
        <p:nvSpPr>
          <p:cNvPr id="11" name="TextBox 10"/>
          <p:cNvSpPr txBox="1"/>
          <p:nvPr/>
        </p:nvSpPr>
        <p:spPr>
          <a:xfrm>
            <a:off x="10553438" y="2830865"/>
            <a:ext cx="796834" cy="584775"/>
          </a:xfrm>
          <a:prstGeom prst="rect">
            <a:avLst/>
          </a:prstGeom>
          <a:noFill/>
        </p:spPr>
        <p:txBody>
          <a:bodyPr wrap="square" rtlCol="0">
            <a:spAutoFit/>
          </a:bodyPr>
          <a:lstStyle/>
          <a:p>
            <a:pPr algn="ctr"/>
            <a:r>
              <a:rPr lang="en-GB" sz="3200" dirty="0" smtClean="0"/>
              <a:t>0</a:t>
            </a:r>
            <a:endParaRPr lang="en-GB" sz="3200" dirty="0"/>
          </a:p>
        </p:txBody>
      </p:sp>
      <p:sp>
        <p:nvSpPr>
          <p:cNvPr id="12" name="TextBox 11"/>
          <p:cNvSpPr txBox="1"/>
          <p:nvPr/>
        </p:nvSpPr>
        <p:spPr>
          <a:xfrm>
            <a:off x="1595258" y="5176541"/>
            <a:ext cx="796834" cy="584775"/>
          </a:xfrm>
          <a:prstGeom prst="rect">
            <a:avLst/>
          </a:prstGeom>
          <a:noFill/>
        </p:spPr>
        <p:txBody>
          <a:bodyPr wrap="square" rtlCol="0">
            <a:spAutoFit/>
          </a:bodyPr>
          <a:lstStyle/>
          <a:p>
            <a:pPr algn="ctr"/>
            <a:r>
              <a:rPr lang="en-GB" sz="3200" dirty="0" smtClean="0"/>
              <a:t>0</a:t>
            </a:r>
            <a:endParaRPr lang="en-GB" sz="3200" dirty="0"/>
          </a:p>
        </p:txBody>
      </p:sp>
      <p:sp>
        <p:nvSpPr>
          <p:cNvPr id="5" name="TextBox 4"/>
          <p:cNvSpPr txBox="1"/>
          <p:nvPr/>
        </p:nvSpPr>
        <p:spPr>
          <a:xfrm>
            <a:off x="5617029" y="5176541"/>
            <a:ext cx="1162594" cy="584775"/>
          </a:xfrm>
          <a:prstGeom prst="rect">
            <a:avLst/>
          </a:prstGeom>
          <a:noFill/>
        </p:spPr>
        <p:txBody>
          <a:bodyPr wrap="square" rtlCol="0">
            <a:spAutoFit/>
          </a:bodyPr>
          <a:lstStyle/>
          <a:p>
            <a:pPr algn="ctr"/>
            <a:r>
              <a:rPr lang="en-GB" sz="3200" dirty="0" smtClean="0"/>
              <a:t>13</a:t>
            </a:r>
            <a:endParaRPr lang="en-GB" sz="3200" dirty="0"/>
          </a:p>
        </p:txBody>
      </p:sp>
      <p:sp>
        <p:nvSpPr>
          <p:cNvPr id="6" name="TextBox 5"/>
          <p:cNvSpPr txBox="1"/>
          <p:nvPr/>
        </p:nvSpPr>
        <p:spPr>
          <a:xfrm>
            <a:off x="10419655" y="5176541"/>
            <a:ext cx="1064402" cy="584775"/>
          </a:xfrm>
          <a:prstGeom prst="rect">
            <a:avLst/>
          </a:prstGeom>
          <a:noFill/>
        </p:spPr>
        <p:txBody>
          <a:bodyPr wrap="square" rtlCol="0">
            <a:spAutoFit/>
          </a:bodyPr>
          <a:lstStyle/>
          <a:p>
            <a:pPr algn="ctr"/>
            <a:r>
              <a:rPr lang="en-GB" sz="3200" dirty="0" smtClean="0"/>
              <a:t>19</a:t>
            </a:r>
            <a:endParaRPr lang="en-GB" sz="3200" dirty="0"/>
          </a:p>
        </p:txBody>
      </p:sp>
      <p:sp>
        <p:nvSpPr>
          <p:cNvPr id="7" name="TextBox 6"/>
          <p:cNvSpPr txBox="1"/>
          <p:nvPr/>
        </p:nvSpPr>
        <p:spPr>
          <a:xfrm>
            <a:off x="4833257" y="5904411"/>
            <a:ext cx="2808514" cy="830997"/>
          </a:xfrm>
          <a:prstGeom prst="rect">
            <a:avLst/>
          </a:prstGeom>
          <a:noFill/>
        </p:spPr>
        <p:txBody>
          <a:bodyPr wrap="square" rtlCol="0">
            <a:spAutoFit/>
          </a:bodyPr>
          <a:lstStyle/>
          <a:p>
            <a:pPr algn="ctr"/>
            <a:r>
              <a:rPr lang="en-GB" sz="4800" dirty="0" smtClean="0"/>
              <a:t>Aspen</a:t>
            </a:r>
            <a:endParaRPr lang="en-GB" sz="4800" dirty="0"/>
          </a:p>
        </p:txBody>
      </p:sp>
    </p:spTree>
    <p:extLst>
      <p:ext uri="{BB962C8B-B14F-4D97-AF65-F5344CB8AC3E}">
        <p14:creationId xmlns:p14="http://schemas.microsoft.com/office/powerpoint/2010/main" val="3101007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5" name="Rectangle 4"/>
          <p:cNvSpPr/>
          <p:nvPr/>
        </p:nvSpPr>
        <p:spPr>
          <a:xfrm>
            <a:off x="2210937" y="1248982"/>
            <a:ext cx="8311487" cy="2782300"/>
          </a:xfrm>
          <a:prstGeom prst="rect">
            <a:avLst/>
          </a:prstGeom>
        </p:spPr>
        <p:txBody>
          <a:bodyPr wrap="square">
            <a:spAutoFit/>
          </a:bodyPr>
          <a:lstStyle/>
          <a:p>
            <a:pPr algn="ctr">
              <a:lnSpc>
                <a:spcPct val="115000"/>
              </a:lnSpc>
              <a:spcAft>
                <a:spcPts val="0"/>
              </a:spcAft>
            </a:pPr>
            <a:r>
              <a:rPr lang="en-GB" sz="4000" u="sng"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Next Week’s</a:t>
            </a:r>
          </a:p>
          <a:p>
            <a:pPr algn="ctr">
              <a:lnSpc>
                <a:spcPct val="115000"/>
              </a:lnSpc>
              <a:spcAft>
                <a:spcPts val="0"/>
              </a:spcAft>
            </a:pPr>
            <a:r>
              <a:rPr lang="en-GB" sz="4000" u="sng"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Phrase </a:t>
            </a:r>
            <a:r>
              <a:rPr lang="en-GB" sz="40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of the Week</a:t>
            </a: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a:t>
            </a:r>
            <a:endParaRPr lang="en-GB" sz="4000" dirty="0">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3600"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A big journey begins with a </a:t>
            </a:r>
            <a:r>
              <a:rPr lang="en-GB" sz="360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small step!</a:t>
            </a:r>
            <a:endParaRPr lang="en-GB" sz="36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ounded Rectangular Callout 5"/>
          <p:cNvSpPr/>
          <p:nvPr/>
        </p:nvSpPr>
        <p:spPr>
          <a:xfrm>
            <a:off x="2047164" y="1132764"/>
            <a:ext cx="8270543" cy="3664723"/>
          </a:xfrm>
          <a:prstGeom prst="wedgeRoundRectCallout">
            <a:avLst>
              <a:gd name="adj1" fmla="val -41281"/>
              <a:gd name="adj2" fmla="val 7033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9995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2" y="-2664844"/>
            <a:ext cx="6853690" cy="12191998"/>
          </a:xfrm>
          <a:prstGeom prst="rect">
            <a:avLst/>
          </a:prstGeom>
        </p:spPr>
      </p:pic>
      <p:sp>
        <p:nvSpPr>
          <p:cNvPr id="3" name="TextBox 2"/>
          <p:cNvSpPr txBox="1"/>
          <p:nvPr/>
        </p:nvSpPr>
        <p:spPr>
          <a:xfrm>
            <a:off x="740251" y="886789"/>
            <a:ext cx="10711493" cy="1938992"/>
          </a:xfrm>
          <a:prstGeom prst="rect">
            <a:avLst/>
          </a:prstGeom>
          <a:noFill/>
        </p:spPr>
        <p:txBody>
          <a:bodyPr wrap="square" rtlCol="0">
            <a:spAutoFit/>
          </a:bodyPr>
          <a:lstStyle/>
          <a:p>
            <a:pPr algn="ctr"/>
            <a:r>
              <a:rPr lang="en-GB" sz="5400" dirty="0" smtClean="0">
                <a:solidFill>
                  <a:srgbClr val="00B0F0"/>
                </a:solidFill>
                <a:latin typeface="Comic Sans MS" panose="030F0702030302020204" pitchFamily="66" charset="0"/>
              </a:rPr>
              <a:t>Scientists of the Week!</a:t>
            </a:r>
          </a:p>
          <a:p>
            <a:endParaRPr lang="en-GB" sz="6600" dirty="0">
              <a:latin typeface="Comic Sans MS" panose="030F0702030302020204" pitchFamily="66" charset="0"/>
            </a:endParaRPr>
          </a:p>
        </p:txBody>
      </p:sp>
      <p:sp>
        <p:nvSpPr>
          <p:cNvPr id="5" name="TextBox 4"/>
          <p:cNvSpPr txBox="1"/>
          <p:nvPr/>
        </p:nvSpPr>
        <p:spPr>
          <a:xfrm>
            <a:off x="6623189" y="3495368"/>
            <a:ext cx="3347883" cy="523220"/>
          </a:xfrm>
          <a:prstGeom prst="rect">
            <a:avLst/>
          </a:prstGeom>
          <a:noFill/>
        </p:spPr>
        <p:txBody>
          <a:bodyPr wrap="square" rtlCol="0">
            <a:spAutoFit/>
          </a:bodyPr>
          <a:lstStyle/>
          <a:p>
            <a:r>
              <a:rPr lang="en-GB" sz="2800" dirty="0" smtClean="0"/>
              <a:t> </a:t>
            </a:r>
          </a:p>
        </p:txBody>
      </p:sp>
      <p:sp>
        <p:nvSpPr>
          <p:cNvPr id="7" name="Rectangle 6"/>
          <p:cNvSpPr/>
          <p:nvPr/>
        </p:nvSpPr>
        <p:spPr>
          <a:xfrm>
            <a:off x="3836872" y="2079596"/>
            <a:ext cx="4832380"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Birch </a:t>
            </a:r>
            <a:r>
              <a:rPr lang="en-GB" sz="4000" dirty="0" smtClean="0">
                <a:solidFill>
                  <a:prstClr val="black"/>
                </a:solidFill>
                <a:latin typeface="Comic Sans MS" panose="030F0702030302020204" pitchFamily="66" charset="0"/>
              </a:rPr>
              <a:t>– </a:t>
            </a:r>
            <a:r>
              <a:rPr lang="en-GB" sz="4000" dirty="0" err="1" smtClean="0">
                <a:solidFill>
                  <a:prstClr val="black"/>
                </a:solidFill>
                <a:latin typeface="Comic Sans MS" panose="030F0702030302020204" pitchFamily="66" charset="0"/>
              </a:rPr>
              <a:t>Kody</a:t>
            </a:r>
            <a:r>
              <a:rPr lang="en-GB" sz="4000" dirty="0" smtClean="0">
                <a:solidFill>
                  <a:prstClr val="black"/>
                </a:solidFill>
                <a:latin typeface="Comic Sans MS" panose="030F0702030302020204" pitchFamily="66" charset="0"/>
              </a:rPr>
              <a:t>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Pine </a:t>
            </a:r>
            <a:r>
              <a:rPr lang="en-GB" sz="4000" dirty="0" smtClean="0">
                <a:solidFill>
                  <a:prstClr val="black"/>
                </a:solidFill>
                <a:latin typeface="Comic Sans MS" panose="030F0702030302020204" pitchFamily="66" charset="0"/>
              </a:rPr>
              <a:t>– Orla</a:t>
            </a:r>
          </a:p>
          <a:p>
            <a:pPr lvl="0"/>
            <a:r>
              <a:rPr lang="en-GB" sz="4000" dirty="0" smtClean="0">
                <a:solidFill>
                  <a:prstClr val="black"/>
                </a:solidFill>
                <a:latin typeface="Comic Sans MS" panose="030F0702030302020204" pitchFamily="66" charset="0"/>
              </a:rPr>
              <a:t>Elm –</a:t>
            </a:r>
            <a:r>
              <a:rPr lang="en-GB" sz="4000" dirty="0" err="1" smtClean="0">
                <a:solidFill>
                  <a:prstClr val="black"/>
                </a:solidFill>
                <a:latin typeface="Comic Sans MS" panose="030F0702030302020204" pitchFamily="66" charset="0"/>
              </a:rPr>
              <a:t>Ezmai</a:t>
            </a:r>
            <a:r>
              <a:rPr lang="en-GB" sz="4000" dirty="0" smtClean="0">
                <a:solidFill>
                  <a:prstClr val="black"/>
                </a:solidFill>
                <a:latin typeface="Comic Sans MS" panose="030F0702030302020204" pitchFamily="66" charset="0"/>
              </a:rPr>
              <a:t> H </a:t>
            </a:r>
            <a:endParaRPr lang="en-GB" sz="4000" dirty="0">
              <a:solidFill>
                <a:prstClr val="black"/>
              </a:solidFill>
            </a:endParaRPr>
          </a:p>
        </p:txBody>
      </p:sp>
      <p:sp>
        <p:nvSpPr>
          <p:cNvPr id="8" name="Rectangle 7"/>
          <p:cNvSpPr/>
          <p:nvPr/>
        </p:nvSpPr>
        <p:spPr>
          <a:xfrm>
            <a:off x="5737069" y="4183243"/>
            <a:ext cx="5120122" cy="707886"/>
          </a:xfrm>
          <a:prstGeom prst="rect">
            <a:avLst/>
          </a:prstGeom>
        </p:spPr>
        <p:txBody>
          <a:bodyPr wrap="square">
            <a:spAutoFit/>
          </a:bodyPr>
          <a:lstStyle/>
          <a:p>
            <a:pPr lvl="0"/>
            <a:r>
              <a:rPr lang="en-GB" sz="4000" dirty="0" smtClean="0">
                <a:solidFill>
                  <a:prstClr val="black"/>
                </a:solidFill>
                <a:latin typeface="Comic Sans MS" panose="030F0702030302020204" pitchFamily="66" charset="0"/>
              </a:rPr>
              <a:t>Redwood – Liam H  </a:t>
            </a:r>
            <a:endParaRPr lang="en-GB" sz="4000" dirty="0">
              <a:solidFill>
                <a:srgbClr val="CC0099"/>
              </a:solidFill>
              <a:latin typeface="Comic Sans MS" panose="030F0702030302020204" pitchFamily="66" charset="0"/>
            </a:endParaRPr>
          </a:p>
        </p:txBody>
      </p:sp>
      <p:sp>
        <p:nvSpPr>
          <p:cNvPr id="9" name="Rectangle 8"/>
          <p:cNvSpPr/>
          <p:nvPr/>
        </p:nvSpPr>
        <p:spPr>
          <a:xfrm>
            <a:off x="1271547" y="4174311"/>
            <a:ext cx="4824449" cy="707886"/>
          </a:xfrm>
          <a:prstGeom prst="rect">
            <a:avLst/>
          </a:prstGeom>
        </p:spPr>
        <p:txBody>
          <a:bodyPr wrap="square">
            <a:spAutoFit/>
          </a:bodyPr>
          <a:lstStyle/>
          <a:p>
            <a:pPr lvl="0"/>
            <a:r>
              <a:rPr lang="en-GB" sz="4000" dirty="0" smtClean="0">
                <a:solidFill>
                  <a:prstClr val="black"/>
                </a:solidFill>
                <a:latin typeface="Comic Sans MS" panose="030F0702030302020204" pitchFamily="66" charset="0"/>
              </a:rPr>
              <a:t>Willow – Esme </a:t>
            </a:r>
            <a:endParaRPr lang="en-GB" sz="4000" dirty="0">
              <a:solidFill>
                <a:srgbClr val="CC0099"/>
              </a:solidFill>
              <a:latin typeface="Comic Sans MS" panose="030F0702030302020204" pitchFamily="66" charset="0"/>
            </a:endParaRPr>
          </a:p>
        </p:txBody>
      </p:sp>
    </p:spTree>
    <p:extLst>
      <p:ext uri="{BB962C8B-B14F-4D97-AF65-F5344CB8AC3E}">
        <p14:creationId xmlns:p14="http://schemas.microsoft.com/office/powerpoint/2010/main" val="1648333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3064042" y="946484"/>
            <a:ext cx="6513095" cy="1323439"/>
          </a:xfrm>
          <a:prstGeom prst="rect">
            <a:avLst/>
          </a:prstGeom>
          <a:noFill/>
        </p:spPr>
        <p:txBody>
          <a:bodyPr wrap="square" rtlCol="0">
            <a:spAutoFit/>
          </a:bodyPr>
          <a:lstStyle/>
          <a:p>
            <a:pPr algn="ctr"/>
            <a:r>
              <a:rPr lang="en-GB" sz="4800" u="sng" dirty="0" smtClean="0">
                <a:solidFill>
                  <a:srgbClr val="FF0066"/>
                </a:solidFill>
                <a:latin typeface="Comic Sans MS" panose="030F0702030302020204" pitchFamily="66" charset="0"/>
              </a:rPr>
              <a:t>Weekly Team Points!</a:t>
            </a:r>
          </a:p>
          <a:p>
            <a:pPr algn="ctr"/>
            <a:endParaRPr lang="en-GB" sz="3200" i="1"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75949672"/>
              </p:ext>
            </p:extLst>
          </p:nvPr>
        </p:nvGraphicFramePr>
        <p:xfrm>
          <a:off x="1465178" y="2497564"/>
          <a:ext cx="9261644" cy="2464352"/>
        </p:xfrm>
        <a:graphic>
          <a:graphicData uri="http://schemas.openxmlformats.org/drawingml/2006/table">
            <a:tbl>
              <a:tblPr firstRow="1" bandRow="1">
                <a:tableStyleId>{5C22544A-7EE6-4342-B048-85BDC9FD1C3A}</a:tableStyleId>
              </a:tblPr>
              <a:tblGrid>
                <a:gridCol w="2315411">
                  <a:extLst>
                    <a:ext uri="{9D8B030D-6E8A-4147-A177-3AD203B41FA5}">
                      <a16:colId xmlns:a16="http://schemas.microsoft.com/office/drawing/2014/main" val="3299981363"/>
                    </a:ext>
                  </a:extLst>
                </a:gridCol>
                <a:gridCol w="2315411">
                  <a:extLst>
                    <a:ext uri="{9D8B030D-6E8A-4147-A177-3AD203B41FA5}">
                      <a16:colId xmlns:a16="http://schemas.microsoft.com/office/drawing/2014/main" val="3451166365"/>
                    </a:ext>
                  </a:extLst>
                </a:gridCol>
                <a:gridCol w="2315411">
                  <a:extLst>
                    <a:ext uri="{9D8B030D-6E8A-4147-A177-3AD203B41FA5}">
                      <a16:colId xmlns:a16="http://schemas.microsoft.com/office/drawing/2014/main" val="479396576"/>
                    </a:ext>
                  </a:extLst>
                </a:gridCol>
                <a:gridCol w="2315411">
                  <a:extLst>
                    <a:ext uri="{9D8B030D-6E8A-4147-A177-3AD203B41FA5}">
                      <a16:colId xmlns:a16="http://schemas.microsoft.com/office/drawing/2014/main" val="200857127"/>
                    </a:ext>
                  </a:extLst>
                </a:gridCol>
              </a:tblGrid>
              <a:tr h="1232176">
                <a:tc>
                  <a:txBody>
                    <a:bodyPr/>
                    <a:lstStyle/>
                    <a:p>
                      <a:pPr algn="ctr"/>
                      <a:r>
                        <a:rPr lang="en-GB" sz="3200" dirty="0" smtClean="0">
                          <a:solidFill>
                            <a:schemeClr val="tx1"/>
                          </a:solidFill>
                          <a:latin typeface="Comic Sans MS" panose="030F0702030302020204" pitchFamily="66" charset="0"/>
                        </a:rPr>
                        <a:t>Peel</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3200" dirty="0" err="1" smtClean="0">
                          <a:solidFill>
                            <a:schemeClr val="tx1"/>
                          </a:solidFill>
                          <a:latin typeface="Comic Sans MS" panose="030F0702030302020204" pitchFamily="66" charset="0"/>
                        </a:rPr>
                        <a:t>Ethelfleda</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3200" dirty="0" smtClean="0">
                          <a:solidFill>
                            <a:schemeClr val="tx1"/>
                          </a:solidFill>
                          <a:latin typeface="Comic Sans MS" panose="030F0702030302020204" pitchFamily="66" charset="0"/>
                        </a:rPr>
                        <a:t>Grazier</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3200" dirty="0" smtClean="0">
                          <a:solidFill>
                            <a:schemeClr val="tx1"/>
                          </a:solidFill>
                          <a:latin typeface="Comic Sans MS" panose="030F0702030302020204" pitchFamily="66" charset="0"/>
                        </a:rPr>
                        <a:t>Offa</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117705136"/>
                  </a:ext>
                </a:extLst>
              </a:tr>
              <a:tr h="1232176">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7769375"/>
                  </a:ext>
                </a:extLst>
              </a:tr>
            </a:tbl>
          </a:graphicData>
        </a:graphic>
      </p:graphicFrame>
      <p:sp>
        <p:nvSpPr>
          <p:cNvPr id="5" name="TextBox 4"/>
          <p:cNvSpPr txBox="1"/>
          <p:nvPr/>
        </p:nvSpPr>
        <p:spPr>
          <a:xfrm>
            <a:off x="1959427" y="4023356"/>
            <a:ext cx="1397725" cy="646331"/>
          </a:xfrm>
          <a:prstGeom prst="rect">
            <a:avLst/>
          </a:prstGeom>
          <a:noFill/>
        </p:spPr>
        <p:txBody>
          <a:bodyPr wrap="square" rtlCol="0">
            <a:spAutoFit/>
          </a:bodyPr>
          <a:lstStyle/>
          <a:p>
            <a:pPr algn="ctr"/>
            <a:r>
              <a:rPr lang="en-GB" sz="3600" dirty="0" smtClean="0">
                <a:solidFill>
                  <a:srgbClr val="FF0000"/>
                </a:solidFill>
                <a:latin typeface="Comic Sans MS" panose="030F0702030302020204" pitchFamily="66" charset="0"/>
              </a:rPr>
              <a:t>280</a:t>
            </a:r>
            <a:endParaRPr lang="en-US" sz="3600" dirty="0">
              <a:solidFill>
                <a:srgbClr val="FF0000"/>
              </a:solidFill>
              <a:latin typeface="Comic Sans MS" panose="030F0702030302020204" pitchFamily="66" charset="0"/>
            </a:endParaRPr>
          </a:p>
        </p:txBody>
      </p:sp>
      <p:sp>
        <p:nvSpPr>
          <p:cNvPr id="6" name="TextBox 5"/>
          <p:cNvSpPr txBox="1"/>
          <p:nvPr/>
        </p:nvSpPr>
        <p:spPr>
          <a:xfrm>
            <a:off x="4123468" y="4023359"/>
            <a:ext cx="1397725" cy="646331"/>
          </a:xfrm>
          <a:prstGeom prst="rect">
            <a:avLst/>
          </a:prstGeom>
          <a:noFill/>
        </p:spPr>
        <p:txBody>
          <a:bodyPr wrap="square" rtlCol="0">
            <a:spAutoFit/>
          </a:bodyPr>
          <a:lstStyle/>
          <a:p>
            <a:pPr algn="ctr"/>
            <a:r>
              <a:rPr lang="en-GB" sz="3600" dirty="0" smtClean="0">
                <a:solidFill>
                  <a:srgbClr val="FFC000"/>
                </a:solidFill>
                <a:latin typeface="Comic Sans MS" panose="030F0702030302020204" pitchFamily="66" charset="0"/>
              </a:rPr>
              <a:t>267</a:t>
            </a:r>
            <a:endParaRPr lang="en-US" sz="3600" dirty="0">
              <a:solidFill>
                <a:srgbClr val="FFC000"/>
              </a:solidFill>
              <a:latin typeface="Comic Sans MS" panose="030F0702030302020204" pitchFamily="66" charset="0"/>
            </a:endParaRPr>
          </a:p>
        </p:txBody>
      </p:sp>
      <p:sp>
        <p:nvSpPr>
          <p:cNvPr id="7" name="TextBox 6"/>
          <p:cNvSpPr txBox="1"/>
          <p:nvPr/>
        </p:nvSpPr>
        <p:spPr>
          <a:xfrm>
            <a:off x="6508547" y="4023358"/>
            <a:ext cx="1397725" cy="646331"/>
          </a:xfrm>
          <a:prstGeom prst="rect">
            <a:avLst/>
          </a:prstGeom>
          <a:noFill/>
        </p:spPr>
        <p:txBody>
          <a:bodyPr wrap="square" rtlCol="0">
            <a:spAutoFit/>
          </a:bodyPr>
          <a:lstStyle/>
          <a:p>
            <a:pPr algn="ctr"/>
            <a:r>
              <a:rPr lang="en-US" sz="3600" dirty="0" smtClean="0">
                <a:solidFill>
                  <a:srgbClr val="00B050"/>
                </a:solidFill>
                <a:latin typeface="Comic Sans MS" panose="030F0702030302020204" pitchFamily="66" charset="0"/>
              </a:rPr>
              <a:t>241</a:t>
            </a:r>
            <a:endParaRPr lang="en-US" sz="3600" dirty="0">
              <a:solidFill>
                <a:srgbClr val="00B050"/>
              </a:solidFill>
              <a:latin typeface="Comic Sans MS" panose="030F0702030302020204" pitchFamily="66" charset="0"/>
            </a:endParaRPr>
          </a:p>
        </p:txBody>
      </p:sp>
      <p:sp>
        <p:nvSpPr>
          <p:cNvPr id="8" name="TextBox 7"/>
          <p:cNvSpPr txBox="1"/>
          <p:nvPr/>
        </p:nvSpPr>
        <p:spPr>
          <a:xfrm>
            <a:off x="8878274" y="4023356"/>
            <a:ext cx="1397725" cy="646331"/>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192</a:t>
            </a:r>
            <a:endParaRPr lang="en-US" sz="36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403111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955203"/>
          </a:xfrm>
          <a:prstGeom prst="rect">
            <a:avLst/>
          </a:prstGeom>
          <a:noFill/>
        </p:spPr>
        <p:txBody>
          <a:bodyPr wrap="square" rtlCol="0">
            <a:spAutoFit/>
          </a:bodyPr>
          <a:lstStyle/>
          <a:p>
            <a:pPr algn="ctr"/>
            <a:r>
              <a:rPr lang="en-GB" sz="6600" dirty="0" smtClean="0">
                <a:latin typeface="Comic Sans MS" panose="030F0702030302020204" pitchFamily="66" charset="0"/>
              </a:rPr>
              <a:t>Elm</a:t>
            </a:r>
          </a:p>
          <a:p>
            <a:pPr algn="ctr"/>
            <a:r>
              <a:rPr lang="en-GB" sz="6600" dirty="0" smtClean="0">
                <a:solidFill>
                  <a:srgbClr val="CC0099"/>
                </a:solidFill>
                <a:latin typeface="Comic Sans MS" panose="030F0702030302020204" pitchFamily="66" charset="0"/>
              </a:rPr>
              <a:t>Cody S</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a:t>
            </a:r>
          </a:p>
          <a:p>
            <a:pPr algn="ctr"/>
            <a:r>
              <a:rPr lang="en-GB" sz="2400" dirty="0" smtClean="0">
                <a:latin typeface="Comic Sans MS" panose="030F0702030302020204" pitchFamily="66" charset="0"/>
              </a:rPr>
              <a:t>A super effort in maths, using circles to find the answer pictorially. Cody was so resilient!</a:t>
            </a: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Miss Brady                                    </a:t>
            </a:r>
            <a:r>
              <a:rPr lang="en-GB" sz="2400" b="1" dirty="0">
                <a:solidFill>
                  <a:srgbClr val="0070C0"/>
                </a:solidFill>
                <a:latin typeface="Lucida Handwriting" panose="03010101010101010101" pitchFamily="66" charset="0"/>
              </a:rPr>
              <a:t>09.10.20</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5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smtClean="0">
                <a:latin typeface="Comic Sans MS" panose="030F0702030302020204" pitchFamily="66" charset="0"/>
              </a:rPr>
              <a:t>Elm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8913" y="1814052"/>
            <a:ext cx="3431230" cy="457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417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955203"/>
          </a:xfrm>
          <a:prstGeom prst="rect">
            <a:avLst/>
          </a:prstGeom>
          <a:noFill/>
        </p:spPr>
        <p:txBody>
          <a:bodyPr wrap="square" rtlCol="0">
            <a:spAutoFit/>
          </a:bodyPr>
          <a:lstStyle/>
          <a:p>
            <a:pPr algn="ctr"/>
            <a:r>
              <a:rPr lang="en-GB" sz="6600" dirty="0" smtClean="0">
                <a:latin typeface="Comic Sans MS" panose="030F0702030302020204" pitchFamily="66" charset="0"/>
              </a:rPr>
              <a:t>Birch</a:t>
            </a:r>
          </a:p>
          <a:p>
            <a:pPr algn="ctr"/>
            <a:r>
              <a:rPr lang="en-GB" sz="6600" dirty="0" smtClean="0">
                <a:solidFill>
                  <a:srgbClr val="CC0099"/>
                </a:solidFill>
                <a:latin typeface="Comic Sans MS" panose="030F0702030302020204" pitchFamily="66" charset="0"/>
              </a:rPr>
              <a:t>Alexi-Grace</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a:t>
            </a:r>
          </a:p>
          <a:p>
            <a:pPr algn="ctr"/>
            <a:r>
              <a:rPr lang="en-GB" sz="2400" b="1" dirty="0" smtClean="0">
                <a:solidFill>
                  <a:srgbClr val="0070C0"/>
                </a:solidFill>
                <a:latin typeface="Lucida Handwriting" panose="03010101010101010101" pitchFamily="66" charset="0"/>
              </a:rPr>
              <a:t>Making super links in Maths. Alexi has used her number bonds to ten knowledge to help her solve problems up to 20 </a:t>
            </a:r>
            <a:r>
              <a:rPr lang="en-GB" sz="2400" b="1" dirty="0" smtClean="0">
                <a:solidFill>
                  <a:srgbClr val="0070C0"/>
                </a:solidFill>
                <a:latin typeface="Lucida Handwriting" panose="03010101010101010101" pitchFamily="66" charset="0"/>
                <a:sym typeface="Wingdings" panose="05000000000000000000" pitchFamily="2" charset="2"/>
              </a:rPr>
              <a:t></a:t>
            </a: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Miss Hewitt                                  </a:t>
            </a:r>
            <a:r>
              <a:rPr lang="en-GB" sz="2400" b="1" dirty="0">
                <a:solidFill>
                  <a:srgbClr val="0070C0"/>
                </a:solidFill>
                <a:latin typeface="Lucida Handwriting" panose="03010101010101010101" pitchFamily="66" charset="0"/>
              </a:rPr>
              <a:t>09.10.20</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12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smtClean="0">
                <a:latin typeface="Comic Sans MS" panose="030F0702030302020204" pitchFamily="66" charset="0"/>
              </a:rPr>
              <a:t>Birch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review"/>
          <p:cNvPicPr>
            <a:picLocks noChangeAspect="1" noChangeArrowheads="1"/>
          </p:cNvPicPr>
          <p:nvPr/>
        </p:nvPicPr>
        <p:blipFill rotWithShape="1">
          <a:blip r:embed="rId6">
            <a:extLst>
              <a:ext uri="{28A0092B-C50C-407E-A947-70E740481C1C}">
                <a14:useLocalDpi xmlns:a14="http://schemas.microsoft.com/office/drawing/2010/main" val="0"/>
              </a:ext>
            </a:extLst>
          </a:blip>
          <a:srcRect l="1" t="18746" r="1630" b="17727"/>
          <a:stretch/>
        </p:blipFill>
        <p:spPr bwMode="auto">
          <a:xfrm>
            <a:off x="1825937" y="1682247"/>
            <a:ext cx="3306501" cy="4394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rotWithShape="1">
          <a:blip r:embed="rId7">
            <a:extLst>
              <a:ext uri="{28A0092B-C50C-407E-A947-70E740481C1C}">
                <a14:useLocalDpi xmlns:a14="http://schemas.microsoft.com/office/drawing/2010/main" val="0"/>
              </a:ext>
            </a:extLst>
          </a:blip>
          <a:srcRect l="1878" t="17979" b="18681"/>
          <a:stretch/>
        </p:blipFill>
        <p:spPr bwMode="auto">
          <a:xfrm rot="16200000">
            <a:off x="5908431" y="1359214"/>
            <a:ext cx="3794307" cy="504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711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585871"/>
          </a:xfrm>
          <a:prstGeom prst="rect">
            <a:avLst/>
          </a:prstGeom>
          <a:noFill/>
        </p:spPr>
        <p:txBody>
          <a:bodyPr wrap="square" rtlCol="0">
            <a:spAutoFit/>
          </a:bodyPr>
          <a:lstStyle/>
          <a:p>
            <a:pPr algn="ctr"/>
            <a:r>
              <a:rPr lang="en-GB" sz="6600" dirty="0" smtClean="0">
                <a:latin typeface="Comic Sans MS" panose="030F0702030302020204" pitchFamily="66" charset="0"/>
              </a:rPr>
              <a:t>Pine</a:t>
            </a:r>
          </a:p>
          <a:p>
            <a:pPr algn="ctr"/>
            <a:r>
              <a:rPr lang="en-GB" sz="6600" dirty="0" smtClean="0">
                <a:solidFill>
                  <a:srgbClr val="CC0099"/>
                </a:solidFill>
                <a:latin typeface="Comic Sans MS" panose="030F0702030302020204" pitchFamily="66" charset="0"/>
              </a:rPr>
              <a:t>Freddie S</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 independently creating number bonds to 5 using </a:t>
            </a:r>
            <a:r>
              <a:rPr lang="en-GB" sz="2400" dirty="0" err="1" smtClean="0">
                <a:latin typeface="Comic Sans MS" panose="030F0702030302020204" pitchFamily="66" charset="0"/>
              </a:rPr>
              <a:t>numicon</a:t>
            </a:r>
            <a:r>
              <a:rPr lang="en-GB" sz="2400" dirty="0" smtClean="0">
                <a:latin typeface="Comic Sans MS" panose="030F0702030302020204" pitchFamily="66" charset="0"/>
              </a:rPr>
              <a:t> and then writing the matching number sentences. </a:t>
            </a: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Mrs </a:t>
            </a:r>
            <a:r>
              <a:rPr lang="en-GB" sz="2400" b="1" dirty="0" err="1" smtClean="0">
                <a:solidFill>
                  <a:srgbClr val="0070C0"/>
                </a:solidFill>
                <a:latin typeface="Lucida Handwriting" panose="03010101010101010101" pitchFamily="66" charset="0"/>
              </a:rPr>
              <a:t>Leedham</a:t>
            </a:r>
            <a:r>
              <a:rPr lang="en-GB" sz="2400" b="1" dirty="0" smtClean="0">
                <a:solidFill>
                  <a:srgbClr val="0070C0"/>
                </a:solidFill>
                <a:latin typeface="Lucida Handwriting" panose="03010101010101010101" pitchFamily="66" charset="0"/>
              </a:rPr>
              <a:t>-Hawkes                                    9.10.20</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31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1015</TotalTime>
  <Words>453</Words>
  <Application>Microsoft Office PowerPoint</Application>
  <PresentationFormat>Widescreen</PresentationFormat>
  <Paragraphs>132</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Comic Sans MS</vt:lpstr>
      <vt:lpstr>Lucida Handwriting</vt:lpstr>
      <vt:lpstr>Times New Roman</vt:lpstr>
      <vt:lpstr>Wingdings</vt:lpstr>
      <vt:lpstr>XCCW Joined 33a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Whole school</vt:lpstr>
      <vt:lpstr>Winning Class – Reception and KS1</vt:lpstr>
      <vt:lpstr>Winning Class – Year 3/4</vt:lpstr>
      <vt:lpstr>Winning Class Year 5/6</vt:lpstr>
      <vt:lpstr>PowerPoint Presentation</vt:lpstr>
    </vt:vector>
  </TitlesOfParts>
  <Company>Woodlands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Maiden</dc:creator>
  <cp:lastModifiedBy>Miss Bailey</cp:lastModifiedBy>
  <cp:revision>186</cp:revision>
  <cp:lastPrinted>2020-10-08T14:40:18Z</cp:lastPrinted>
  <dcterms:created xsi:type="dcterms:W3CDTF">2020-05-30T07:30:34Z</dcterms:created>
  <dcterms:modified xsi:type="dcterms:W3CDTF">2020-10-09T12:26:53Z</dcterms:modified>
</cp:coreProperties>
</file>