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8" r:id="rId2"/>
    <p:sldId id="261" r:id="rId3"/>
    <p:sldId id="260" r:id="rId4"/>
    <p:sldId id="259" r:id="rId5"/>
    <p:sldId id="303" r:id="rId6"/>
    <p:sldId id="284" r:id="rId7"/>
    <p:sldId id="286" r:id="rId8"/>
    <p:sldId id="288" r:id="rId9"/>
    <p:sldId id="290" r:id="rId10"/>
    <p:sldId id="292" r:id="rId11"/>
    <p:sldId id="294" r:id="rId12"/>
    <p:sldId id="296" r:id="rId13"/>
    <p:sldId id="298" r:id="rId14"/>
    <p:sldId id="300" r:id="rId1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0066"/>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38" autoAdjust="0"/>
    <p:restoredTop sz="94660"/>
  </p:normalViewPr>
  <p:slideViewPr>
    <p:cSldViewPr snapToGrid="0">
      <p:cViewPr varScale="1">
        <p:scale>
          <a:sx n="72" d="100"/>
          <a:sy n="72" d="100"/>
        </p:scale>
        <p:origin x="68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08356B63-B5D4-4FFF-8BAB-EE51338E5EEC}" type="datetimeFigureOut">
              <a:rPr lang="en-GB" smtClean="0"/>
              <a:t>03/02/2023</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B94A3DF-A81D-4481-96EB-301390592BD7}" type="slidenum">
              <a:rPr lang="en-GB" smtClean="0"/>
              <a:t>‹#›</a:t>
            </a:fld>
            <a:endParaRPr lang="en-GB"/>
          </a:p>
        </p:txBody>
      </p:sp>
    </p:spTree>
    <p:extLst>
      <p:ext uri="{BB962C8B-B14F-4D97-AF65-F5344CB8AC3E}">
        <p14:creationId xmlns:p14="http://schemas.microsoft.com/office/powerpoint/2010/main" val="679275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03/02/2023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03/02/2023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03/02/2023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03/02/2023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822419-D1C5-4E1E-9D0C-85AE180312A5}" type="datetimeFigureOut">
              <a:rPr lang="en-GB" smtClean="0"/>
              <a:t>03/02/2023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A822419-D1C5-4E1E-9D0C-85AE180312A5}" type="datetimeFigureOut">
              <a:rPr lang="en-GB" smtClean="0"/>
              <a:t>03/02/2023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A822419-D1C5-4E1E-9D0C-85AE180312A5}" type="datetimeFigureOut">
              <a:rPr lang="en-GB" smtClean="0"/>
              <a:t>03/02/2023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A822419-D1C5-4E1E-9D0C-85AE180312A5}" type="datetimeFigureOut">
              <a:rPr lang="en-GB" smtClean="0"/>
              <a:t>03/02/2023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822419-D1C5-4E1E-9D0C-85AE180312A5}" type="datetimeFigureOut">
              <a:rPr lang="en-GB" smtClean="0"/>
              <a:t>03/02/2023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03/02/2023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03/02/2023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22419-D1C5-4E1E-9D0C-85AE180312A5}" type="datetimeFigureOut">
              <a:rPr lang="en-GB" smtClean="0"/>
              <a:t>03/02/2023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467975" y="1122464"/>
            <a:ext cx="7952727"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pPr algn="ctr"/>
            <a:r>
              <a:rPr lang="en-GB" sz="4800" dirty="0">
                <a:latin typeface="Comic Sans MS" panose="030F0702030302020204" pitchFamily="66" charset="0"/>
              </a:rPr>
              <a:t>Friday 3</a:t>
            </a:r>
            <a:r>
              <a:rPr lang="en-GB" sz="4800" baseline="30000" dirty="0">
                <a:latin typeface="Comic Sans MS" panose="030F0702030302020204" pitchFamily="66" charset="0"/>
              </a:rPr>
              <a:t>rd</a:t>
            </a:r>
            <a:r>
              <a:rPr lang="en-GB" sz="4800" dirty="0">
                <a:latin typeface="Comic Sans MS" panose="030F0702030302020204" pitchFamily="66" charset="0"/>
              </a:rPr>
              <a:t> February 2023</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447645"/>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endParaRPr lang="en-GB" sz="2400" b="1" dirty="0">
              <a:solidFill>
                <a:srgbClr val="0070C0"/>
              </a:solidFill>
              <a:latin typeface="Lucida Handwriting" panose="03010101010101010101" pitchFamily="66" charset="0"/>
            </a:endParaRPr>
          </a:p>
          <a:p>
            <a:pPr algn="ctr"/>
            <a:r>
              <a:rPr lang="en-GB" sz="5400" b="1" dirty="0">
                <a:solidFill>
                  <a:srgbClr val="CC0099"/>
                </a:solidFill>
                <a:latin typeface="Comic Sans MS" panose="030F0702030302020204" pitchFamily="66" charset="0"/>
              </a:rPr>
              <a:t>Cleo K.</a:t>
            </a:r>
          </a:p>
          <a:p>
            <a:pPr algn="ctr"/>
            <a:endParaRPr lang="en-GB" sz="2800" dirty="0">
              <a:latin typeface="Comic Sans MS" panose="030F0702030302020204" pitchFamily="66" charset="0"/>
            </a:endParaRPr>
          </a:p>
          <a:p>
            <a:pPr algn="ctr"/>
            <a:r>
              <a:rPr lang="en-GB" sz="2800" dirty="0">
                <a:latin typeface="Comic Sans MS" panose="030F0702030302020204" pitchFamily="66" charset="0"/>
              </a:rPr>
              <a:t>For demonstrating super self-awareness and resilience when creating her own story for National Story Telling Week</a:t>
            </a:r>
          </a:p>
          <a:p>
            <a:pPr algn="ctr"/>
            <a:endParaRPr lang="en-GB" sz="2800" dirty="0">
              <a:latin typeface="Comic Sans MS" panose="030F0702030302020204" pitchFamily="66" charset="0"/>
            </a:endParaRP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Shipley                                 		   03.02.2023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223749" y="1074509"/>
            <a:ext cx="9744502" cy="5047536"/>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endParaRPr lang="en-GB" sz="2400" b="1" dirty="0">
              <a:solidFill>
                <a:srgbClr val="0070C0"/>
              </a:solidFill>
              <a:latin typeface="Lucida Handwriting" panose="03010101010101010101" pitchFamily="66" charset="0"/>
            </a:endParaRPr>
          </a:p>
          <a:p>
            <a:pPr algn="ctr"/>
            <a:r>
              <a:rPr lang="en-GB" sz="4400" b="1" dirty="0">
                <a:solidFill>
                  <a:srgbClr val="FF0066"/>
                </a:solidFill>
                <a:latin typeface="Lucida Handwriting" panose="03010101010101010101" pitchFamily="66" charset="0"/>
              </a:rPr>
              <a:t>Nina</a:t>
            </a:r>
          </a:p>
          <a:p>
            <a:pPr algn="ctr"/>
            <a:endParaRPr lang="en-GB" sz="4400" b="1" dirty="0">
              <a:solidFill>
                <a:srgbClr val="FF0066"/>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Nina has been chosen this week for her improved effort and  presentation, particularly in maths.</a:t>
            </a:r>
          </a:p>
          <a:p>
            <a:pPr algn="ctr"/>
            <a:r>
              <a:rPr lang="en-GB" sz="2400" b="1" dirty="0">
                <a:solidFill>
                  <a:srgbClr val="0070C0"/>
                </a:solidFill>
                <a:latin typeface="Lucida Handwriting" panose="03010101010101010101" pitchFamily="66" charset="0"/>
              </a:rPr>
              <a:t>Well done Nina, Keep it up!</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Davies &amp; Miss Higgins 03.02.23.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98176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630017" y="824196"/>
            <a:ext cx="8348870" cy="5001369"/>
          </a:xfrm>
          <a:prstGeom prst="rect">
            <a:avLst/>
          </a:prstGeom>
          <a:noFill/>
        </p:spPr>
        <p:txBody>
          <a:bodyPr wrap="square" rtlCol="0">
            <a:spAutoFit/>
          </a:bodyPr>
          <a:lstStyle/>
          <a:p>
            <a:pPr algn="ctr"/>
            <a:r>
              <a:rPr lang="en-GB" sz="6600" dirty="0">
                <a:latin typeface="Comic Sans MS" panose="030F0702030302020204" pitchFamily="66" charset="0"/>
              </a:rPr>
              <a:t>Chestnut</a:t>
            </a:r>
            <a:endParaRPr lang="en-GB" sz="6600" b="1" dirty="0">
              <a:solidFill>
                <a:srgbClr val="CC0099"/>
              </a:solidFill>
              <a:latin typeface="Comic Sans MS" panose="030F0702030302020204" pitchFamily="66" charset="0"/>
            </a:endParaRPr>
          </a:p>
          <a:p>
            <a:pPr algn="ctr"/>
            <a:endParaRPr lang="en-GB" sz="900" b="1" dirty="0">
              <a:solidFill>
                <a:srgbClr val="CC0099"/>
              </a:solidFill>
              <a:latin typeface="Lucida Handwriting" panose="03010101010101010101" pitchFamily="66" charset="0"/>
            </a:endParaRPr>
          </a:p>
          <a:p>
            <a:pPr algn="ctr"/>
            <a:r>
              <a:rPr lang="en-GB" sz="2800" b="1" dirty="0">
                <a:solidFill>
                  <a:srgbClr val="CC0099"/>
                </a:solidFill>
                <a:latin typeface="Lucida Handwriting" panose="03010101010101010101" pitchFamily="66" charset="0"/>
              </a:rPr>
              <a:t>Roxy</a:t>
            </a:r>
            <a:r>
              <a:rPr lang="en-GB" sz="2400" b="1" dirty="0">
                <a:solidFill>
                  <a:srgbClr val="CC0099"/>
                </a:solidFill>
                <a:latin typeface="Lucida Handwriting" panose="03010101010101010101" pitchFamily="66" charset="0"/>
              </a:rPr>
              <a:t> </a:t>
            </a:r>
          </a:p>
          <a:p>
            <a:pPr algn="ctr"/>
            <a:endParaRPr lang="en-GB" sz="2400" b="1" dirty="0">
              <a:solidFill>
                <a:srgbClr val="CC0099"/>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Roxy has really excelled with her reading this week. She has worked hard to use strategies to locate and answer questions correctly. Roxy has persevered and overcome any difficulties she has faced.</a:t>
            </a:r>
            <a:endParaRPr lang="en-GB" sz="2400" b="1" dirty="0">
              <a:solidFill>
                <a:srgbClr val="CC0099"/>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Tennuci                                  3.2.23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966743"/>
            <a:ext cx="9744502" cy="5539978"/>
          </a:xfrm>
          <a:prstGeom prst="rect">
            <a:avLst/>
          </a:prstGeom>
          <a:noFill/>
        </p:spPr>
        <p:txBody>
          <a:bodyPr wrap="square" rtlCol="0">
            <a:spAutoFit/>
          </a:bodyPr>
          <a:lstStyle/>
          <a:p>
            <a:pPr algn="ctr"/>
            <a:r>
              <a:rPr lang="en-GB" sz="6600" dirty="0">
                <a:latin typeface="Comic Sans MS" panose="030F0702030302020204" pitchFamily="66" charset="0"/>
              </a:rPr>
              <a:t>Aspen</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4000" b="1" dirty="0">
                <a:solidFill>
                  <a:srgbClr val="FF0066"/>
                </a:solidFill>
                <a:latin typeface="Lucida Handwriting" panose="03010101010101010101" pitchFamily="66" charset="0"/>
              </a:rPr>
              <a:t>Anais</a:t>
            </a:r>
          </a:p>
          <a:p>
            <a:pPr algn="ctr"/>
            <a:endParaRPr lang="en-GB" sz="28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For settling well into the Aspen family, and really persevering with her work even when faced with a challenge. </a:t>
            </a:r>
          </a:p>
          <a:p>
            <a:pPr algn="ctr"/>
            <a:endParaRPr lang="en-GB" sz="2400" b="1" dirty="0">
              <a:solidFill>
                <a:srgbClr val="0070C0"/>
              </a:solidFill>
              <a:latin typeface="Lucida Handwriting" panose="03010101010101010101" pitchFamily="66" charset="0"/>
            </a:endParaRPr>
          </a:p>
          <a:p>
            <a:pPr algn="ctr"/>
            <a:r>
              <a:rPr lang="en-GB" sz="2800" b="1" dirty="0">
                <a:solidFill>
                  <a:srgbClr val="0070C0"/>
                </a:solidFill>
                <a:latin typeface="Lucida Handwriting" panose="03010101010101010101" pitchFamily="66" charset="0"/>
              </a:rPr>
              <a:t>Miss Bennett and Miss Volante  02.02.2023</a:t>
            </a:r>
          </a:p>
          <a:p>
            <a:pPr algn="ctr"/>
            <a:r>
              <a:rPr lang="en-GB" sz="2400" b="1" dirty="0">
                <a:solidFill>
                  <a:srgbClr val="0070C0"/>
                </a:solidFill>
                <a:latin typeface="Lucida Handwriting" panose="03010101010101010101" pitchFamily="66" charset="0"/>
              </a:rPr>
              <a:t> </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1161544"/>
            <a:ext cx="9744502" cy="4862870"/>
          </a:xfrm>
          <a:prstGeom prst="rect">
            <a:avLst/>
          </a:prstGeom>
          <a:noFill/>
        </p:spPr>
        <p:txBody>
          <a:bodyPr wrap="square" rtlCol="0">
            <a:spAutoFit/>
          </a:bodyPr>
          <a:lstStyle/>
          <a:p>
            <a:pPr algn="ctr"/>
            <a:r>
              <a:rPr lang="en-GB" sz="6600" dirty="0">
                <a:latin typeface="Comic Sans MS" panose="030F0702030302020204" pitchFamily="66" charset="0"/>
              </a:rPr>
              <a:t>Redwood</a:t>
            </a:r>
          </a:p>
          <a:p>
            <a:pPr algn="ctr"/>
            <a:r>
              <a:rPr lang="en-GB" sz="4400" dirty="0">
                <a:solidFill>
                  <a:srgbClr val="CC0099"/>
                </a:solidFill>
                <a:latin typeface="Comic Sans MS" panose="030F0702030302020204" pitchFamily="66" charset="0"/>
              </a:rPr>
              <a:t>Alfie- Ray</a:t>
            </a:r>
          </a:p>
          <a:p>
            <a:pPr algn="ctr"/>
            <a:endParaRPr lang="en-GB" sz="4400" dirty="0">
              <a:solidFill>
                <a:srgbClr val="CC0099"/>
              </a:solidFill>
              <a:latin typeface="Comic Sans MS" panose="030F0702030302020204" pitchFamily="66" charset="0"/>
            </a:endParaRPr>
          </a:p>
          <a:p>
            <a:pPr algn="ctr"/>
            <a:r>
              <a:rPr lang="en-GB" sz="2800" dirty="0">
                <a:latin typeface="Comic Sans MS" panose="030F0702030302020204" pitchFamily="66" charset="0"/>
              </a:rPr>
              <a:t>For ALWAYS being a superstar! You try so hard in everything you do and are so kind to everyone in school! Keep up the great work!</a:t>
            </a:r>
          </a:p>
          <a:p>
            <a:pPr algn="ctr"/>
            <a:endParaRPr lang="en-GB" sz="2400" dirty="0">
              <a:latin typeface="Comic Sans MS" panose="030F0702030302020204" pitchFamily="66" charset="0"/>
            </a:endParaRPr>
          </a:p>
          <a:p>
            <a:r>
              <a:rPr lang="en-GB" sz="2400" b="1" dirty="0">
                <a:solidFill>
                  <a:srgbClr val="0070C0"/>
                </a:solidFill>
                <a:latin typeface="Lucida Handwriting" panose="03010101010101010101" pitchFamily="66" charset="0"/>
              </a:rPr>
              <a:t>Mrs Gill &amp; Miss Bennett                                   03.02.2023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9154"/>
            <a:ext cx="6853690" cy="12191998"/>
          </a:xfrm>
          <a:prstGeom prst="rect">
            <a:avLst/>
          </a:prstGeom>
        </p:spPr>
      </p:pic>
      <p:sp>
        <p:nvSpPr>
          <p:cNvPr id="3" name="TextBox 2"/>
          <p:cNvSpPr txBox="1"/>
          <p:nvPr/>
        </p:nvSpPr>
        <p:spPr>
          <a:xfrm>
            <a:off x="3064042" y="946484"/>
            <a:ext cx="6513095" cy="1323439"/>
          </a:xfrm>
          <a:prstGeom prst="rect">
            <a:avLst/>
          </a:prstGeom>
          <a:noFill/>
        </p:spPr>
        <p:txBody>
          <a:bodyPr wrap="square" rtlCol="0">
            <a:spAutoFit/>
          </a:bodyPr>
          <a:lstStyle/>
          <a:p>
            <a:pPr algn="ctr"/>
            <a:r>
              <a:rPr lang="en-GB" sz="4800" u="sng" dirty="0">
                <a:solidFill>
                  <a:srgbClr val="FF0066"/>
                </a:solidFill>
                <a:latin typeface="Comic Sans MS" panose="030F0702030302020204" pitchFamily="66" charset="0"/>
              </a:rPr>
              <a:t>Weekly Team Points!</a:t>
            </a:r>
          </a:p>
          <a:p>
            <a:pPr algn="ctr"/>
            <a:endParaRPr lang="en-GB" sz="3200" i="1" dirty="0">
              <a:latin typeface="Comic Sans MS" panose="030F0702030302020204" pitchFamily="66"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89590709"/>
              </p:ext>
            </p:extLst>
          </p:nvPr>
        </p:nvGraphicFramePr>
        <p:xfrm>
          <a:off x="1465178" y="2497564"/>
          <a:ext cx="9261644" cy="2736769"/>
        </p:xfrm>
        <a:graphic>
          <a:graphicData uri="http://schemas.openxmlformats.org/drawingml/2006/table">
            <a:tbl>
              <a:tblPr firstRow="1" bandRow="1">
                <a:tableStyleId>{5C22544A-7EE6-4342-B048-85BDC9FD1C3A}</a:tableStyleId>
              </a:tblPr>
              <a:tblGrid>
                <a:gridCol w="2315411">
                  <a:extLst>
                    <a:ext uri="{9D8B030D-6E8A-4147-A177-3AD203B41FA5}">
                      <a16:colId xmlns:a16="http://schemas.microsoft.com/office/drawing/2014/main" val="3299981363"/>
                    </a:ext>
                  </a:extLst>
                </a:gridCol>
                <a:gridCol w="2315411">
                  <a:extLst>
                    <a:ext uri="{9D8B030D-6E8A-4147-A177-3AD203B41FA5}">
                      <a16:colId xmlns:a16="http://schemas.microsoft.com/office/drawing/2014/main" val="3451166365"/>
                    </a:ext>
                  </a:extLst>
                </a:gridCol>
                <a:gridCol w="2315411">
                  <a:extLst>
                    <a:ext uri="{9D8B030D-6E8A-4147-A177-3AD203B41FA5}">
                      <a16:colId xmlns:a16="http://schemas.microsoft.com/office/drawing/2014/main" val="479396576"/>
                    </a:ext>
                  </a:extLst>
                </a:gridCol>
                <a:gridCol w="2315411">
                  <a:extLst>
                    <a:ext uri="{9D8B030D-6E8A-4147-A177-3AD203B41FA5}">
                      <a16:colId xmlns:a16="http://schemas.microsoft.com/office/drawing/2014/main" val="200857127"/>
                    </a:ext>
                  </a:extLst>
                </a:gridCol>
              </a:tblGrid>
              <a:tr h="1504593">
                <a:tc>
                  <a:txBody>
                    <a:bodyPr/>
                    <a:lstStyle/>
                    <a:p>
                      <a:pPr algn="ctr"/>
                      <a:r>
                        <a:rPr lang="en-GB" sz="3200" dirty="0">
                          <a:solidFill>
                            <a:schemeClr val="tx1"/>
                          </a:solidFill>
                          <a:latin typeface="Comic Sans MS" panose="030F0702030302020204" pitchFamily="66" charset="0"/>
                        </a:rPr>
                        <a:t>Peel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en-GB" sz="3200" dirty="0" err="1">
                          <a:solidFill>
                            <a:schemeClr val="tx1"/>
                          </a:solidFill>
                          <a:latin typeface="Comic Sans MS" panose="030F0702030302020204" pitchFamily="66" charset="0"/>
                        </a:rPr>
                        <a:t>Ethelfleda</a:t>
                      </a:r>
                      <a:endParaRPr lang="en-GB" sz="32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GB" sz="3200" dirty="0">
                          <a:solidFill>
                            <a:schemeClr val="tx1"/>
                          </a:solidFill>
                          <a:latin typeface="Comic Sans MS" panose="030F0702030302020204" pitchFamily="66" charset="0"/>
                        </a:rPr>
                        <a:t>Grazier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GB" sz="3200" dirty="0">
                          <a:solidFill>
                            <a:schemeClr val="tx1"/>
                          </a:solidFill>
                          <a:latin typeface="Comic Sans MS" panose="030F0702030302020204" pitchFamily="66" charset="0"/>
                        </a:rPr>
                        <a:t>Offa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3117705136"/>
                  </a:ext>
                </a:extLst>
              </a:tr>
              <a:tr h="1232176">
                <a:tc>
                  <a:txBody>
                    <a:bodyPr/>
                    <a:lstStyle/>
                    <a:p>
                      <a:pPr algn="ctr"/>
                      <a:r>
                        <a:rPr lang="en-GB" dirty="0">
                          <a:solidFill>
                            <a:schemeClr val="tx1"/>
                          </a:solidFill>
                          <a:latin typeface="Comic Sans MS" panose="030F0702030302020204" pitchFamily="66" charset="0"/>
                        </a:rPr>
                        <a:t>254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263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247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231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7769375"/>
                  </a:ext>
                </a:extLst>
              </a:tr>
            </a:tbl>
          </a:graphicData>
        </a:graphic>
      </p:graphicFrame>
    </p:spTree>
    <p:extLst>
      <p:ext uri="{BB962C8B-B14F-4D97-AF65-F5344CB8AC3E}">
        <p14:creationId xmlns:p14="http://schemas.microsoft.com/office/powerpoint/2010/main" val="4031114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4" y="-2664844"/>
            <a:ext cx="6853690" cy="12191998"/>
          </a:xfrm>
          <a:prstGeom prst="rect">
            <a:avLst/>
          </a:prstGeom>
        </p:spPr>
      </p:pic>
      <p:sp>
        <p:nvSpPr>
          <p:cNvPr id="3" name="TextBox 2"/>
          <p:cNvSpPr txBox="1"/>
          <p:nvPr/>
        </p:nvSpPr>
        <p:spPr>
          <a:xfrm>
            <a:off x="483175" y="846180"/>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5" name="TextBox 4"/>
          <p:cNvSpPr txBox="1"/>
          <p:nvPr/>
        </p:nvSpPr>
        <p:spPr>
          <a:xfrm>
            <a:off x="6623190" y="3583078"/>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1322009" y="1815676"/>
            <a:ext cx="4832380"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Birch – Angie</a:t>
            </a:r>
          </a:p>
          <a:p>
            <a:pPr lvl="0"/>
            <a:r>
              <a:rPr lang="en-GB" sz="4000" dirty="0">
                <a:solidFill>
                  <a:prstClr val="black"/>
                </a:solidFill>
                <a:latin typeface="Comic Sans MS" panose="030F0702030302020204" pitchFamily="66" charset="0"/>
              </a:rPr>
              <a:t>Elm – Alice</a:t>
            </a:r>
          </a:p>
          <a:p>
            <a:pPr lvl="0"/>
            <a:r>
              <a:rPr lang="en-GB" sz="4000" dirty="0">
                <a:solidFill>
                  <a:prstClr val="black"/>
                </a:solidFill>
                <a:latin typeface="Comic Sans MS" panose="030F0702030302020204" pitchFamily="66" charset="0"/>
              </a:rPr>
              <a:t>Pine – George</a:t>
            </a:r>
            <a:endParaRPr lang="en-GB" sz="4000" dirty="0">
              <a:solidFill>
                <a:prstClr val="black"/>
              </a:solidFill>
            </a:endParaRPr>
          </a:p>
        </p:txBody>
      </p:sp>
      <p:sp>
        <p:nvSpPr>
          <p:cNvPr id="8" name="Rectangle 7"/>
          <p:cNvSpPr/>
          <p:nvPr/>
        </p:nvSpPr>
        <p:spPr>
          <a:xfrm>
            <a:off x="6154389" y="3686097"/>
            <a:ext cx="5277262"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Redwood –       </a:t>
            </a:r>
            <a:endParaRPr lang="en-GB" sz="4000" dirty="0">
              <a:solidFill>
                <a:srgbClr val="CC0099"/>
              </a:solidFill>
              <a:latin typeface="Comic Sans MS" panose="030F0702030302020204" pitchFamily="66" charset="0"/>
            </a:endParaRPr>
          </a:p>
          <a:p>
            <a:pPr lvl="0"/>
            <a:r>
              <a:rPr lang="en-GB" sz="4000" dirty="0">
                <a:solidFill>
                  <a:prstClr val="black"/>
                </a:solidFill>
                <a:latin typeface="Comic Sans MS" panose="030F0702030302020204" pitchFamily="66" charset="0"/>
              </a:rPr>
              <a:t>Chestnut – Oscar B.</a:t>
            </a:r>
          </a:p>
          <a:p>
            <a:pPr lvl="0"/>
            <a:r>
              <a:rPr lang="en-GB" sz="4000" dirty="0">
                <a:solidFill>
                  <a:prstClr val="black"/>
                </a:solidFill>
                <a:latin typeface="Comic Sans MS" panose="030F0702030302020204" pitchFamily="66" charset="0"/>
              </a:rPr>
              <a:t>Aspen-</a:t>
            </a:r>
            <a:endParaRPr lang="en-GB" sz="4000" dirty="0">
              <a:solidFill>
                <a:prstClr val="black"/>
              </a:solidFill>
            </a:endParaRPr>
          </a:p>
        </p:txBody>
      </p:sp>
      <p:sp>
        <p:nvSpPr>
          <p:cNvPr id="9" name="Rectangle 8"/>
          <p:cNvSpPr/>
          <p:nvPr/>
        </p:nvSpPr>
        <p:spPr>
          <a:xfrm>
            <a:off x="1213163" y="3662850"/>
            <a:ext cx="4824449"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 Remy</a:t>
            </a:r>
          </a:p>
          <a:p>
            <a:pPr lvl="0"/>
            <a:r>
              <a:rPr lang="en-GB" sz="4000" dirty="0">
                <a:solidFill>
                  <a:prstClr val="black"/>
                </a:solidFill>
                <a:latin typeface="Comic Sans MS" panose="030F0702030302020204" pitchFamily="66" charset="0"/>
              </a:rPr>
              <a:t>Spruce –  Faith</a:t>
            </a:r>
          </a:p>
          <a:p>
            <a:pPr lvl="0"/>
            <a:r>
              <a:rPr lang="en-GB" sz="4000" dirty="0">
                <a:solidFill>
                  <a:prstClr val="black"/>
                </a:solidFill>
                <a:latin typeface="Comic Sans MS" panose="030F0702030302020204" pitchFamily="66" charset="0"/>
              </a:rPr>
              <a:t>Maple – Theo </a:t>
            </a:r>
          </a:p>
        </p:txBody>
      </p:sp>
    </p:spTree>
    <p:extLst>
      <p:ext uri="{BB962C8B-B14F-4D97-AF65-F5344CB8AC3E}">
        <p14:creationId xmlns:p14="http://schemas.microsoft.com/office/powerpoint/2010/main" val="1648333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flipV="1">
            <a:off x="1035131" y="1873032"/>
            <a:ext cx="10152158" cy="3923818"/>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solidFill>
                <a:schemeClr val="tx1"/>
              </a:solidFill>
            </a:endParaRPr>
          </a:p>
        </p:txBody>
      </p:sp>
      <p:sp>
        <p:nvSpPr>
          <p:cNvPr id="5" name="Rectangle 4"/>
          <p:cNvSpPr/>
          <p:nvPr/>
        </p:nvSpPr>
        <p:spPr>
          <a:xfrm>
            <a:off x="1680172" y="2593648"/>
            <a:ext cx="3514679" cy="1200329"/>
          </a:xfrm>
          <a:prstGeom prst="rect">
            <a:avLst/>
          </a:prstGeom>
        </p:spPr>
        <p:txBody>
          <a:bodyPr wrap="square">
            <a:spAutoFit/>
          </a:bodyPr>
          <a:lstStyle/>
          <a:p>
            <a:pPr lvl="0"/>
            <a:r>
              <a:rPr lang="en-GB" dirty="0">
                <a:solidFill>
                  <a:prstClr val="black"/>
                </a:solidFill>
                <a:latin typeface="Comic Sans MS" panose="030F0702030302020204" pitchFamily="66" charset="0"/>
              </a:rPr>
              <a:t>Pine – Stanley</a:t>
            </a:r>
          </a:p>
          <a:p>
            <a:pPr lvl="0"/>
            <a:r>
              <a:rPr lang="en-GB" dirty="0">
                <a:solidFill>
                  <a:prstClr val="black"/>
                </a:solidFill>
                <a:latin typeface="Comic Sans MS" panose="030F0702030302020204" pitchFamily="66" charset="0"/>
              </a:rPr>
              <a:t>Pine- Isabelle </a:t>
            </a:r>
          </a:p>
          <a:p>
            <a:pPr lvl="0"/>
            <a:r>
              <a:rPr lang="en-GB" dirty="0">
                <a:solidFill>
                  <a:prstClr val="black"/>
                </a:solidFill>
                <a:latin typeface="Comic Sans MS" panose="030F0702030302020204" pitchFamily="66" charset="0"/>
              </a:rPr>
              <a:t>Pine- Sinead</a:t>
            </a:r>
          </a:p>
          <a:p>
            <a:pPr lvl="0"/>
            <a:r>
              <a:rPr lang="en-GB" dirty="0">
                <a:solidFill>
                  <a:prstClr val="black"/>
                </a:solidFill>
                <a:latin typeface="Comic Sans MS" panose="030F0702030302020204" pitchFamily="66" charset="0"/>
              </a:rPr>
              <a:t>Willow - Kody</a:t>
            </a:r>
            <a:endParaRPr lang="en-GB" dirty="0">
              <a:solidFill>
                <a:prstClr val="black"/>
              </a:solidFill>
            </a:endParaRPr>
          </a:p>
        </p:txBody>
      </p:sp>
    </p:spTree>
    <p:extLst>
      <p:ext uri="{BB962C8B-B14F-4D97-AF65-F5344CB8AC3E}">
        <p14:creationId xmlns:p14="http://schemas.microsoft.com/office/powerpoint/2010/main" val="3609985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447645"/>
          </a:xfrm>
          <a:prstGeom prst="rect">
            <a:avLst/>
          </a:prstGeom>
          <a:noFill/>
        </p:spPr>
        <p:txBody>
          <a:bodyPr wrap="square" rtlCol="0">
            <a:spAutoFit/>
          </a:bodyPr>
          <a:lstStyle/>
          <a:p>
            <a:pPr algn="ctr"/>
            <a:r>
              <a:rPr lang="en-GB" sz="6600" dirty="0">
                <a:latin typeface="Comic Sans MS" panose="030F0702030302020204" pitchFamily="66" charset="0"/>
              </a:rPr>
              <a:t>Ash</a:t>
            </a:r>
          </a:p>
          <a:p>
            <a:pPr algn="ctr"/>
            <a:r>
              <a:rPr lang="en-GB" sz="6600" b="1" dirty="0">
                <a:solidFill>
                  <a:srgbClr val="CC0099"/>
                </a:solidFill>
                <a:latin typeface="Comic Sans MS" panose="030F0702030302020204" pitchFamily="66" charset="0"/>
              </a:rPr>
              <a:t>Reuben</a:t>
            </a:r>
            <a:endParaRPr lang="en-GB" sz="2400" b="1" dirty="0">
              <a:solidFill>
                <a:srgbClr val="CC0099"/>
              </a:solidFill>
              <a:latin typeface="Lucida Handwriting" panose="03010101010101010101" pitchFamily="66" charset="0"/>
            </a:endParaRP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Reuben created an observation drawing of a rainforest animal using oil pastel, looking carefully at the colours and shapes. </a:t>
            </a:r>
            <a:r>
              <a:rPr lang="en-GB" sz="2400" dirty="0">
                <a:latin typeface="Comic Sans MS" panose="030F0702030302020204" pitchFamily="66" charset="0"/>
                <a:sym typeface="Wingdings" panose="05000000000000000000" pitchFamily="2" charset="2"/>
              </a:rPr>
              <a:t></a:t>
            </a: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a:t>
            </a:r>
            <a:r>
              <a:rPr lang="en-GB" sz="2400" b="1">
                <a:solidFill>
                  <a:srgbClr val="0070C0"/>
                </a:solidFill>
                <a:latin typeface="Lucida Handwriting" panose="03010101010101010101" pitchFamily="66" charset="0"/>
              </a:rPr>
              <a:t>Laffan                                   3.2.2023</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991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708981"/>
          </a:xfrm>
          <a:prstGeom prst="rect">
            <a:avLst/>
          </a:prstGeom>
          <a:noFill/>
        </p:spPr>
        <p:txBody>
          <a:bodyPr wrap="square" rtlCol="0">
            <a:spAutoFit/>
          </a:bodyPr>
          <a:lstStyle/>
          <a:p>
            <a:pPr algn="ctr"/>
            <a:r>
              <a:rPr lang="en-GB" sz="6600" dirty="0">
                <a:latin typeface="Comic Sans MS" panose="030F0702030302020204" pitchFamily="66" charset="0"/>
              </a:rPr>
              <a:t>Elm</a:t>
            </a:r>
          </a:p>
          <a:p>
            <a:pPr algn="ctr"/>
            <a:r>
              <a:rPr lang="en-GB" sz="6600" dirty="0">
                <a:solidFill>
                  <a:srgbClr val="CC0099"/>
                </a:solidFill>
                <a:latin typeface="Comic Sans MS" panose="030F0702030302020204" pitchFamily="66" charset="0"/>
              </a:rPr>
              <a:t>Francesca</a:t>
            </a: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great work in creating an excellent piece of artwork for your dinosaur. Francesca created a beautiful piece of dinosaur silhouette art! Well </a:t>
            </a:r>
            <a:r>
              <a:rPr lang="en-GB" sz="2400">
                <a:latin typeface="Comic Sans MS" panose="030F0702030302020204" pitchFamily="66" charset="0"/>
              </a:rPr>
              <a:t>Done Francesca </a:t>
            </a:r>
            <a:r>
              <a:rPr lang="en-GB" sz="2400">
                <a:latin typeface="Comic Sans MS" panose="030F0702030302020204" pitchFamily="66" charset="0"/>
                <a:sym typeface="Wingdings" panose="05000000000000000000" pitchFamily="2" charset="2"/>
              </a:rPr>
              <a:t></a:t>
            </a:r>
            <a:endParaRPr lang="en-GB" sz="2400" dirty="0">
              <a:latin typeface="Comic Sans MS" panose="030F0702030302020204" pitchFamily="66" charset="0"/>
              <a:sym typeface="Wingdings" panose="05000000000000000000" pitchFamily="2" charset="2"/>
            </a:endParaRPr>
          </a:p>
          <a:p>
            <a:pPr algn="ctr"/>
            <a:endParaRPr lang="en-GB" sz="24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Mr Grice                                    03.02.2023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759333"/>
            <a:ext cx="6853690" cy="12191998"/>
          </a:xfrm>
          <a:prstGeom prst="rect">
            <a:avLst/>
          </a:prstGeom>
        </p:spPr>
      </p:pic>
      <p:sp>
        <p:nvSpPr>
          <p:cNvPr id="3" name="TextBox 2"/>
          <p:cNvSpPr txBox="1"/>
          <p:nvPr/>
        </p:nvSpPr>
        <p:spPr>
          <a:xfrm>
            <a:off x="1183991" y="1120675"/>
            <a:ext cx="9744502" cy="4247317"/>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r>
              <a:rPr lang="en-GB" sz="6000" dirty="0">
                <a:solidFill>
                  <a:srgbClr val="CC0099"/>
                </a:solidFill>
                <a:latin typeface="Comic Sans MS" panose="030F0702030302020204" pitchFamily="66" charset="0"/>
              </a:rPr>
              <a:t>Lyla</a:t>
            </a:r>
          </a:p>
          <a:p>
            <a:pPr algn="ctr"/>
            <a:r>
              <a:rPr lang="en-GB" sz="2400" dirty="0">
                <a:latin typeface="Comic Sans MS" panose="030F0702030302020204" pitchFamily="66" charset="0"/>
              </a:rPr>
              <a:t>Lyla has been focussed on her work this week and has begun to show some great resilience against the work that she finds hard. Keep it up, Lyla!</a:t>
            </a:r>
            <a:endParaRPr lang="en-GB" sz="2400" dirty="0">
              <a:latin typeface="Comic Sans MS" panose="030F0702030302020204" pitchFamily="66" charset="0"/>
              <a:sym typeface="Wingdings" panose="05000000000000000000" pitchFamily="2" charset="2"/>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Smart                                 03.02.2022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0166" y="875173"/>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132764" y="1011236"/>
            <a:ext cx="10009070" cy="4616648"/>
          </a:xfrm>
          <a:prstGeom prst="rect">
            <a:avLst/>
          </a:prstGeom>
          <a:noFill/>
        </p:spPr>
        <p:txBody>
          <a:bodyPr wrap="square" rtlCol="0">
            <a:spAutoFit/>
          </a:bodyPr>
          <a:lstStyle/>
          <a:p>
            <a:pPr algn="ctr"/>
            <a:r>
              <a:rPr lang="en-GB" sz="6600" dirty="0">
                <a:latin typeface="Comic Sans MS" panose="030F0702030302020204" pitchFamily="66" charset="0"/>
              </a:rPr>
              <a:t>Pine</a:t>
            </a:r>
          </a:p>
          <a:p>
            <a:pPr algn="ctr"/>
            <a:r>
              <a:rPr lang="en-GB" sz="6600" dirty="0">
                <a:solidFill>
                  <a:srgbClr val="CC0099"/>
                </a:solidFill>
                <a:latin typeface="Comic Sans MS" panose="030F0702030302020204" pitchFamily="66" charset="0"/>
              </a:rPr>
              <a:t>Henry</a:t>
            </a:r>
            <a:endParaRPr lang="en-GB" sz="2400" dirty="0">
              <a:solidFill>
                <a:schemeClr val="bg2">
                  <a:lumMod val="10000"/>
                </a:schemeClr>
              </a:solidFill>
              <a:latin typeface="Comic Sans MS" panose="030F0702030302020204" pitchFamily="66" charset="0"/>
              <a:sym typeface="Wingdings" panose="05000000000000000000" pitchFamily="2" charset="2"/>
            </a:endParaRPr>
          </a:p>
          <a:p>
            <a:pPr algn="ctr"/>
            <a:r>
              <a:rPr lang="en-GB" sz="2400">
                <a:solidFill>
                  <a:schemeClr val="bg2">
                    <a:lumMod val="10000"/>
                  </a:schemeClr>
                </a:solidFill>
                <a:latin typeface="Comic Sans MS" panose="030F0702030302020204" pitchFamily="66" charset="0"/>
                <a:sym typeface="Wingdings" panose="05000000000000000000" pitchFamily="2" charset="2"/>
              </a:rPr>
              <a:t>For using </a:t>
            </a:r>
            <a:r>
              <a:rPr lang="en-GB" sz="2400" dirty="0">
                <a:solidFill>
                  <a:schemeClr val="bg2">
                    <a:lumMod val="10000"/>
                  </a:schemeClr>
                </a:solidFill>
                <a:latin typeface="Comic Sans MS" panose="030F0702030302020204" pitchFamily="66" charset="0"/>
                <a:sym typeface="Wingdings" panose="05000000000000000000" pitchFamily="2" charset="2"/>
              </a:rPr>
              <a:t>some great discussion points around the theories of dinosaur extinction.</a:t>
            </a:r>
          </a:p>
          <a:p>
            <a:pPr algn="ctr"/>
            <a:endParaRPr lang="en-GB" sz="2400" dirty="0">
              <a:solidFill>
                <a:schemeClr val="bg2">
                  <a:lumMod val="10000"/>
                </a:schemeClr>
              </a:solidFill>
              <a:latin typeface="Comic Sans MS" panose="030F0702030302020204" pitchFamily="66" charset="0"/>
              <a:sym typeface="Wingdings" panose="05000000000000000000" pitchFamily="2" charset="2"/>
            </a:endParaRPr>
          </a:p>
          <a:p>
            <a:pPr algn="ctr"/>
            <a:r>
              <a:rPr lang="en-GB" sz="2400" dirty="0">
                <a:solidFill>
                  <a:schemeClr val="bg2">
                    <a:lumMod val="10000"/>
                  </a:schemeClr>
                </a:solidFill>
                <a:latin typeface="Comic Sans MS" panose="030F0702030302020204" pitchFamily="66" charset="0"/>
                <a:sym typeface="Wingdings" panose="05000000000000000000" pitchFamily="2" charset="2"/>
              </a:rPr>
              <a:t>Well done!</a:t>
            </a:r>
          </a:p>
          <a:p>
            <a:pPr algn="ctr"/>
            <a:endParaRPr lang="en-GB" sz="900" dirty="0">
              <a:latin typeface="Comic Sans MS" panose="030F0702030302020204" pitchFamily="66" charset="0"/>
            </a:endParaRPr>
          </a:p>
          <a:p>
            <a:pPr algn="ctr"/>
            <a:endParaRPr lang="en-GB" sz="900" b="1" dirty="0">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Bailey &amp; Mrs Barley			03.02.2023</a:t>
            </a:r>
          </a:p>
          <a:p>
            <a:pPr algn="ctr"/>
            <a:endParaRPr lang="en-GB" sz="2400" dirty="0">
              <a:latin typeface="Comic Sans MS" panose="030F0702030302020204" pitchFamily="66" charset="0"/>
            </a:endParaRPr>
          </a:p>
        </p:txBody>
      </p:sp>
    </p:spTree>
    <p:extLst>
      <p:ext uri="{BB962C8B-B14F-4D97-AF65-F5344CB8AC3E}">
        <p14:creationId xmlns:p14="http://schemas.microsoft.com/office/powerpoint/2010/main" val="1253231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678204"/>
          </a:xfrm>
          <a:prstGeom prst="rect">
            <a:avLst/>
          </a:prstGeom>
          <a:noFill/>
        </p:spPr>
        <p:txBody>
          <a:bodyPr wrap="square" rtlCol="0">
            <a:spAutoFit/>
          </a:bodyPr>
          <a:lstStyle/>
          <a:p>
            <a:pPr algn="ctr"/>
            <a:r>
              <a:rPr lang="en-GB" sz="6600" dirty="0">
                <a:latin typeface="Comic Sans MS" panose="030F0702030302020204" pitchFamily="66" charset="0"/>
              </a:rPr>
              <a:t>Maple</a:t>
            </a:r>
            <a:endParaRPr lang="en-GB" sz="2400" b="1" dirty="0">
              <a:solidFill>
                <a:srgbClr val="0070C0"/>
              </a:solidFill>
              <a:latin typeface="Lucida Handwriting" panose="03010101010101010101" pitchFamily="66" charset="0"/>
            </a:endParaRPr>
          </a:p>
          <a:p>
            <a:pPr algn="ctr"/>
            <a:r>
              <a:rPr lang="en-GB" sz="4400" b="1" dirty="0">
                <a:solidFill>
                  <a:srgbClr val="CC0099"/>
                </a:solidFill>
                <a:latin typeface="Lucida Handwriting" panose="03010101010101010101" pitchFamily="66" charset="0"/>
              </a:rPr>
              <a:t>Jacob K</a:t>
            </a:r>
          </a:p>
          <a:p>
            <a:pPr algn="ctr"/>
            <a:endParaRPr lang="en-GB" sz="4400" b="1" dirty="0">
              <a:solidFill>
                <a:srgbClr val="CC0099"/>
              </a:solidFill>
              <a:latin typeface="Lucida Handwriting" panose="03010101010101010101" pitchFamily="66" charset="0"/>
            </a:endParaRPr>
          </a:p>
          <a:p>
            <a:pPr algn="ctr"/>
            <a:r>
              <a:rPr lang="en-GB" sz="2400" b="1" dirty="0">
                <a:latin typeface="Lucida Handwriting" panose="03010101010101010101" pitchFamily="66" charset="0"/>
              </a:rPr>
              <a:t>For working extremely hard in maths this week.  Jacob has been multiplying two digit number by single digit numbers.  Well done Jacob.</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Dawson                                  03.02.2023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834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2352</TotalTime>
  <Words>386</Words>
  <Application>Microsoft Office PowerPoint</Application>
  <PresentationFormat>Widescreen</PresentationFormat>
  <Paragraphs>99</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Calibri Light</vt:lpstr>
      <vt:lpstr>Comic Sans MS</vt:lpstr>
      <vt:lpstr>Lucida Handwriting</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Miss Higgins</cp:lastModifiedBy>
  <cp:revision>466</cp:revision>
  <cp:lastPrinted>2023-02-02T19:36:31Z</cp:lastPrinted>
  <dcterms:created xsi:type="dcterms:W3CDTF">2020-05-30T07:30:34Z</dcterms:created>
  <dcterms:modified xsi:type="dcterms:W3CDTF">2023-02-03T08:02:35Z</dcterms:modified>
</cp:coreProperties>
</file>