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81" r:id="rId7"/>
    <p:sldId id="282" r:id="rId8"/>
    <p:sldId id="284" r:id="rId9"/>
    <p:sldId id="286" r:id="rId10"/>
    <p:sldId id="288" r:id="rId11"/>
    <p:sldId id="290" r:id="rId12"/>
    <p:sldId id="301" r:id="rId13"/>
    <p:sldId id="292" r:id="rId14"/>
    <p:sldId id="294" r:id="rId15"/>
    <p:sldId id="296" r:id="rId16"/>
    <p:sldId id="298" r:id="rId17"/>
    <p:sldId id="300" r:id="rId18"/>
    <p:sldId id="278" r:id="rId19"/>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1" d="100"/>
          <a:sy n="81" d="100"/>
        </p:scale>
        <p:origin x="33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24/09/2021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24/09/2021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24/09/2021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24/09/2021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24/09/2021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24/09/2021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24/09/2021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24/09/2021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1043216"/>
            <a:ext cx="7338218"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r>
              <a:rPr lang="en-GB" sz="4800" dirty="0">
                <a:latin typeface="Comic Sans MS" panose="030F0702030302020204" pitchFamily="66" charset="0"/>
              </a:rPr>
              <a:t>Friday 24</a:t>
            </a:r>
            <a:r>
              <a:rPr lang="en-GB" sz="4800" baseline="30000" dirty="0">
                <a:latin typeface="Comic Sans MS" panose="030F0702030302020204" pitchFamily="66" charset="0"/>
              </a:rPr>
              <a:t>th</a:t>
            </a:r>
            <a:r>
              <a:rPr lang="en-GB" sz="4800" dirty="0">
                <a:latin typeface="Comic Sans MS" panose="030F0702030302020204" pitchFamily="66" charset="0"/>
              </a:rPr>
              <a:t> September</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678204"/>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endParaRPr lang="en-GB" sz="1600" dirty="0">
              <a:latin typeface="Comic Sans MS" panose="030F0702030302020204" pitchFamily="66" charset="0"/>
            </a:endParaRPr>
          </a:p>
          <a:p>
            <a:pPr algn="ctr"/>
            <a:r>
              <a:rPr lang="en-GB" sz="7200" dirty="0">
                <a:solidFill>
                  <a:srgbClr val="CC0099"/>
                </a:solidFill>
                <a:latin typeface="Comic Sans MS" panose="030F0702030302020204" pitchFamily="66" charset="0"/>
              </a:rPr>
              <a:t>Ellen</a:t>
            </a:r>
          </a:p>
          <a:p>
            <a:pPr algn="ctr"/>
            <a:r>
              <a:rPr lang="en-GB" sz="2400" dirty="0">
                <a:latin typeface="Comic Sans MS" panose="030F0702030302020204" pitchFamily="66" charset="0"/>
              </a:rPr>
              <a:t>For using passion, communication and excellence in reading. Ellen has already had her name put in Pine reading pot 4 times. WOW!</a:t>
            </a:r>
          </a:p>
          <a:p>
            <a:pPr algn="ctr"/>
            <a:r>
              <a:rPr lang="en-GB" sz="2400" dirty="0">
                <a:latin typeface="Comic Sans MS" panose="030F0702030302020204" pitchFamily="66" charset="0"/>
              </a:rPr>
              <a:t>Well done for all of your home reading. </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Leedham-Hawkes                          24.09.21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3231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55203"/>
          </a:xfrm>
          <a:prstGeom prst="rect">
            <a:avLst/>
          </a:prstGeom>
          <a:noFill/>
        </p:spPr>
        <p:txBody>
          <a:bodyPr wrap="square" rtlCol="0">
            <a:spAutoFit/>
          </a:bodyPr>
          <a:lstStyle/>
          <a:p>
            <a:pPr algn="ctr"/>
            <a:r>
              <a:rPr lang="en-GB" sz="6600" dirty="0">
                <a:latin typeface="Comic Sans MS" panose="030F0702030302020204" pitchFamily="66" charset="0"/>
              </a:rPr>
              <a:t>Maple</a:t>
            </a:r>
          </a:p>
          <a:p>
            <a:pPr algn="ctr"/>
            <a:r>
              <a:rPr lang="en-GB" sz="6600" dirty="0">
                <a:solidFill>
                  <a:srgbClr val="CC0099"/>
                </a:solidFill>
                <a:latin typeface="Comic Sans MS" panose="030F0702030302020204" pitchFamily="66" charset="0"/>
              </a:rPr>
              <a:t>Ayla</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 creating a poster in the style of Emmeline Pankhurst and sharing with us about something that she believes would make a difference to the world.</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24.09.2021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1477328"/>
          </a:xfrm>
          <a:prstGeom prst="rect">
            <a:avLst/>
          </a:prstGeom>
          <a:noFill/>
        </p:spPr>
        <p:txBody>
          <a:bodyPr wrap="square" rtlCol="0">
            <a:spAutoFit/>
          </a:bodyPr>
          <a:lstStyle/>
          <a:p>
            <a:pPr algn="ctr"/>
            <a:r>
              <a:rPr lang="en-GB" sz="6600" dirty="0">
                <a:latin typeface="Comic Sans MS" panose="030F0702030302020204" pitchFamily="66" charset="0"/>
              </a:rPr>
              <a:t>Maple</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560FCEB5-0C88-4B55-B4D9-BA63BC64EC14}"/>
              </a:ext>
            </a:extLst>
          </p:cNvPr>
          <p:cNvPicPr>
            <a:picLocks noChangeAspect="1"/>
          </p:cNvPicPr>
          <p:nvPr/>
        </p:nvPicPr>
        <p:blipFill>
          <a:blip r:embed="rId6"/>
          <a:stretch>
            <a:fillRect/>
          </a:stretch>
        </p:blipFill>
        <p:spPr>
          <a:xfrm>
            <a:off x="4518991" y="1949688"/>
            <a:ext cx="2903261" cy="4051062"/>
          </a:xfrm>
          <a:prstGeom prst="rect">
            <a:avLst/>
          </a:prstGeom>
        </p:spPr>
      </p:pic>
    </p:spTree>
    <p:extLst>
      <p:ext uri="{BB962C8B-B14F-4D97-AF65-F5344CB8AC3E}">
        <p14:creationId xmlns:p14="http://schemas.microsoft.com/office/powerpoint/2010/main" val="848476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893647"/>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r>
              <a:rPr lang="en-GB" sz="6600" dirty="0">
                <a:solidFill>
                  <a:srgbClr val="CC0099"/>
                </a:solidFill>
                <a:latin typeface="Comic Sans MS" panose="030F0702030302020204" pitchFamily="66" charset="0"/>
              </a:rPr>
              <a:t>Liam </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 putting great effort in his Guided Reading. You have worked really hard when predicting what is going to happen next in our story. </a:t>
            </a:r>
            <a:r>
              <a:rPr lang="en-GB" sz="2400">
                <a:latin typeface="Comic Sans MS" panose="030F0702030302020204" pitchFamily="66" charset="0"/>
              </a:rPr>
              <a:t>Well Done.</a:t>
            </a:r>
            <a:endParaRPr lang="en-GB" sz="2400" dirty="0">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Fisher                                    24.09.21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50993"/>
            <a:ext cx="9744502" cy="4216539"/>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r>
              <a:rPr lang="en-GB" sz="6600" dirty="0">
                <a:solidFill>
                  <a:srgbClr val="CC0099"/>
                </a:solidFill>
                <a:latin typeface="Comic Sans MS" panose="030F0702030302020204" pitchFamily="66" charset="0"/>
              </a:rPr>
              <a:t>Tarron </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 using prior learning to help him when counting in 50’s. Well done Tarron !</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Draper                                            24.09.21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algn="ctr"/>
            <a:r>
              <a:rPr lang="en-GB" sz="6600" dirty="0">
                <a:latin typeface="Comic Sans MS" panose="030F0702030302020204" pitchFamily="66" charset="0"/>
              </a:rPr>
              <a:t>Chestnut</a:t>
            </a:r>
          </a:p>
          <a:p>
            <a:pPr algn="ctr"/>
            <a:r>
              <a:rPr lang="en-GB" sz="6600" dirty="0">
                <a:solidFill>
                  <a:srgbClr val="CC0099"/>
                </a:solidFill>
                <a:latin typeface="Comic Sans MS" panose="030F0702030302020204" pitchFamily="66" charset="0"/>
              </a:rPr>
              <a:t>Jake </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a:t>
            </a:r>
          </a:p>
          <a:p>
            <a:pPr algn="ctr"/>
            <a:r>
              <a:rPr lang="en-GB" sz="2400" dirty="0">
                <a:latin typeface="Comic Sans MS" panose="030F0702030302020204" pitchFamily="66" charset="0"/>
              </a:rPr>
              <a:t>showing a desire and want to improve himself through asking questions about his work and wanting more challenge. </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24.09.21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55203"/>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r>
              <a:rPr lang="en-GB" sz="6600" dirty="0">
                <a:solidFill>
                  <a:srgbClr val="CC0099"/>
                </a:solidFill>
                <a:latin typeface="Comic Sans MS" panose="030F0702030302020204" pitchFamily="66" charset="0"/>
              </a:rPr>
              <a:t>Roxy</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a:t>
            </a:r>
          </a:p>
          <a:p>
            <a:pPr algn="ctr"/>
            <a:r>
              <a:rPr lang="en-GB" sz="2400" dirty="0">
                <a:latin typeface="Comic Sans MS" panose="030F0702030302020204" pitchFamily="66" charset="0"/>
              </a:rPr>
              <a:t>Applying a new method in Maths and persevering with problem solving questions!</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&amp; Mrs Cox				24.09.21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6600" dirty="0">
                <a:solidFill>
                  <a:srgbClr val="CC0099"/>
                </a:solidFill>
                <a:latin typeface="Comic Sans MS" panose="030F0702030302020204" pitchFamily="66" charset="0"/>
              </a:rPr>
              <a:t>Jax</a:t>
            </a:r>
            <a:endParaRPr lang="en-GB" sz="16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outstanding effort and resilience in Maths. I am so proud and impressed by how Jax has challenged himself this week.</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Shipley                                   24.09.21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5" name="Rectangle 4"/>
          <p:cNvSpPr/>
          <p:nvPr/>
        </p:nvSpPr>
        <p:spPr>
          <a:xfrm>
            <a:off x="2210937" y="1248982"/>
            <a:ext cx="8311487" cy="2101794"/>
          </a:xfrm>
          <a:prstGeom prst="rect">
            <a:avLst/>
          </a:prstGeom>
        </p:spPr>
        <p:txBody>
          <a:bodyPr wrap="square">
            <a:spAutoFit/>
          </a:bodyPr>
          <a:lstStyle/>
          <a:p>
            <a:pPr algn="ctr">
              <a:lnSpc>
                <a:spcPct val="115000"/>
              </a:lnSpc>
              <a:spcAft>
                <a:spcPts val="0"/>
              </a:spcAft>
            </a:pP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Next Week’s</a:t>
            </a:r>
          </a:p>
          <a:p>
            <a:pPr algn="ctr">
              <a:lnSpc>
                <a:spcPct val="115000"/>
              </a:lnSpc>
              <a:spcAft>
                <a:spcPts val="0"/>
              </a:spcAft>
            </a:pP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Phrase of the Week</a:t>
            </a:r>
            <a:r>
              <a:rPr lang="en-GB" sz="4000"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a:t>
            </a:r>
            <a:endParaRPr lang="en-GB" sz="4000" dirty="0">
              <a:latin typeface="Comic Sans MS" panose="030F0702030302020204" pitchFamily="66" charset="0"/>
              <a:ea typeface="Calibri" panose="020F0502020204030204" pitchFamily="34" charset="0"/>
              <a:cs typeface="Times New Roman" panose="02020603050405020304" pitchFamily="18" charset="0"/>
            </a:endParaRPr>
          </a:p>
          <a:p>
            <a:pPr algn="ctr">
              <a:lnSpc>
                <a:spcPct val="115000"/>
              </a:lnSpc>
              <a:spcAft>
                <a:spcPts val="0"/>
              </a:spcAft>
            </a:pPr>
            <a:endParaRPr lang="en-GB" sz="3600" dirty="0">
              <a:latin typeface="Comic Sans MS" panose="030F0702030302020204" pitchFamily="66" charset="0"/>
              <a:ea typeface="Calibri" panose="020F0502020204030204" pitchFamily="34" charset="0"/>
              <a:cs typeface="Times New Roman" panose="02020603050405020304" pitchFamily="18" charset="0"/>
            </a:endParaRPr>
          </a:p>
        </p:txBody>
      </p:sp>
      <p:sp>
        <p:nvSpPr>
          <p:cNvPr id="6" name="Rounded Rectangular Callout 5"/>
          <p:cNvSpPr/>
          <p:nvPr/>
        </p:nvSpPr>
        <p:spPr>
          <a:xfrm>
            <a:off x="2047164" y="1132764"/>
            <a:ext cx="8270543" cy="3664723"/>
          </a:xfrm>
          <a:prstGeom prst="wedgeRoundRectCallout">
            <a:avLst>
              <a:gd name="adj1" fmla="val -41281"/>
              <a:gd name="adj2" fmla="val 70330"/>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39995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a:off x="1241946" y="2015313"/>
            <a:ext cx="9703558" cy="3744042"/>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p:nvSpPr>
        <p:spPr>
          <a:xfrm>
            <a:off x="2050869" y="2233749"/>
            <a:ext cx="3526971" cy="3046988"/>
          </a:xfrm>
          <a:prstGeom prst="rect">
            <a:avLst/>
          </a:prstGeom>
          <a:noFill/>
        </p:spPr>
        <p:txBody>
          <a:bodyPr wrap="square" rtlCol="0">
            <a:spAutoFit/>
          </a:bodyPr>
          <a:lstStyle/>
          <a:p>
            <a:r>
              <a:rPr lang="en-GB" sz="2400" dirty="0">
                <a:latin typeface="Comic Sans MS" panose="030F0702030302020204" pitchFamily="66" charset="0"/>
              </a:rPr>
              <a:t>Austin Fletcher – Elm </a:t>
            </a:r>
          </a:p>
          <a:p>
            <a:r>
              <a:rPr lang="en-GB" sz="2400" dirty="0">
                <a:latin typeface="Comic Sans MS" panose="030F0702030302020204" pitchFamily="66" charset="0"/>
              </a:rPr>
              <a:t>Layla Day – Elm</a:t>
            </a:r>
          </a:p>
          <a:p>
            <a:r>
              <a:rPr lang="en-GB" sz="2400" dirty="0">
                <a:latin typeface="Comic Sans MS" panose="030F0702030302020204" pitchFamily="66" charset="0"/>
              </a:rPr>
              <a:t>Felicity-Birch</a:t>
            </a:r>
          </a:p>
          <a:p>
            <a:r>
              <a:rPr lang="en-GB" sz="2400" dirty="0">
                <a:latin typeface="Comic Sans MS" panose="030F0702030302020204" pitchFamily="66" charset="0"/>
              </a:rPr>
              <a:t>Leo-Birch</a:t>
            </a:r>
          </a:p>
          <a:p>
            <a:r>
              <a:rPr lang="en-GB" sz="2400" dirty="0">
                <a:latin typeface="Comic Sans MS" panose="030F0702030302020204" pitchFamily="66" charset="0"/>
              </a:rPr>
              <a:t>Alfie S - Chestnut</a:t>
            </a:r>
          </a:p>
          <a:p>
            <a:r>
              <a:rPr lang="en-GB" sz="2400" dirty="0">
                <a:latin typeface="Comic Sans MS" panose="030F0702030302020204" pitchFamily="66" charset="0"/>
              </a:rPr>
              <a:t>Amelia B - Chestnut</a:t>
            </a:r>
          </a:p>
          <a:p>
            <a:r>
              <a:rPr lang="en-GB" sz="2400" dirty="0">
                <a:latin typeface="Comic Sans MS" panose="030F0702030302020204" pitchFamily="66" charset="0"/>
              </a:rPr>
              <a:t>Aimee J - Chestnut</a:t>
            </a:r>
          </a:p>
          <a:p>
            <a:r>
              <a:rPr lang="en-GB" sz="2400" dirty="0">
                <a:latin typeface="Comic Sans MS" panose="030F0702030302020204" pitchFamily="66" charset="0"/>
              </a:rPr>
              <a:t>Charlie A - Chestnut</a:t>
            </a:r>
          </a:p>
        </p:txBody>
      </p:sp>
      <p:sp>
        <p:nvSpPr>
          <p:cNvPr id="6" name="TextBox 5"/>
          <p:cNvSpPr txBox="1"/>
          <p:nvPr/>
        </p:nvSpPr>
        <p:spPr>
          <a:xfrm>
            <a:off x="5904411" y="2246811"/>
            <a:ext cx="4088675" cy="1107996"/>
          </a:xfrm>
          <a:prstGeom prst="rect">
            <a:avLst/>
          </a:prstGeom>
          <a:noFill/>
        </p:spPr>
        <p:txBody>
          <a:bodyPr wrap="square" rtlCol="0">
            <a:spAutoFit/>
          </a:bodyPr>
          <a:lstStyle/>
          <a:p>
            <a:r>
              <a:rPr lang="en-GB" sz="2400" dirty="0">
                <a:latin typeface="Comic Sans MS" panose="030F0702030302020204" pitchFamily="66" charset="0"/>
              </a:rPr>
              <a:t>Olivia L - Chestnut</a:t>
            </a:r>
          </a:p>
          <a:p>
            <a:r>
              <a:rPr lang="en-GB" sz="2400" dirty="0">
                <a:latin typeface="Comic Sans MS" panose="030F0702030302020204" pitchFamily="66" charset="0"/>
              </a:rPr>
              <a:t>Amelia M - Chestnut</a:t>
            </a:r>
          </a:p>
          <a:p>
            <a:endParaRPr lang="en-GB" dirty="0"/>
          </a:p>
        </p:txBody>
      </p:sp>
    </p:spTree>
    <p:extLst>
      <p:ext uri="{BB962C8B-B14F-4D97-AF65-F5344CB8AC3E}">
        <p14:creationId xmlns:p14="http://schemas.microsoft.com/office/powerpoint/2010/main" val="3609985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2" y="-2664844"/>
            <a:ext cx="6853690" cy="12191998"/>
          </a:xfrm>
          <a:prstGeom prst="rect">
            <a:avLst/>
          </a:prstGeom>
        </p:spPr>
      </p:pic>
      <p:sp>
        <p:nvSpPr>
          <p:cNvPr id="3" name="TextBox 2"/>
          <p:cNvSpPr txBox="1"/>
          <p:nvPr/>
        </p:nvSpPr>
        <p:spPr>
          <a:xfrm>
            <a:off x="740251" y="886789"/>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623189" y="3495368"/>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100991" y="1842278"/>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Evelyn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Pine – Nikola</a:t>
            </a:r>
          </a:p>
          <a:p>
            <a:pPr lvl="0"/>
            <a:r>
              <a:rPr lang="en-GB" sz="4000" dirty="0">
                <a:solidFill>
                  <a:prstClr val="black"/>
                </a:solidFill>
                <a:latin typeface="Comic Sans MS" panose="030F0702030302020204" pitchFamily="66" charset="0"/>
              </a:rPr>
              <a:t>Elm – Ella</a:t>
            </a:r>
            <a:endParaRPr lang="en-GB" sz="4000" dirty="0">
              <a:solidFill>
                <a:prstClr val="black"/>
              </a:solidFill>
            </a:endParaRPr>
          </a:p>
        </p:txBody>
      </p:sp>
      <p:sp>
        <p:nvSpPr>
          <p:cNvPr id="8" name="Rectangle 7"/>
          <p:cNvSpPr/>
          <p:nvPr/>
        </p:nvSpPr>
        <p:spPr>
          <a:xfrm>
            <a:off x="3950603" y="3814665"/>
            <a:ext cx="512012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Joe</a:t>
            </a:r>
          </a:p>
          <a:p>
            <a:pPr lvl="0"/>
            <a:r>
              <a:rPr lang="en-GB" sz="4000" dirty="0">
                <a:solidFill>
                  <a:prstClr val="black"/>
                </a:solidFill>
                <a:latin typeface="Comic Sans MS" panose="030F0702030302020204" pitchFamily="66" charset="0"/>
              </a:rPr>
              <a:t>Chestnut –</a:t>
            </a:r>
          </a:p>
          <a:p>
            <a:pPr lvl="0"/>
            <a:r>
              <a:rPr lang="en-GB" sz="4000" dirty="0">
                <a:solidFill>
                  <a:prstClr val="black"/>
                </a:solidFill>
                <a:latin typeface="Comic Sans MS" panose="030F0702030302020204" pitchFamily="66" charset="0"/>
              </a:rPr>
              <a:t>Aspen- Cian</a:t>
            </a:r>
            <a:endParaRPr lang="en-GB" sz="4000" dirty="0">
              <a:solidFill>
                <a:prstClr val="black"/>
              </a:solidFill>
            </a:endParaRPr>
          </a:p>
        </p:txBody>
      </p:sp>
      <p:sp>
        <p:nvSpPr>
          <p:cNvPr id="9" name="Rectangle 8"/>
          <p:cNvSpPr/>
          <p:nvPr/>
        </p:nvSpPr>
        <p:spPr>
          <a:xfrm>
            <a:off x="6280333" y="1842278"/>
            <a:ext cx="4824449" cy="2554545"/>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Oscar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Spruce – Kai</a:t>
            </a:r>
          </a:p>
          <a:p>
            <a:pPr lvl="0"/>
            <a:r>
              <a:rPr lang="en-GB" sz="4000" dirty="0">
                <a:solidFill>
                  <a:prstClr val="black"/>
                </a:solidFill>
                <a:latin typeface="Comic Sans MS" panose="030F0702030302020204" pitchFamily="66" charset="0"/>
              </a:rPr>
              <a:t>Maple –  </a:t>
            </a:r>
          </a:p>
          <a:p>
            <a:pPr lvl="0"/>
            <a:endParaRPr lang="en-GB" sz="4000" dirty="0">
              <a:solidFill>
                <a:prstClr val="black"/>
              </a:solidFill>
              <a:latin typeface="Comic Sans MS" panose="030F0702030302020204" pitchFamily="66" charset="0"/>
            </a:endParaRPr>
          </a:p>
        </p:txBody>
      </p:sp>
    </p:spTree>
    <p:extLst>
      <p:ext uri="{BB962C8B-B14F-4D97-AF65-F5344CB8AC3E}">
        <p14:creationId xmlns:p14="http://schemas.microsoft.com/office/powerpoint/2010/main" val="164833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661372488"/>
              </p:ext>
            </p:extLst>
          </p:nvPr>
        </p:nvGraphicFramePr>
        <p:xfrm>
          <a:off x="1465178" y="2497564"/>
          <a:ext cx="9261644" cy="2464352"/>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232176">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endParaRPr lang="en-GB" sz="2800" dirty="0">
                        <a:solidFill>
                          <a:schemeClr val="tx1"/>
                        </a:solidFill>
                        <a:latin typeface="Comic Sans MS" panose="030F0702030302020204" pitchFamily="66" charset="0"/>
                      </a:endParaRPr>
                    </a:p>
                    <a:p>
                      <a:pPr algn="ctr"/>
                      <a:r>
                        <a:rPr lang="en-GB" sz="2800" dirty="0">
                          <a:solidFill>
                            <a:schemeClr val="tx1"/>
                          </a:solidFill>
                          <a:latin typeface="Comic Sans MS" panose="030F0702030302020204" pitchFamily="66" charset="0"/>
                        </a:rPr>
                        <a:t>138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2800" dirty="0">
                        <a:solidFill>
                          <a:schemeClr val="tx1"/>
                        </a:solidFill>
                        <a:latin typeface="Comic Sans MS" panose="030F0702030302020204" pitchFamily="66" charset="0"/>
                      </a:endParaRPr>
                    </a:p>
                    <a:p>
                      <a:pPr algn="ctr"/>
                      <a:r>
                        <a:rPr lang="en-GB" sz="2800" dirty="0">
                          <a:solidFill>
                            <a:schemeClr val="tx1"/>
                          </a:solidFill>
                          <a:latin typeface="Comic Sans MS" panose="030F0702030302020204" pitchFamily="66" charset="0"/>
                        </a:rPr>
                        <a:t>122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2800" dirty="0">
                        <a:solidFill>
                          <a:schemeClr val="tx1"/>
                        </a:solidFill>
                        <a:latin typeface="Comic Sans MS" panose="030F0702030302020204" pitchFamily="66" charset="0"/>
                      </a:endParaRPr>
                    </a:p>
                    <a:p>
                      <a:pPr algn="ctr"/>
                      <a:r>
                        <a:rPr lang="en-GB" sz="2800" dirty="0">
                          <a:solidFill>
                            <a:schemeClr val="tx1"/>
                          </a:solidFill>
                          <a:latin typeface="Comic Sans MS" panose="030F0702030302020204" pitchFamily="66" charset="0"/>
                        </a:rPr>
                        <a:t>127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2800" dirty="0">
                        <a:solidFill>
                          <a:schemeClr val="tx1"/>
                        </a:solidFill>
                        <a:latin typeface="Comic Sans MS" panose="030F0702030302020204" pitchFamily="66" charset="0"/>
                      </a:endParaRPr>
                    </a:p>
                    <a:p>
                      <a:pPr algn="ctr"/>
                      <a:r>
                        <a:rPr lang="en-GB" sz="2800" dirty="0">
                          <a:solidFill>
                            <a:schemeClr val="tx1"/>
                          </a:solidFill>
                          <a:latin typeface="Comic Sans MS" panose="030F0702030302020204" pitchFamily="66" charset="0"/>
                        </a:rPr>
                        <a:t>126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algn="ctr"/>
            <a:r>
              <a:rPr lang="en-GB" sz="6600" dirty="0">
                <a:latin typeface="Comic Sans MS" panose="030F0702030302020204" pitchFamily="66" charset="0"/>
              </a:rPr>
              <a:t>Oak</a:t>
            </a:r>
          </a:p>
          <a:p>
            <a:pPr algn="ctr"/>
            <a:r>
              <a:rPr lang="en-GB" sz="6600" dirty="0">
                <a:solidFill>
                  <a:srgbClr val="CC0099"/>
                </a:solidFill>
                <a:latin typeface="Comic Sans MS" panose="030F0702030302020204" pitchFamily="66" charset="0"/>
              </a:rPr>
              <a:t>Casper </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a:t>
            </a:r>
          </a:p>
          <a:p>
            <a:pPr algn="ctr"/>
            <a:r>
              <a:rPr lang="en-GB" sz="2400" b="1" dirty="0">
                <a:solidFill>
                  <a:srgbClr val="0070C0"/>
                </a:solidFill>
                <a:latin typeface="Lucida Handwriting" panose="03010101010101010101" pitchFamily="66" charset="0"/>
              </a:rPr>
              <a:t>Super cutting skills and understanding how we grow </a:t>
            </a:r>
          </a:p>
          <a:p>
            <a:pPr algn="ctr"/>
            <a:r>
              <a:rPr lang="en-GB" sz="2400" b="1" dirty="0">
                <a:solidFill>
                  <a:srgbClr val="0070C0"/>
                </a:solidFill>
                <a:latin typeface="Lucida Handwriting" panose="03010101010101010101" pitchFamily="66" charset="0"/>
              </a:rPr>
              <a:t>And change from baby to adult.</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24.09.21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0174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132764" y="824196"/>
            <a:ext cx="9744502" cy="830997"/>
          </a:xfrm>
          <a:prstGeom prst="rect">
            <a:avLst/>
          </a:prstGeom>
          <a:noFill/>
        </p:spPr>
        <p:txBody>
          <a:bodyPr wrap="square" rtlCol="0">
            <a:spAutoFit/>
          </a:bodyPr>
          <a:lstStyle/>
          <a:p>
            <a:pPr algn="ctr"/>
            <a:r>
              <a:rPr lang="en-GB" sz="4800" u="sng" dirty="0">
                <a:latin typeface="Comic Sans MS" panose="030F0702030302020204" pitchFamily="66" charset="0"/>
              </a:rPr>
              <a:t>Oak Wow Work</a:t>
            </a:r>
          </a:p>
        </p:txBody>
      </p:sp>
      <p:pic>
        <p:nvPicPr>
          <p:cNvPr id="4" name="Picture 3"/>
          <p:cNvPicPr>
            <a:picLocks noChangeAspect="1"/>
          </p:cNvPicPr>
          <p:nvPr/>
        </p:nvPicPr>
        <p:blipFill>
          <a:blip r:embed="rId3"/>
          <a:stretch>
            <a:fillRect/>
          </a:stretch>
        </p:blipFill>
        <p:spPr>
          <a:xfrm>
            <a:off x="10325741" y="797142"/>
            <a:ext cx="805928" cy="847614"/>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2764" y="824196"/>
            <a:ext cx="873457" cy="81522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7DDABF59-A1ED-40C8-A144-FB60D1AF5E94}"/>
              </a:ext>
            </a:extLst>
          </p:cNvPr>
          <p:cNvPicPr>
            <a:picLocks noChangeAspect="1"/>
          </p:cNvPicPr>
          <p:nvPr/>
        </p:nvPicPr>
        <p:blipFill>
          <a:blip r:embed="rId6"/>
          <a:stretch>
            <a:fillRect/>
          </a:stretch>
        </p:blipFill>
        <p:spPr>
          <a:xfrm>
            <a:off x="2306707" y="1785315"/>
            <a:ext cx="8268970" cy="3648075"/>
          </a:xfrm>
          <a:prstGeom prst="rect">
            <a:avLst/>
          </a:prstGeom>
        </p:spPr>
      </p:pic>
    </p:spTree>
    <p:extLst>
      <p:ext uri="{BB962C8B-B14F-4D97-AF65-F5344CB8AC3E}">
        <p14:creationId xmlns:p14="http://schemas.microsoft.com/office/powerpoint/2010/main" val="1424013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216539"/>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dirty="0">
                <a:solidFill>
                  <a:srgbClr val="CC0099"/>
                </a:solidFill>
                <a:latin typeface="Comic Sans MS" panose="030F0702030302020204" pitchFamily="66" charset="0"/>
              </a:rPr>
              <a:t>Travis</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a:t>
            </a:r>
          </a:p>
          <a:p>
            <a:pPr algn="ctr"/>
            <a:r>
              <a:rPr lang="en-GB" sz="2400" b="1" dirty="0">
                <a:solidFill>
                  <a:srgbClr val="0070C0"/>
                </a:solidFill>
                <a:latin typeface="Lucida Handwriting" panose="03010101010101010101" pitchFamily="66" charset="0"/>
              </a:rPr>
              <a:t>Super 2d shape picture.</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24.09.21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9338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55203"/>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Phillip</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 his excellent writing in English this week, using time conjunctions and his phonic understanding to help spell words. Keep up your hard work Phillip </a:t>
            </a:r>
            <a:r>
              <a:rPr lang="en-GB" sz="2400" dirty="0">
                <a:latin typeface="Comic Sans MS" panose="030F0702030302020204" pitchFamily="66" charset="0"/>
                <a:sym typeface="Wingdings" panose="05000000000000000000" pitchFamily="2" charset="2"/>
              </a:rPr>
              <a:t></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Grice                                    24.09.2021</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6752279" cy="5509200"/>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a:t>
            </a:r>
          </a:p>
          <a:p>
            <a:pPr algn="ctr"/>
            <a:r>
              <a:rPr lang="en-GB" sz="5400" dirty="0" err="1">
                <a:latin typeface="Comic Sans MS" panose="030F0702030302020204" pitchFamily="66" charset="0"/>
              </a:rPr>
              <a:t>Evelae</a:t>
            </a:r>
            <a:endParaRPr lang="en-GB" sz="5400" dirty="0">
              <a:latin typeface="Comic Sans MS" panose="030F0702030302020204" pitchFamily="66" charset="0"/>
            </a:endParaRPr>
          </a:p>
          <a:p>
            <a:pPr algn="ctr"/>
            <a:r>
              <a:rPr lang="en-GB" sz="2400" dirty="0" err="1">
                <a:latin typeface="Comic Sans MS" panose="030F0702030302020204" pitchFamily="66" charset="0"/>
              </a:rPr>
              <a:t>Evelae</a:t>
            </a:r>
            <a:r>
              <a:rPr lang="en-GB" sz="2400" dirty="0">
                <a:latin typeface="Comic Sans MS" panose="030F0702030302020204" pitchFamily="66" charset="0"/>
              </a:rPr>
              <a:t> has designed a fantastic clay turtle that she will be making next week. She has really thought about the patterns and textures she would like to create and the equipment she will use. Well done!</a:t>
            </a:r>
          </a:p>
          <a:p>
            <a:pPr algn="ctr"/>
            <a:endParaRPr lang="en-GB" sz="2400" b="1" dirty="0">
              <a:solidFill>
                <a:srgbClr val="0070C0"/>
              </a:solidFill>
              <a:latin typeface="Lucida Handwriting" panose="03010101010101010101" pitchFamily="66" charset="0"/>
            </a:endParaRPr>
          </a:p>
          <a:p>
            <a:r>
              <a:rPr lang="en-GB" sz="2400" b="1" dirty="0">
                <a:solidFill>
                  <a:srgbClr val="0070C0"/>
                </a:solidFill>
                <a:latin typeface="Lucida Handwriting" panose="03010101010101010101" pitchFamily="66" charset="0"/>
              </a:rPr>
              <a:t>Miss Hewitt                      24.09.21</a:t>
            </a:r>
          </a:p>
          <a:p>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98EBD961-4CD9-42E4-9527-F57A82791E92}"/>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5068" t="3451" r="32198"/>
          <a:stretch/>
        </p:blipFill>
        <p:spPr>
          <a:xfrm rot="5400000">
            <a:off x="8208441" y="3430537"/>
            <a:ext cx="3075000" cy="2131534"/>
          </a:xfrm>
          <a:prstGeom prst="rect">
            <a:avLst/>
          </a:prstGeom>
        </p:spPr>
      </p:pic>
    </p:spTree>
    <p:extLst>
      <p:ext uri="{BB962C8B-B14F-4D97-AF65-F5344CB8AC3E}">
        <p14:creationId xmlns:p14="http://schemas.microsoft.com/office/powerpoint/2010/main" val="29924129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1110</TotalTime>
  <Words>412</Words>
  <Application>Microsoft Office PowerPoint</Application>
  <PresentationFormat>Widescreen</PresentationFormat>
  <Paragraphs>119</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Calibri Light</vt:lpstr>
      <vt:lpstr>Comic Sans MS</vt:lpstr>
      <vt:lpstr>Lucida Handwriting</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Mrs Laffan</cp:lastModifiedBy>
  <cp:revision>197</cp:revision>
  <cp:lastPrinted>2021-09-23T13:36:27Z</cp:lastPrinted>
  <dcterms:created xsi:type="dcterms:W3CDTF">2020-05-30T07:30:34Z</dcterms:created>
  <dcterms:modified xsi:type="dcterms:W3CDTF">2021-09-24T09:28:10Z</dcterms:modified>
</cp:coreProperties>
</file>