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8" r:id="rId3"/>
    <p:sldId id="306" r:id="rId4"/>
    <p:sldId id="260" r:id="rId5"/>
    <p:sldId id="323" r:id="rId6"/>
    <p:sldId id="305" r:id="rId7"/>
    <p:sldId id="303" r:id="rId8"/>
    <p:sldId id="284" r:id="rId9"/>
    <p:sldId id="286" r:id="rId10"/>
    <p:sldId id="288" r:id="rId11"/>
    <p:sldId id="304" r:id="rId12"/>
    <p:sldId id="292" r:id="rId13"/>
    <p:sldId id="296" r:id="rId14"/>
    <p:sldId id="298" r:id="rId15"/>
    <p:sldId id="300" r:id="rId16"/>
    <p:sldId id="259" r:id="rId17"/>
    <p:sldId id="322"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0066"/>
    <a:srgbClr val="99FF99"/>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660"/>
  </p:normalViewPr>
  <p:slideViewPr>
    <p:cSldViewPr snapToGrid="0">
      <p:cViewPr varScale="1">
        <p:scale>
          <a:sx n="71" d="100"/>
          <a:sy n="71"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8356B63-B5D4-4FFF-8BAB-EE51338E5EEC}" type="datetimeFigureOut">
              <a:rPr lang="en-GB" smtClean="0"/>
              <a:t>10/11/2023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B94A3DF-A81D-4481-96EB-301390592BD7}" type="slidenum">
              <a:rPr lang="en-GB" smtClean="0"/>
              <a:t>‹#›</a:t>
            </a:fld>
            <a:endParaRPr lang="en-GB"/>
          </a:p>
        </p:txBody>
      </p:sp>
    </p:spTree>
    <p:extLst>
      <p:ext uri="{BB962C8B-B14F-4D97-AF65-F5344CB8AC3E}">
        <p14:creationId xmlns:p14="http://schemas.microsoft.com/office/powerpoint/2010/main" val="679275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10/11/2023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471810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10/11/2023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71360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10/11/2023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176090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58871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41497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65064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1200393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22233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85012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94049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681423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10/11/2023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432198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39043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21082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16770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81711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36298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66470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757614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70953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822419-D1C5-4E1E-9D0C-85AE180312A5}" type="datetimeFigureOut">
              <a:rPr lang="en-GB" smtClean="0"/>
              <a:t>10/11/2023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61866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A822419-D1C5-4E1E-9D0C-85AE180312A5}" type="datetimeFigureOut">
              <a:rPr lang="en-GB" smtClean="0"/>
              <a:t>10/11/2023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219544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A822419-D1C5-4E1E-9D0C-85AE180312A5}" type="datetimeFigureOut">
              <a:rPr lang="en-GB" smtClean="0"/>
              <a:t>10/11/2023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160761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A822419-D1C5-4E1E-9D0C-85AE180312A5}" type="datetimeFigureOut">
              <a:rPr lang="en-GB" smtClean="0"/>
              <a:t>10/11/2023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26043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822419-D1C5-4E1E-9D0C-85AE180312A5}" type="datetimeFigureOut">
              <a:rPr lang="en-GB" smtClean="0"/>
              <a:t>10/11/2023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07977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822419-D1C5-4E1E-9D0C-85AE180312A5}" type="datetimeFigureOut">
              <a:rPr lang="en-GB" smtClean="0"/>
              <a:t>10/11/2023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67199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822419-D1C5-4E1E-9D0C-85AE180312A5}" type="datetimeFigureOut">
              <a:rPr lang="en-GB" smtClean="0"/>
              <a:t>10/11/2023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85651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22419-D1C5-4E1E-9D0C-85AE180312A5}" type="datetimeFigureOut">
              <a:rPr lang="en-GB" smtClean="0"/>
              <a:t>10/11/2023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13E00-8734-474C-B957-321D8720DE3D}" type="slidenum">
              <a:rPr lang="en-GB" smtClean="0"/>
              <a:t>‹#›</a:t>
            </a:fld>
            <a:endParaRPr lang="en-GB"/>
          </a:p>
        </p:txBody>
      </p:sp>
    </p:spTree>
    <p:extLst>
      <p:ext uri="{BB962C8B-B14F-4D97-AF65-F5344CB8AC3E}">
        <p14:creationId xmlns:p14="http://schemas.microsoft.com/office/powerpoint/2010/main" val="1940818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11/10/2023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00586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886820" y="1122465"/>
            <a:ext cx="7952727" cy="2862322"/>
          </a:xfrm>
          <a:prstGeom prst="rect">
            <a:avLst/>
          </a:prstGeom>
          <a:noFill/>
        </p:spPr>
        <p:txBody>
          <a:bodyPr wrap="square" rtlCol="0">
            <a:spAutoFit/>
          </a:bodyPr>
          <a:lstStyle/>
          <a:p>
            <a:pPr algn="ctr"/>
            <a:r>
              <a:rPr lang="en-GB" sz="6600" dirty="0">
                <a:solidFill>
                  <a:srgbClr val="FF0000"/>
                </a:solidFill>
                <a:latin typeface="Comic Sans MS" panose="030F0702030302020204" pitchFamily="66" charset="0"/>
              </a:rPr>
              <a:t>Wow Assembly:</a:t>
            </a:r>
          </a:p>
          <a:p>
            <a:pPr algn="ctr"/>
            <a:r>
              <a:rPr lang="en-GB" sz="4800" dirty="0">
                <a:latin typeface="Comic Sans MS" panose="030F0702030302020204" pitchFamily="66" charset="0"/>
              </a:rPr>
              <a:t>Friday 10</a:t>
            </a:r>
            <a:r>
              <a:rPr lang="en-GB" sz="4800" baseline="30000" dirty="0">
                <a:latin typeface="Comic Sans MS" panose="030F0702030302020204" pitchFamily="66" charset="0"/>
              </a:rPr>
              <a:t>th</a:t>
            </a:r>
            <a:r>
              <a:rPr lang="en-GB" sz="4800" dirty="0">
                <a:latin typeface="Comic Sans MS" panose="030F0702030302020204" pitchFamily="66" charset="0"/>
              </a:rPr>
              <a:t> November</a:t>
            </a:r>
          </a:p>
          <a:p>
            <a:endParaRPr lang="en-GB" sz="6600" dirty="0">
              <a:latin typeface="Comic Sans MS" panose="030F0702030302020204" pitchFamily="66" charset="0"/>
            </a:endParaRPr>
          </a:p>
        </p:txBody>
      </p:sp>
      <p:pic>
        <p:nvPicPr>
          <p:cNvPr id="4" name="Picture 6" descr="Image result for the woodlands community primary school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8811" y="3212789"/>
            <a:ext cx="2686390" cy="25072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1058145" y="4304374"/>
            <a:ext cx="1657350" cy="1743075"/>
          </a:xfrm>
          <a:prstGeom prst="rect">
            <a:avLst/>
          </a:prstGeom>
        </p:spPr>
      </p:pic>
      <p:pic>
        <p:nvPicPr>
          <p:cNvPr id="6" name="Picture 5"/>
          <p:cNvPicPr>
            <a:picLocks noChangeAspect="1"/>
          </p:cNvPicPr>
          <p:nvPr/>
        </p:nvPicPr>
        <p:blipFill>
          <a:blip r:embed="rId5"/>
          <a:stretch>
            <a:fillRect/>
          </a:stretch>
        </p:blipFill>
        <p:spPr>
          <a:xfrm>
            <a:off x="9484484" y="4304375"/>
            <a:ext cx="1657350" cy="1743075"/>
          </a:xfrm>
          <a:prstGeom prst="rect">
            <a:avLst/>
          </a:prstGeom>
        </p:spPr>
      </p:pic>
    </p:spTree>
    <p:extLst>
      <p:ext uri="{BB962C8B-B14F-4D97-AF65-F5344CB8AC3E}">
        <p14:creationId xmlns:p14="http://schemas.microsoft.com/office/powerpoint/2010/main" val="4080787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223749" y="824196"/>
            <a:ext cx="9744502" cy="4616648"/>
          </a:xfrm>
          <a:prstGeom prst="rect">
            <a:avLst/>
          </a:prstGeom>
          <a:noFill/>
        </p:spPr>
        <p:txBody>
          <a:bodyPr wrap="square" rtlCol="0">
            <a:spAutoFit/>
          </a:bodyPr>
          <a:lstStyle/>
          <a:p>
            <a:pPr algn="ctr"/>
            <a:r>
              <a:rPr lang="en-GB" sz="6600" dirty="0">
                <a:latin typeface="Comic Sans MS" panose="030F0702030302020204" pitchFamily="66" charset="0"/>
              </a:rPr>
              <a:t>Spruce</a:t>
            </a:r>
          </a:p>
          <a:p>
            <a:pPr algn="ctr"/>
            <a:endParaRPr lang="en-GB" sz="2400" b="1" dirty="0">
              <a:solidFill>
                <a:srgbClr val="0070C0"/>
              </a:solidFill>
              <a:latin typeface="Lucida Handwriting" panose="03010101010101010101" pitchFamily="66" charset="0"/>
            </a:endParaRPr>
          </a:p>
          <a:p>
            <a:pPr algn="ctr"/>
            <a:r>
              <a:rPr lang="en-GB" sz="4400" b="1" dirty="0">
                <a:solidFill>
                  <a:srgbClr val="FF0066"/>
                </a:solidFill>
                <a:latin typeface="Lucida Handwriting" panose="03010101010101010101" pitchFamily="66" charset="0"/>
              </a:rPr>
              <a:t>Dixie</a:t>
            </a:r>
          </a:p>
          <a:p>
            <a:pPr algn="ctr"/>
            <a:r>
              <a:rPr lang="en-GB" sz="4400" dirty="0">
                <a:latin typeface="Calibri" panose="020F0502020204030204" pitchFamily="34" charset="0"/>
                <a:cs typeface="Calibri" panose="020F0502020204030204" pitchFamily="34" charset="0"/>
              </a:rPr>
              <a:t>For amazing column addition, using Base 10 equipment to support you.</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 Miss Lincoln                     		</a:t>
            </a:r>
            <a:r>
              <a:rPr lang="en-GB" sz="2400" b="1">
                <a:solidFill>
                  <a:srgbClr val="0070C0"/>
                </a:solidFill>
                <a:latin typeface="Lucida Handwriting" panose="03010101010101010101" pitchFamily="66" charset="0"/>
              </a:rPr>
              <a:t>	9.11.2023</a:t>
            </a: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476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154984"/>
          </a:xfrm>
          <a:prstGeom prst="rect">
            <a:avLst/>
          </a:prstGeom>
          <a:noFill/>
        </p:spPr>
        <p:txBody>
          <a:bodyPr wrap="square" rtlCol="0">
            <a:spAutoFit/>
          </a:bodyPr>
          <a:lstStyle/>
          <a:p>
            <a:pPr algn="ctr"/>
            <a:r>
              <a:rPr lang="en-GB" sz="6600" dirty="0">
                <a:latin typeface="Comic Sans MS" panose="030F0702030302020204" pitchFamily="66" charset="0"/>
              </a:rPr>
              <a:t>Willow</a:t>
            </a:r>
          </a:p>
          <a:p>
            <a:pPr algn="ctr"/>
            <a:endParaRPr lang="en-GB" sz="2400" b="1" dirty="0">
              <a:solidFill>
                <a:srgbClr val="0070C0"/>
              </a:solidFill>
              <a:latin typeface="Lucida Handwriting" panose="03010101010101010101" pitchFamily="66" charset="0"/>
            </a:endParaRPr>
          </a:p>
          <a:p>
            <a:pPr algn="ctr"/>
            <a:r>
              <a:rPr lang="en-GB" sz="5400" b="1" dirty="0">
                <a:solidFill>
                  <a:srgbClr val="CC0099"/>
                </a:solidFill>
                <a:latin typeface="Comic Sans MS" panose="030F0702030302020204" pitchFamily="66" charset="0"/>
              </a:rPr>
              <a:t>Isaac</a:t>
            </a:r>
          </a:p>
          <a:p>
            <a:pPr algn="ctr"/>
            <a:r>
              <a:rPr lang="en-GB" sz="2800" dirty="0">
                <a:latin typeface="Comic Sans MS" panose="030F0702030302020204" pitchFamily="66" charset="0"/>
              </a:rPr>
              <a:t>For working independently in maths to add pairs of two digit numbers.  Well done Isaac. </a:t>
            </a:r>
          </a:p>
          <a:p>
            <a:pPr algn="ctr"/>
            <a:endParaRPr lang="en-GB" sz="2000" b="1" dirty="0">
              <a:solidFill>
                <a:srgbClr val="0070C0"/>
              </a:solidFill>
              <a:latin typeface="Lucida Handwriting" panose="03010101010101010101" pitchFamily="66" charset="0"/>
            </a:endParaRPr>
          </a:p>
          <a:p>
            <a:pPr algn="ctr"/>
            <a:r>
              <a:rPr lang="en-GB" sz="2000" b="1" dirty="0">
                <a:solidFill>
                  <a:srgbClr val="0070C0"/>
                </a:solidFill>
                <a:latin typeface="Lucida Handwriting" panose="03010101010101010101" pitchFamily="66" charset="0"/>
              </a:rPr>
              <a:t>Miss Dawson	   		   				10.11.2023</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081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630017" y="824196"/>
            <a:ext cx="8348870" cy="4385816"/>
          </a:xfrm>
          <a:prstGeom prst="rect">
            <a:avLst/>
          </a:prstGeom>
          <a:noFill/>
        </p:spPr>
        <p:txBody>
          <a:bodyPr wrap="square" rtlCol="0">
            <a:spAutoFit/>
          </a:bodyPr>
          <a:lstStyle/>
          <a:p>
            <a:pPr algn="ctr"/>
            <a:r>
              <a:rPr lang="en-GB" sz="6600" dirty="0">
                <a:latin typeface="Comic Sans MS" panose="030F0702030302020204" pitchFamily="66" charset="0"/>
              </a:rPr>
              <a:t>Chestnut</a:t>
            </a:r>
            <a:endParaRPr lang="en-GB" sz="6600" b="1" dirty="0">
              <a:solidFill>
                <a:srgbClr val="CC0099"/>
              </a:solidFill>
              <a:latin typeface="Comic Sans MS" panose="030F0702030302020204" pitchFamily="66" charset="0"/>
            </a:endParaRPr>
          </a:p>
          <a:p>
            <a:pPr algn="ctr"/>
            <a:endParaRPr lang="en-GB" sz="900" b="1" dirty="0">
              <a:solidFill>
                <a:srgbClr val="CC0099"/>
              </a:solidFill>
              <a:latin typeface="Lucida Handwriting" panose="03010101010101010101" pitchFamily="66" charset="0"/>
            </a:endParaRPr>
          </a:p>
          <a:p>
            <a:pPr algn="ctr"/>
            <a:r>
              <a:rPr lang="en-GB" sz="3200" b="1" dirty="0">
                <a:solidFill>
                  <a:srgbClr val="CC0099"/>
                </a:solidFill>
                <a:latin typeface="Lucida Handwriting" panose="03010101010101010101" pitchFamily="66" charset="0"/>
              </a:rPr>
              <a:t>Anais</a:t>
            </a:r>
          </a:p>
          <a:p>
            <a:pPr algn="ctr"/>
            <a:endParaRPr lang="en-GB" sz="2400" b="1" dirty="0">
              <a:solidFill>
                <a:srgbClr val="CC0099"/>
              </a:solidFill>
              <a:latin typeface="Lucida Handwriting" panose="03010101010101010101" pitchFamily="66" charset="0"/>
            </a:endParaRPr>
          </a:p>
          <a:p>
            <a:pPr algn="ctr"/>
            <a:r>
              <a:rPr lang="en-US" sz="2000" b="1" dirty="0">
                <a:latin typeface="Lucida Handwriting" panose="03010101010101010101" pitchFamily="66" charset="0"/>
              </a:rPr>
              <a:t>Anais has shown  that she </a:t>
            </a:r>
            <a:r>
              <a:rPr lang="en-US" sz="2000" b="1">
                <a:latin typeface="Lucida Handwriting" panose="03010101010101010101" pitchFamily="66" charset="0"/>
              </a:rPr>
              <a:t>never lets difficulties </a:t>
            </a:r>
            <a:r>
              <a:rPr lang="en-US" sz="2000" b="1" dirty="0">
                <a:latin typeface="Lucida Handwriting" panose="03010101010101010101" pitchFamily="66" charset="0"/>
              </a:rPr>
              <a:t>or a misunderstanding affect her desire to understand what is being taught. She shows she is always ready to accept advice and uses it to her advantage.</a:t>
            </a:r>
          </a:p>
          <a:p>
            <a:pPr algn="ctr"/>
            <a:endParaRPr lang="en-US" sz="2000" b="1" dirty="0">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 Tennuci                                  10.11.23</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654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73311"/>
            <a:ext cx="6853690" cy="12191998"/>
          </a:xfrm>
          <a:prstGeom prst="rect">
            <a:avLst/>
          </a:prstGeom>
        </p:spPr>
      </p:pic>
      <p:sp>
        <p:nvSpPr>
          <p:cNvPr id="3" name="TextBox 2"/>
          <p:cNvSpPr txBox="1"/>
          <p:nvPr/>
        </p:nvSpPr>
        <p:spPr>
          <a:xfrm>
            <a:off x="1050166" y="966743"/>
            <a:ext cx="9744502" cy="4985980"/>
          </a:xfrm>
          <a:prstGeom prst="rect">
            <a:avLst/>
          </a:prstGeom>
          <a:noFill/>
        </p:spPr>
        <p:txBody>
          <a:bodyPr wrap="square" rtlCol="0">
            <a:spAutoFit/>
          </a:bodyPr>
          <a:lstStyle/>
          <a:p>
            <a:pPr algn="ctr"/>
            <a:r>
              <a:rPr lang="en-GB" sz="6600" dirty="0">
                <a:latin typeface="Comic Sans MS" panose="030F0702030302020204" pitchFamily="66" charset="0"/>
              </a:rPr>
              <a:t>Aspen </a:t>
            </a:r>
            <a:endParaRPr lang="en-GB" sz="2400" b="1" dirty="0">
              <a:solidFill>
                <a:srgbClr val="0070C0"/>
              </a:solidFill>
              <a:latin typeface="Lucida Handwriting" panose="03010101010101010101" pitchFamily="66" charset="0"/>
            </a:endParaRPr>
          </a:p>
          <a:p>
            <a:pPr algn="ctr"/>
            <a:endParaRPr lang="en-GB" sz="4000" b="1" dirty="0">
              <a:solidFill>
                <a:srgbClr val="FF0066"/>
              </a:solidFill>
              <a:latin typeface="Lucida Handwriting" panose="03010101010101010101" pitchFamily="66" charset="0"/>
            </a:endParaRPr>
          </a:p>
          <a:p>
            <a:pPr algn="ctr"/>
            <a:r>
              <a:rPr lang="en-GB" sz="4000" b="1" dirty="0">
                <a:solidFill>
                  <a:srgbClr val="FF0066"/>
                </a:solidFill>
                <a:latin typeface="Lucida Handwriting" panose="03010101010101010101" pitchFamily="66" charset="0"/>
              </a:rPr>
              <a:t>Kara</a:t>
            </a:r>
          </a:p>
          <a:p>
            <a:pPr algn="ctr"/>
            <a:r>
              <a:rPr lang="en-GB" sz="2800" b="1" dirty="0">
                <a:solidFill>
                  <a:srgbClr val="0070C0"/>
                </a:solidFill>
              </a:rPr>
              <a:t>for</a:t>
            </a:r>
          </a:p>
          <a:p>
            <a:pPr algn="ctr"/>
            <a:r>
              <a:rPr lang="en-GB" sz="2800" b="1" dirty="0">
                <a:solidFill>
                  <a:srgbClr val="0070C0"/>
                </a:solidFill>
              </a:rPr>
              <a:t>Showing care and excellence in all learning. Always trying her best and being a good role model to others. </a:t>
            </a:r>
            <a:endParaRPr lang="en-GB" sz="2400" b="1" dirty="0">
              <a:solidFill>
                <a:srgbClr val="0070C0"/>
              </a:solidFill>
            </a:endParaRPr>
          </a:p>
          <a:p>
            <a:pPr algn="ctr"/>
            <a:endParaRPr lang="en-GB" sz="2000" b="1" dirty="0">
              <a:solidFill>
                <a:srgbClr val="0070C0"/>
              </a:solidFill>
              <a:latin typeface="Lucida Handwriting" panose="03010101010101010101" pitchFamily="66" charset="0"/>
            </a:endParaRPr>
          </a:p>
          <a:p>
            <a:pPr algn="ctr"/>
            <a:r>
              <a:rPr lang="en-GB" sz="2000" b="1" dirty="0">
                <a:solidFill>
                  <a:srgbClr val="0070C0"/>
                </a:solidFill>
                <a:latin typeface="Lucida Handwriting" panose="03010101010101010101" pitchFamily="66" charset="0"/>
              </a:rPr>
              <a:t>Mrs Davies &amp; Mrs Read   10.11.23.</a:t>
            </a:r>
          </a:p>
          <a:p>
            <a:pPr algn="ctr"/>
            <a:r>
              <a:rPr lang="en-GB" sz="2400" b="1" dirty="0">
                <a:solidFill>
                  <a:srgbClr val="0070C0"/>
                </a:solidFill>
                <a:latin typeface="Lucida Handwriting" panose="03010101010101010101" pitchFamily="66" charset="0"/>
              </a:rPr>
              <a:t> </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347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223749" y="1059166"/>
            <a:ext cx="9744502" cy="4001095"/>
          </a:xfrm>
          <a:prstGeom prst="rect">
            <a:avLst/>
          </a:prstGeom>
          <a:noFill/>
        </p:spPr>
        <p:txBody>
          <a:bodyPr wrap="square" rtlCol="0">
            <a:spAutoFit/>
          </a:bodyPr>
          <a:lstStyle/>
          <a:p>
            <a:pPr algn="ctr"/>
            <a:r>
              <a:rPr lang="en-GB" sz="6600" dirty="0">
                <a:latin typeface="Comic Sans MS" panose="030F0702030302020204" pitchFamily="66" charset="0"/>
              </a:rPr>
              <a:t>Redwood</a:t>
            </a:r>
          </a:p>
          <a:p>
            <a:pPr algn="ctr"/>
            <a:r>
              <a:rPr lang="en-GB" sz="4400" dirty="0" err="1">
                <a:solidFill>
                  <a:srgbClr val="CC0099"/>
                </a:solidFill>
                <a:latin typeface="Comic Sans MS" panose="030F0702030302020204" pitchFamily="66" charset="0"/>
              </a:rPr>
              <a:t>Ezmai</a:t>
            </a:r>
            <a:r>
              <a:rPr lang="en-GB" sz="4400" dirty="0">
                <a:solidFill>
                  <a:srgbClr val="CC0099"/>
                </a:solidFill>
                <a:latin typeface="Comic Sans MS" panose="030F0702030302020204" pitchFamily="66" charset="0"/>
              </a:rPr>
              <a:t> H</a:t>
            </a:r>
          </a:p>
          <a:p>
            <a:r>
              <a:rPr lang="en-GB" sz="2400" b="1" dirty="0" err="1">
                <a:solidFill>
                  <a:srgbClr val="0070C0"/>
                </a:solidFill>
                <a:latin typeface="Lucida Handwriting" panose="03010101010101010101" pitchFamily="66" charset="0"/>
              </a:rPr>
              <a:t>Ezmai</a:t>
            </a:r>
            <a:r>
              <a:rPr lang="en-GB" sz="2400" b="1" dirty="0">
                <a:solidFill>
                  <a:srgbClr val="0070C0"/>
                </a:solidFill>
                <a:latin typeface="Lucida Handwriting" panose="03010101010101010101" pitchFamily="66" charset="0"/>
              </a:rPr>
              <a:t> has worked really hard in our small group maths sessions. She has applied her prior knowledge and actively chosen resources to help her. Well Done!</a:t>
            </a:r>
          </a:p>
          <a:p>
            <a:endParaRPr lang="en-GB" sz="2400" b="1" dirty="0">
              <a:solidFill>
                <a:srgbClr val="0070C0"/>
              </a:solidFill>
              <a:latin typeface="Lucida Handwriting" panose="03010101010101010101" pitchFamily="66" charset="0"/>
            </a:endParaRPr>
          </a:p>
          <a:p>
            <a:r>
              <a:rPr lang="en-GB" sz="2400" b="1" dirty="0">
                <a:solidFill>
                  <a:srgbClr val="0070C0"/>
                </a:solidFill>
                <a:latin typeface="Lucida Handwriting" panose="03010101010101010101" pitchFamily="66" charset="0"/>
              </a:rPr>
              <a:t>Mrs  Holliday 			</a:t>
            </a:r>
            <a:r>
              <a:rPr lang="en-GB" sz="2400" b="1">
                <a:solidFill>
                  <a:srgbClr val="0070C0"/>
                </a:solidFill>
                <a:latin typeface="Lucida Handwriting" panose="03010101010101010101" pitchFamily="66" charset="0"/>
              </a:rPr>
              <a:t>                           10.11.2023</a:t>
            </a: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413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2839452" y="811203"/>
            <a:ext cx="6513095" cy="2123658"/>
          </a:xfrm>
          <a:prstGeom prst="rect">
            <a:avLst/>
          </a:prstGeom>
          <a:noFill/>
        </p:spPr>
        <p:txBody>
          <a:bodyPr wrap="square" rtlCol="0">
            <a:spAutoFit/>
          </a:bodyPr>
          <a:lstStyle/>
          <a:p>
            <a:pPr algn="ctr"/>
            <a:r>
              <a:rPr lang="en-GB" sz="6600" dirty="0">
                <a:solidFill>
                  <a:srgbClr val="00B050"/>
                </a:solidFill>
                <a:latin typeface="Comic Sans MS" panose="030F0702030302020204" pitchFamily="66" charset="0"/>
              </a:rPr>
              <a:t>Green Cards!</a:t>
            </a:r>
          </a:p>
          <a:p>
            <a:endParaRPr lang="en-GB" sz="6600" dirty="0">
              <a:latin typeface="Comic Sans MS" panose="030F0702030302020204" pitchFamily="66" charset="0"/>
            </a:endParaRPr>
          </a:p>
        </p:txBody>
      </p:sp>
      <p:sp>
        <p:nvSpPr>
          <p:cNvPr id="4" name="Vertical Scroll 3"/>
          <p:cNvSpPr/>
          <p:nvPr/>
        </p:nvSpPr>
        <p:spPr>
          <a:xfrm rot="10800000" flipV="1">
            <a:off x="1019920" y="1763375"/>
            <a:ext cx="10152158" cy="3956760"/>
          </a:xfrm>
          <a:prstGeom prst="verticalScroll">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solidFill>
                <a:prstClr val="black"/>
              </a:solidFill>
            </a:endParaRPr>
          </a:p>
        </p:txBody>
      </p:sp>
      <p:sp>
        <p:nvSpPr>
          <p:cNvPr id="5" name="TextBox 4">
            <a:extLst>
              <a:ext uri="{FF2B5EF4-FFF2-40B4-BE49-F238E27FC236}">
                <a16:creationId xmlns:a16="http://schemas.microsoft.com/office/drawing/2014/main" id="{62767FD6-65CA-4E19-8742-F40EC7A8D9F0}"/>
              </a:ext>
            </a:extLst>
          </p:cNvPr>
          <p:cNvSpPr txBox="1"/>
          <p:nvPr/>
        </p:nvSpPr>
        <p:spPr>
          <a:xfrm>
            <a:off x="5223996" y="2199590"/>
            <a:ext cx="5148470" cy="646331"/>
          </a:xfrm>
          <a:prstGeom prst="rect">
            <a:avLst/>
          </a:prstGeom>
          <a:noFill/>
        </p:spPr>
        <p:txBody>
          <a:bodyPr wrap="square" rtlCol="0">
            <a:spAutoFit/>
          </a:bodyPr>
          <a:lstStyle/>
          <a:p>
            <a:endParaRPr lang="en-GB" dirty="0"/>
          </a:p>
          <a:p>
            <a:endParaRPr lang="en-GB" dirty="0"/>
          </a:p>
        </p:txBody>
      </p:sp>
      <p:sp>
        <p:nvSpPr>
          <p:cNvPr id="6" name="TextBox 5">
            <a:extLst>
              <a:ext uri="{FF2B5EF4-FFF2-40B4-BE49-F238E27FC236}">
                <a16:creationId xmlns:a16="http://schemas.microsoft.com/office/drawing/2014/main" id="{BFD8A88E-8859-4C8B-B63E-B8860EF3702F}"/>
              </a:ext>
            </a:extLst>
          </p:cNvPr>
          <p:cNvSpPr txBox="1"/>
          <p:nvPr/>
        </p:nvSpPr>
        <p:spPr>
          <a:xfrm>
            <a:off x="1629838" y="2409945"/>
            <a:ext cx="7056961" cy="3539430"/>
          </a:xfrm>
          <a:prstGeom prst="rect">
            <a:avLst/>
          </a:prstGeom>
          <a:noFill/>
        </p:spPr>
        <p:txBody>
          <a:bodyPr wrap="square" rtlCol="0">
            <a:spAutoFit/>
          </a:bodyPr>
          <a:lstStyle/>
          <a:p>
            <a:r>
              <a:rPr lang="en-GB" sz="1600" dirty="0"/>
              <a:t>Lillie-Jan – Oak            Edward-Daniel – Birch          Isabelle - Spruce</a:t>
            </a:r>
          </a:p>
          <a:p>
            <a:r>
              <a:rPr lang="en-GB" sz="1600" dirty="0"/>
              <a:t>Teddy – Oak                 Harley – Birch                        Lola - Spruce</a:t>
            </a:r>
          </a:p>
          <a:p>
            <a:r>
              <a:rPr lang="en-GB" sz="1600" dirty="0"/>
              <a:t>Duke – Pine                  Brody – Spruce                     Travis - Spruce</a:t>
            </a:r>
          </a:p>
          <a:p>
            <a:r>
              <a:rPr lang="en-GB" sz="1600" dirty="0"/>
              <a:t>Finley P – Pine             Harry E – Spruce                   Harry C – Spruce</a:t>
            </a:r>
          </a:p>
          <a:p>
            <a:r>
              <a:rPr lang="en-GB" sz="1600" dirty="0" err="1"/>
              <a:t>Evelae</a:t>
            </a:r>
            <a:r>
              <a:rPr lang="en-GB" sz="1600"/>
              <a:t> - Elm</a:t>
            </a:r>
            <a:endParaRPr lang="en-GB" sz="1600" dirty="0"/>
          </a:p>
          <a:p>
            <a:r>
              <a:rPr lang="en-GB" sz="1600" dirty="0"/>
              <a:t>Rocco – Pine</a:t>
            </a:r>
          </a:p>
          <a:p>
            <a:r>
              <a:rPr lang="en-GB" sz="1600" dirty="0"/>
              <a:t>Kai, Isabel &amp; Seth – Redwood</a:t>
            </a:r>
          </a:p>
          <a:p>
            <a:r>
              <a:rPr lang="en-GB" sz="1600" dirty="0"/>
              <a:t>Bethany – Elm</a:t>
            </a:r>
          </a:p>
          <a:p>
            <a:r>
              <a:rPr lang="en-GB" sz="1600" dirty="0"/>
              <a:t>Theo – Elm</a:t>
            </a:r>
          </a:p>
          <a:p>
            <a:r>
              <a:rPr lang="en-GB" sz="1600" dirty="0"/>
              <a:t>Evie – Chestnut</a:t>
            </a:r>
          </a:p>
          <a:p>
            <a:r>
              <a:rPr lang="en-GB" sz="1600" dirty="0"/>
              <a:t>Ayla – Chestnut</a:t>
            </a:r>
          </a:p>
          <a:p>
            <a:r>
              <a:rPr lang="en-GB" sz="1600" dirty="0"/>
              <a:t>Max – Chestnut</a:t>
            </a:r>
          </a:p>
          <a:p>
            <a:r>
              <a:rPr lang="en-GB" sz="1600" dirty="0"/>
              <a:t>Oliver – Chestnut</a:t>
            </a:r>
          </a:p>
          <a:p>
            <a:r>
              <a:rPr lang="en-GB" sz="1600" dirty="0"/>
              <a:t>Freya - Chestnut</a:t>
            </a:r>
            <a:endParaRPr lang="en-GB" dirty="0"/>
          </a:p>
        </p:txBody>
      </p:sp>
    </p:spTree>
    <p:extLst>
      <p:ext uri="{BB962C8B-B14F-4D97-AF65-F5344CB8AC3E}">
        <p14:creationId xmlns:p14="http://schemas.microsoft.com/office/powerpoint/2010/main" val="3609985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dc4oMy8ei[1]"/>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l="9312"/>
          <a:stretch>
            <a:fillRect/>
          </a:stretch>
        </p:blipFill>
        <p:spPr bwMode="auto">
          <a:xfrm>
            <a:off x="397933" y="11977"/>
            <a:ext cx="6375401" cy="6987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itle 1"/>
          <p:cNvSpPr>
            <a:spLocks noGrp="1"/>
          </p:cNvSpPr>
          <p:nvPr>
            <p:ph type="title"/>
          </p:nvPr>
        </p:nvSpPr>
        <p:spPr>
          <a:xfrm>
            <a:off x="740087" y="1412940"/>
            <a:ext cx="8839528" cy="5436094"/>
          </a:xfrm>
        </p:spPr>
        <p:txBody>
          <a:bodyPr>
            <a:normAutofit/>
          </a:bodyPr>
          <a:lstStyle/>
          <a:p>
            <a:pPr algn="ctr"/>
            <a:br>
              <a:rPr lang="en-GB" sz="4000" dirty="0">
                <a:solidFill>
                  <a:schemeClr val="accent2">
                    <a:lumMod val="50000"/>
                  </a:schemeClr>
                </a:solidFill>
              </a:rPr>
            </a:br>
            <a:br>
              <a:rPr lang="en-GB" sz="4000" dirty="0">
                <a:solidFill>
                  <a:schemeClr val="accent2">
                    <a:lumMod val="50000"/>
                  </a:schemeClr>
                </a:solidFill>
              </a:rPr>
            </a:br>
            <a:br>
              <a:rPr lang="en-GB" sz="4000" dirty="0">
                <a:solidFill>
                  <a:schemeClr val="accent2">
                    <a:lumMod val="50000"/>
                  </a:schemeClr>
                </a:solidFill>
              </a:rPr>
            </a:br>
            <a:br>
              <a:rPr lang="en-GB" sz="4000" dirty="0">
                <a:solidFill>
                  <a:schemeClr val="accent2">
                    <a:lumMod val="50000"/>
                  </a:schemeClr>
                </a:solidFill>
              </a:rPr>
            </a:br>
            <a:endParaRPr lang="en-GB" sz="4000" dirty="0">
              <a:solidFill>
                <a:schemeClr val="accent2">
                  <a:lumMod val="50000"/>
                </a:schemeClr>
              </a:solidFill>
            </a:endParaRPr>
          </a:p>
        </p:txBody>
      </p:sp>
      <p:sp>
        <p:nvSpPr>
          <p:cNvPr id="5" name="Title 1">
            <a:extLst>
              <a:ext uri="{FF2B5EF4-FFF2-40B4-BE49-F238E27FC236}">
                <a16:creationId xmlns:a16="http://schemas.microsoft.com/office/drawing/2014/main" id="{12EC4D81-7BE7-4097-A64E-B7D22E00449B}"/>
              </a:ext>
            </a:extLst>
          </p:cNvPr>
          <p:cNvSpPr txBox="1">
            <a:spLocks/>
          </p:cNvSpPr>
          <p:nvPr/>
        </p:nvSpPr>
        <p:spPr>
          <a:xfrm>
            <a:off x="118734" y="1173878"/>
            <a:ext cx="6765195" cy="3304990"/>
          </a:xfrm>
          <a:prstGeom prst="rect">
            <a:avLst/>
          </a:prstGeom>
        </p:spPr>
        <p:txBody>
          <a:bodyPr vert="horz" lIns="91440" tIns="45720" rIns="91440" bIns="45720" rtlCol="0" anchor="t">
            <a:normAutofit fontScale="2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202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rPr>
              <a:t>Be Kind</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202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71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220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rPr>
              <a:t>Show Respect</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71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br>
              <a:rPr kumimoji="0" lang="en-GB" sz="40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rPr>
            </a:br>
            <a:br>
              <a:rPr kumimoji="0" lang="en-GB" sz="40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rPr>
            </a:br>
            <a:br>
              <a:rPr kumimoji="0" lang="en-GB" sz="40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rPr>
            </a:br>
            <a:endParaRPr kumimoji="0" lang="en-GB" sz="40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endParaRPr>
          </a:p>
        </p:txBody>
      </p:sp>
      <p:pic>
        <p:nvPicPr>
          <p:cNvPr id="3" name="Picture 2">
            <a:extLst>
              <a:ext uri="{FF2B5EF4-FFF2-40B4-BE49-F238E27FC236}">
                <a16:creationId xmlns:a16="http://schemas.microsoft.com/office/drawing/2014/main" id="{AD7DC85D-1875-46EC-8D12-6E6B994628F1}"/>
              </a:ext>
            </a:extLst>
          </p:cNvPr>
          <p:cNvPicPr>
            <a:picLocks noChangeAspect="1"/>
          </p:cNvPicPr>
          <p:nvPr/>
        </p:nvPicPr>
        <p:blipFill>
          <a:blip r:embed="rId3"/>
          <a:stretch>
            <a:fillRect/>
          </a:stretch>
        </p:blipFill>
        <p:spPr>
          <a:xfrm>
            <a:off x="6971881" y="838200"/>
            <a:ext cx="4783666" cy="4783666"/>
          </a:xfrm>
          <a:prstGeom prst="rect">
            <a:avLst/>
          </a:prstGeom>
        </p:spPr>
      </p:pic>
    </p:spTree>
    <p:extLst>
      <p:ext uri="{BB962C8B-B14F-4D97-AF65-F5344CB8AC3E}">
        <p14:creationId xmlns:p14="http://schemas.microsoft.com/office/powerpoint/2010/main" val="1250876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386F53-9C47-4F39-9DE9-02766672BAF1}"/>
              </a:ext>
            </a:extLst>
          </p:cNvPr>
          <p:cNvPicPr>
            <a:picLocks noChangeAspect="1"/>
          </p:cNvPicPr>
          <p:nvPr/>
        </p:nvPicPr>
        <p:blipFill>
          <a:blip r:embed="rId2"/>
          <a:stretch>
            <a:fillRect/>
          </a:stretch>
        </p:blipFill>
        <p:spPr>
          <a:xfrm>
            <a:off x="372533" y="270933"/>
            <a:ext cx="11480800" cy="6419810"/>
          </a:xfrm>
          <a:prstGeom prst="rect">
            <a:avLst/>
          </a:prstGeom>
        </p:spPr>
      </p:pic>
    </p:spTree>
    <p:extLst>
      <p:ext uri="{BB962C8B-B14F-4D97-AF65-F5344CB8AC3E}">
        <p14:creationId xmlns:p14="http://schemas.microsoft.com/office/powerpoint/2010/main" val="1920950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83247"/>
            <a:ext cx="6853690" cy="12191998"/>
          </a:xfrm>
          <a:prstGeom prst="rect">
            <a:avLst/>
          </a:prstGeom>
        </p:spPr>
      </p:pic>
      <p:sp>
        <p:nvSpPr>
          <p:cNvPr id="3" name="TextBox 2"/>
          <p:cNvSpPr txBox="1"/>
          <p:nvPr/>
        </p:nvSpPr>
        <p:spPr>
          <a:xfrm>
            <a:off x="483175" y="846180"/>
            <a:ext cx="10711493" cy="1938992"/>
          </a:xfrm>
          <a:prstGeom prst="rect">
            <a:avLst/>
          </a:prstGeom>
          <a:noFill/>
        </p:spPr>
        <p:txBody>
          <a:bodyPr wrap="square" rtlCol="0">
            <a:spAutoFit/>
          </a:bodyPr>
          <a:lstStyle/>
          <a:p>
            <a:pPr algn="ctr"/>
            <a:r>
              <a:rPr lang="en-GB" sz="5400" dirty="0">
                <a:solidFill>
                  <a:srgbClr val="00B0F0"/>
                </a:solidFill>
                <a:latin typeface="Comic Sans MS" panose="030F0702030302020204" pitchFamily="66" charset="0"/>
              </a:rPr>
              <a:t>Scientists of the Week!</a:t>
            </a:r>
          </a:p>
          <a:p>
            <a:endParaRPr lang="en-GB" sz="6600" dirty="0">
              <a:latin typeface="Comic Sans MS" panose="030F0702030302020204" pitchFamily="66" charset="0"/>
            </a:endParaRPr>
          </a:p>
        </p:txBody>
      </p:sp>
      <p:sp>
        <p:nvSpPr>
          <p:cNvPr id="5" name="TextBox 4"/>
          <p:cNvSpPr txBox="1"/>
          <p:nvPr/>
        </p:nvSpPr>
        <p:spPr>
          <a:xfrm>
            <a:off x="6107600" y="3928795"/>
            <a:ext cx="3347883" cy="523220"/>
          </a:xfrm>
          <a:prstGeom prst="rect">
            <a:avLst/>
          </a:prstGeom>
          <a:noFill/>
        </p:spPr>
        <p:txBody>
          <a:bodyPr wrap="square" rtlCol="0">
            <a:spAutoFit/>
          </a:bodyPr>
          <a:lstStyle/>
          <a:p>
            <a:r>
              <a:rPr lang="en-GB" sz="2800" dirty="0"/>
              <a:t> </a:t>
            </a:r>
          </a:p>
        </p:txBody>
      </p:sp>
      <p:sp>
        <p:nvSpPr>
          <p:cNvPr id="7" name="Rectangle 6"/>
          <p:cNvSpPr/>
          <p:nvPr/>
        </p:nvSpPr>
        <p:spPr>
          <a:xfrm>
            <a:off x="1263620" y="2251413"/>
            <a:ext cx="4832380" cy="2554545"/>
          </a:xfrm>
          <a:prstGeom prst="rect">
            <a:avLst/>
          </a:prstGeom>
        </p:spPr>
        <p:txBody>
          <a:bodyPr wrap="square">
            <a:spAutoFit/>
          </a:bodyPr>
          <a:lstStyle/>
          <a:p>
            <a:pPr lvl="0"/>
            <a:r>
              <a:rPr lang="en-GB" sz="4000" dirty="0">
                <a:solidFill>
                  <a:prstClr val="black"/>
                </a:solidFill>
                <a:latin typeface="Comic Sans MS" panose="030F0702030302020204" pitchFamily="66" charset="0"/>
              </a:rPr>
              <a:t>Oak – Jaiden</a:t>
            </a:r>
          </a:p>
          <a:p>
            <a:pPr lvl="0"/>
            <a:r>
              <a:rPr lang="en-GB" sz="4000" dirty="0">
                <a:solidFill>
                  <a:prstClr val="black"/>
                </a:solidFill>
                <a:latin typeface="Comic Sans MS" panose="030F0702030302020204" pitchFamily="66" charset="0"/>
              </a:rPr>
              <a:t>Birch –   </a:t>
            </a:r>
            <a:r>
              <a:rPr lang="en-GB" sz="4000">
                <a:solidFill>
                  <a:prstClr val="black"/>
                </a:solidFill>
                <a:latin typeface="Comic Sans MS" panose="030F0702030302020204" pitchFamily="66" charset="0"/>
              </a:rPr>
              <a:t>Seb</a:t>
            </a:r>
            <a:endParaRPr lang="en-GB" sz="2800" dirty="0">
              <a:solidFill>
                <a:prstClr val="black"/>
              </a:solidFill>
              <a:latin typeface="Comic Sans MS" panose="030F0702030302020204" pitchFamily="66" charset="0"/>
            </a:endParaRPr>
          </a:p>
          <a:p>
            <a:pPr lvl="0"/>
            <a:r>
              <a:rPr lang="en-GB" sz="4000" dirty="0">
                <a:solidFill>
                  <a:prstClr val="black"/>
                </a:solidFill>
                <a:latin typeface="Comic Sans MS" panose="030F0702030302020204" pitchFamily="66" charset="0"/>
              </a:rPr>
              <a:t>Elm –  Vinnie</a:t>
            </a:r>
          </a:p>
          <a:p>
            <a:pPr lvl="0"/>
            <a:r>
              <a:rPr lang="en-GB" sz="4000" dirty="0">
                <a:solidFill>
                  <a:prstClr val="black"/>
                </a:solidFill>
                <a:latin typeface="Comic Sans MS" panose="030F0702030302020204" pitchFamily="66" charset="0"/>
              </a:rPr>
              <a:t>Pine – Rocco   </a:t>
            </a:r>
            <a:endParaRPr lang="en-GB" sz="4000" dirty="0">
              <a:solidFill>
                <a:prstClr val="black"/>
              </a:solidFill>
            </a:endParaRPr>
          </a:p>
        </p:txBody>
      </p:sp>
      <p:sp>
        <p:nvSpPr>
          <p:cNvPr id="8" name="Rectangle 7"/>
          <p:cNvSpPr/>
          <p:nvPr/>
        </p:nvSpPr>
        <p:spPr>
          <a:xfrm>
            <a:off x="5786919" y="2294217"/>
            <a:ext cx="5277262" cy="2554545"/>
          </a:xfrm>
          <a:prstGeom prst="rect">
            <a:avLst/>
          </a:prstGeom>
        </p:spPr>
        <p:txBody>
          <a:bodyPr wrap="square">
            <a:spAutoFit/>
          </a:bodyPr>
          <a:lstStyle/>
          <a:p>
            <a:pPr lvl="0"/>
            <a:r>
              <a:rPr lang="en-GB" sz="4000" dirty="0">
                <a:solidFill>
                  <a:prstClr val="black"/>
                </a:solidFill>
                <a:latin typeface="Comic Sans MS" panose="030F0702030302020204" pitchFamily="66" charset="0"/>
              </a:rPr>
              <a:t>Redwood – Seth M</a:t>
            </a:r>
          </a:p>
          <a:p>
            <a:pPr lvl="0"/>
            <a:r>
              <a:rPr lang="en-GB" sz="4000" dirty="0">
                <a:solidFill>
                  <a:prstClr val="black"/>
                </a:solidFill>
                <a:latin typeface="Comic Sans MS" panose="030F0702030302020204" pitchFamily="66" charset="0"/>
              </a:rPr>
              <a:t>Chestnut –  Ashley </a:t>
            </a:r>
          </a:p>
          <a:p>
            <a:pPr lvl="0"/>
            <a:r>
              <a:rPr lang="en-GB" sz="4000" dirty="0">
                <a:solidFill>
                  <a:prstClr val="black"/>
                </a:solidFill>
                <a:latin typeface="Comic Sans MS" panose="030F0702030302020204" pitchFamily="66" charset="0"/>
              </a:rPr>
              <a:t>Aspen – Riley Cr</a:t>
            </a:r>
          </a:p>
          <a:p>
            <a:pPr lvl="0"/>
            <a:r>
              <a:rPr lang="en-GB" sz="4000" dirty="0">
                <a:solidFill>
                  <a:prstClr val="black"/>
                </a:solidFill>
                <a:latin typeface="Comic Sans MS" panose="030F0702030302020204" pitchFamily="66" charset="0"/>
              </a:rPr>
              <a:t> </a:t>
            </a:r>
            <a:endParaRPr lang="en-GB" sz="4000" dirty="0">
              <a:solidFill>
                <a:prstClr val="black"/>
              </a:solidFill>
            </a:endParaRPr>
          </a:p>
        </p:txBody>
      </p:sp>
      <p:sp>
        <p:nvSpPr>
          <p:cNvPr id="9" name="Rectangle 8"/>
          <p:cNvSpPr/>
          <p:nvPr/>
        </p:nvSpPr>
        <p:spPr>
          <a:xfrm>
            <a:off x="1263620" y="4740539"/>
            <a:ext cx="8099567" cy="1323439"/>
          </a:xfrm>
          <a:prstGeom prst="rect">
            <a:avLst/>
          </a:prstGeom>
        </p:spPr>
        <p:txBody>
          <a:bodyPr wrap="square">
            <a:spAutoFit/>
          </a:bodyPr>
          <a:lstStyle/>
          <a:p>
            <a:pPr lvl="0"/>
            <a:r>
              <a:rPr lang="en-GB" sz="4000" dirty="0">
                <a:solidFill>
                  <a:prstClr val="black"/>
                </a:solidFill>
                <a:latin typeface="Comic Sans MS" panose="030F0702030302020204" pitchFamily="66" charset="0"/>
              </a:rPr>
              <a:t>Willow – Mollie </a:t>
            </a:r>
          </a:p>
          <a:p>
            <a:pPr lvl="0"/>
            <a:r>
              <a:rPr lang="en-GB" sz="4000" dirty="0">
                <a:solidFill>
                  <a:prstClr val="black"/>
                </a:solidFill>
                <a:latin typeface="Comic Sans MS" panose="030F0702030302020204" pitchFamily="66" charset="0"/>
              </a:rPr>
              <a:t>Spruce – Ella</a:t>
            </a:r>
          </a:p>
        </p:txBody>
      </p:sp>
      <p:sp>
        <p:nvSpPr>
          <p:cNvPr id="10" name="Rectangle 9">
            <a:extLst>
              <a:ext uri="{FF2B5EF4-FFF2-40B4-BE49-F238E27FC236}">
                <a16:creationId xmlns:a16="http://schemas.microsoft.com/office/drawing/2014/main" id="{3A09BA02-3692-45C7-A8C0-6AE23E2CDAC2}"/>
              </a:ext>
            </a:extLst>
          </p:cNvPr>
          <p:cNvSpPr/>
          <p:nvPr/>
        </p:nvSpPr>
        <p:spPr>
          <a:xfrm>
            <a:off x="1263619" y="1640708"/>
            <a:ext cx="8887059" cy="707886"/>
          </a:xfrm>
          <a:prstGeom prst="rect">
            <a:avLst/>
          </a:prstGeom>
        </p:spPr>
        <p:txBody>
          <a:bodyPr wrap="square">
            <a:spAutoFit/>
          </a:bodyPr>
          <a:lstStyle/>
          <a:p>
            <a:pPr lvl="0"/>
            <a:r>
              <a:rPr lang="en-GB" sz="3600" dirty="0">
                <a:solidFill>
                  <a:prstClr val="black"/>
                </a:solidFill>
                <a:latin typeface="Comic Sans MS" panose="030F0702030302020204" pitchFamily="66" charset="0"/>
              </a:rPr>
              <a:t>Ash-Explorer of the Week</a:t>
            </a:r>
            <a:r>
              <a:rPr lang="en-GB" sz="4000" dirty="0">
                <a:solidFill>
                  <a:prstClr val="black"/>
                </a:solidFill>
                <a:latin typeface="Comic Sans MS" panose="030F0702030302020204" pitchFamily="66" charset="0"/>
              </a:rPr>
              <a:t>:-Freddie M</a:t>
            </a:r>
            <a:endParaRPr lang="en-GB" sz="4000" dirty="0">
              <a:solidFill>
                <a:prstClr val="black"/>
              </a:solidFill>
            </a:endParaRPr>
          </a:p>
        </p:txBody>
      </p:sp>
    </p:spTree>
    <p:extLst>
      <p:ext uri="{BB962C8B-B14F-4D97-AF65-F5344CB8AC3E}">
        <p14:creationId xmlns:p14="http://schemas.microsoft.com/office/powerpoint/2010/main" val="164833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643136-CD4C-4D33-832E-C7A8171518A3}"/>
              </a:ext>
            </a:extLst>
          </p:cNvPr>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4" name="TextBox 3">
            <a:extLst>
              <a:ext uri="{FF2B5EF4-FFF2-40B4-BE49-F238E27FC236}">
                <a16:creationId xmlns:a16="http://schemas.microsoft.com/office/drawing/2014/main" id="{93AA3310-8261-40B1-87AA-AE820F6F310F}"/>
              </a:ext>
            </a:extLst>
          </p:cNvPr>
          <p:cNvSpPr txBox="1"/>
          <p:nvPr/>
        </p:nvSpPr>
        <p:spPr>
          <a:xfrm>
            <a:off x="2839451" y="659394"/>
            <a:ext cx="6513095" cy="2123658"/>
          </a:xfrm>
          <a:prstGeom prst="rect">
            <a:avLst/>
          </a:prstGeom>
          <a:noFill/>
        </p:spPr>
        <p:txBody>
          <a:bodyPr wrap="square" rtlCol="0">
            <a:spAutoFit/>
          </a:bodyPr>
          <a:lstStyle/>
          <a:p>
            <a:pPr algn="ctr"/>
            <a:r>
              <a:rPr lang="en-GB" sz="6600" dirty="0">
                <a:solidFill>
                  <a:srgbClr val="00B050"/>
                </a:solidFill>
                <a:latin typeface="Comic Sans MS" panose="030F0702030302020204" pitchFamily="66" charset="0"/>
              </a:rPr>
              <a:t>Green Cards!</a:t>
            </a:r>
          </a:p>
          <a:p>
            <a:endParaRPr lang="en-GB" sz="6600" dirty="0">
              <a:latin typeface="Comic Sans MS" panose="030F0702030302020204" pitchFamily="66" charset="0"/>
            </a:endParaRPr>
          </a:p>
        </p:txBody>
      </p:sp>
      <p:sp>
        <p:nvSpPr>
          <p:cNvPr id="5" name="Vertical Scroll 3">
            <a:extLst>
              <a:ext uri="{FF2B5EF4-FFF2-40B4-BE49-F238E27FC236}">
                <a16:creationId xmlns:a16="http://schemas.microsoft.com/office/drawing/2014/main" id="{BDA89B09-ECAD-4C8D-A978-50A0F7A252E9}"/>
              </a:ext>
            </a:extLst>
          </p:cNvPr>
          <p:cNvSpPr/>
          <p:nvPr/>
        </p:nvSpPr>
        <p:spPr>
          <a:xfrm rot="10800000" flipV="1">
            <a:off x="1019921" y="1559859"/>
            <a:ext cx="10152158" cy="4119935"/>
          </a:xfrm>
          <a:prstGeom prst="verticalScroll">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r>
              <a:rPr lang="en-GB" dirty="0">
                <a:solidFill>
                  <a:schemeClr val="tx1"/>
                </a:solidFill>
              </a:rPr>
              <a:t> </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p:txBody>
      </p:sp>
      <p:sp>
        <p:nvSpPr>
          <p:cNvPr id="6" name="TextBox 5">
            <a:extLst>
              <a:ext uri="{FF2B5EF4-FFF2-40B4-BE49-F238E27FC236}">
                <a16:creationId xmlns:a16="http://schemas.microsoft.com/office/drawing/2014/main" id="{D8362EF0-7BD3-4A4B-9321-E8CF96B66984}"/>
              </a:ext>
            </a:extLst>
          </p:cNvPr>
          <p:cNvSpPr txBox="1"/>
          <p:nvPr/>
        </p:nvSpPr>
        <p:spPr>
          <a:xfrm>
            <a:off x="1671917" y="2076480"/>
            <a:ext cx="4811486" cy="2585323"/>
          </a:xfrm>
          <a:prstGeom prst="rect">
            <a:avLst/>
          </a:prstGeom>
          <a:noFill/>
        </p:spPr>
        <p:txBody>
          <a:bodyPr wrap="square" rtlCol="0">
            <a:spAutoFit/>
          </a:bodyPr>
          <a:lstStyle/>
          <a:p>
            <a:r>
              <a:rPr lang="en-GB" dirty="0"/>
              <a:t>Heather – Oak</a:t>
            </a:r>
          </a:p>
          <a:p>
            <a:r>
              <a:rPr lang="en-GB" dirty="0"/>
              <a:t>Ralph – Oak</a:t>
            </a:r>
          </a:p>
          <a:p>
            <a:r>
              <a:rPr lang="en-GB" dirty="0"/>
              <a:t>Reuben – Oak</a:t>
            </a:r>
          </a:p>
          <a:p>
            <a:r>
              <a:rPr lang="en-GB" dirty="0" err="1"/>
              <a:t>Evelae</a:t>
            </a:r>
            <a:r>
              <a:rPr lang="en-GB" dirty="0"/>
              <a:t> - Elm </a:t>
            </a:r>
          </a:p>
          <a:p>
            <a:r>
              <a:rPr lang="en-GB" dirty="0"/>
              <a:t>Ollie T – Aspen</a:t>
            </a:r>
          </a:p>
          <a:p>
            <a:r>
              <a:rPr lang="en-GB" dirty="0"/>
              <a:t>Jacob – Aspen</a:t>
            </a:r>
          </a:p>
          <a:p>
            <a:r>
              <a:rPr lang="en-GB" dirty="0"/>
              <a:t>Laura – Pine</a:t>
            </a:r>
          </a:p>
          <a:p>
            <a:r>
              <a:rPr lang="en-GB" dirty="0"/>
              <a:t>Olivia – Birch</a:t>
            </a:r>
          </a:p>
          <a:p>
            <a:r>
              <a:rPr lang="en-GB" dirty="0"/>
              <a:t>Daisy A - Birch</a:t>
            </a:r>
          </a:p>
        </p:txBody>
      </p:sp>
    </p:spTree>
    <p:extLst>
      <p:ext uri="{BB962C8B-B14F-4D97-AF65-F5344CB8AC3E}">
        <p14:creationId xmlns:p14="http://schemas.microsoft.com/office/powerpoint/2010/main" val="4133206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708981"/>
          </a:xfrm>
          <a:prstGeom prst="rect">
            <a:avLst/>
          </a:prstGeom>
          <a:noFill/>
        </p:spPr>
        <p:txBody>
          <a:bodyPr wrap="square" rtlCol="0">
            <a:spAutoFit/>
          </a:bodyPr>
          <a:lstStyle/>
          <a:p>
            <a:pPr algn="ctr"/>
            <a:r>
              <a:rPr lang="en-GB" sz="6600" dirty="0">
                <a:latin typeface="Comic Sans MS" panose="030F0702030302020204" pitchFamily="66" charset="0"/>
              </a:rPr>
              <a:t>Ash</a:t>
            </a:r>
          </a:p>
          <a:p>
            <a:pPr algn="ctr"/>
            <a:r>
              <a:rPr lang="en-GB" sz="6600" b="1" dirty="0">
                <a:solidFill>
                  <a:srgbClr val="CC0099"/>
                </a:solidFill>
                <a:latin typeface="Comic Sans MS" panose="030F0702030302020204" pitchFamily="66" charset="0"/>
              </a:rPr>
              <a:t>Thea</a:t>
            </a:r>
            <a:endParaRPr lang="en-GB" sz="2400" b="1" dirty="0">
              <a:solidFill>
                <a:srgbClr val="CC0099"/>
              </a:solidFill>
              <a:latin typeface="Lucida Handwriting" panose="03010101010101010101"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r>
              <a:rPr lang="en-GB" sz="2400" dirty="0">
                <a:latin typeface="Comic Sans MS" panose="030F0702030302020204" pitchFamily="66" charset="0"/>
              </a:rPr>
              <a:t>For her excellence in art to create an amazing firework picture by selecting and using her own creative materials.</a:t>
            </a: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Mrs </a:t>
            </a:r>
            <a:r>
              <a:rPr lang="en-GB" sz="2400" b="1">
                <a:solidFill>
                  <a:srgbClr val="0070C0"/>
                </a:solidFill>
                <a:latin typeface="Lucida Handwriting" panose="03010101010101010101" pitchFamily="66" charset="0"/>
              </a:rPr>
              <a:t>Laffan                                   10.11.2023</a:t>
            </a: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055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708981"/>
          </a:xfrm>
          <a:prstGeom prst="rect">
            <a:avLst/>
          </a:prstGeom>
          <a:noFill/>
        </p:spPr>
        <p:txBody>
          <a:bodyPr wrap="square" rtlCol="0">
            <a:spAutoFit/>
          </a:bodyPr>
          <a:lstStyle/>
          <a:p>
            <a:pPr algn="ctr"/>
            <a:r>
              <a:rPr lang="en-GB" sz="6600" dirty="0">
                <a:latin typeface="Comic Sans MS" panose="030F0702030302020204" pitchFamily="66" charset="0"/>
              </a:rPr>
              <a:t>Oak</a:t>
            </a:r>
          </a:p>
          <a:p>
            <a:pPr algn="ctr"/>
            <a:r>
              <a:rPr lang="en-GB" sz="6600" b="1">
                <a:solidFill>
                  <a:srgbClr val="CC0099"/>
                </a:solidFill>
                <a:latin typeface="Comic Sans MS" panose="030F0702030302020204" pitchFamily="66" charset="0"/>
              </a:rPr>
              <a:t>Reuben</a:t>
            </a:r>
            <a:endParaRPr lang="en-GB" sz="2400" b="1" dirty="0">
              <a:solidFill>
                <a:srgbClr val="CC0099"/>
              </a:solidFill>
              <a:latin typeface="Lucida Handwriting" panose="03010101010101010101"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r>
              <a:rPr lang="en-GB" sz="2400" dirty="0">
                <a:latin typeface="Comic Sans MS" panose="030F0702030302020204" pitchFamily="66" charset="0"/>
              </a:rPr>
              <a:t>For great explanations whilst sorting pictures into human and physical features in Geography.</a:t>
            </a: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Bailey &amp; Mrs Salt                                   10.11.2023</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91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517064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Elm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rPr>
              <a:t>Esme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For always being a super Woodlands pupil</a:t>
            </a:r>
            <a:r>
              <a:rPr lang="en-GB" sz="2400" dirty="0">
                <a:solidFill>
                  <a:prstClr val="black"/>
                </a:solidFill>
                <a:latin typeface="Comic Sans MS" panose="030F0702030302020204" pitchFamily="66" charset="0"/>
              </a:rPr>
              <a:t>. She consistently shows out Woodlands values and gives her all to everything she does.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Comic Sans MS" panose="030F0702030302020204" pitchFamily="66" charset="0"/>
              </a:rPr>
              <a:t>Keep it up Esme – well done.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Lucida Handwriting" panose="03010101010101010101" pitchFamily="66" charset="0"/>
                <a:ea typeface="+mn-ea"/>
                <a:cs typeface="+mn-cs"/>
              </a:rPr>
              <a:t>Mrs Gill                                 </a:t>
            </a:r>
            <a:r>
              <a:rPr lang="en-GB" sz="2400" b="1" dirty="0">
                <a:solidFill>
                  <a:srgbClr val="0070C0"/>
                </a:solidFill>
                <a:latin typeface="Lucida Handwriting" panose="03010101010101010101" pitchFamily="66" charset="0"/>
              </a:rPr>
              <a:t>10.11</a:t>
            </a:r>
            <a:r>
              <a:rPr kumimoji="0" lang="en-GB" sz="2400" b="1" i="0" u="none" strike="noStrike" kern="1200" cap="none" spc="0" normalizeH="0" baseline="0" noProof="0" dirty="0">
                <a:ln>
                  <a:noFill/>
                </a:ln>
                <a:solidFill>
                  <a:srgbClr val="0070C0"/>
                </a:solidFill>
                <a:effectLst/>
                <a:uLnTx/>
                <a:uFillTx/>
                <a:latin typeface="Lucida Handwriting" panose="03010101010101010101" pitchFamily="66" charset="0"/>
                <a:ea typeface="+mn-ea"/>
                <a:cs typeface="+mn-cs"/>
              </a:rPr>
              <a:t>.2023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245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759333"/>
            <a:ext cx="6853690" cy="12191998"/>
          </a:xfrm>
          <a:prstGeom prst="rect">
            <a:avLst/>
          </a:prstGeom>
        </p:spPr>
      </p:pic>
      <p:sp>
        <p:nvSpPr>
          <p:cNvPr id="3" name="TextBox 2"/>
          <p:cNvSpPr txBox="1"/>
          <p:nvPr/>
        </p:nvSpPr>
        <p:spPr>
          <a:xfrm>
            <a:off x="1183991" y="1120675"/>
            <a:ext cx="9744502" cy="5078313"/>
          </a:xfrm>
          <a:prstGeom prst="rect">
            <a:avLst/>
          </a:prstGeom>
          <a:noFill/>
        </p:spPr>
        <p:txBody>
          <a:bodyPr wrap="square" rtlCol="0">
            <a:spAutoFit/>
          </a:bodyPr>
          <a:lstStyle/>
          <a:p>
            <a:pPr algn="ctr"/>
            <a:r>
              <a:rPr lang="en-GB" sz="6600" dirty="0">
                <a:latin typeface="Comic Sans MS" panose="030F0702030302020204" pitchFamily="66" charset="0"/>
              </a:rPr>
              <a:t>Birch</a:t>
            </a:r>
          </a:p>
          <a:p>
            <a:pPr algn="ctr"/>
            <a:r>
              <a:rPr lang="en-GB" sz="6600" dirty="0">
                <a:solidFill>
                  <a:srgbClr val="FF0066"/>
                </a:solidFill>
                <a:latin typeface="Comic Sans MS" panose="030F0702030302020204" pitchFamily="66" charset="0"/>
              </a:rPr>
              <a:t>Alfie</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For becoming much more independent with his maths work this week. Alfie has shown brilliant confidence with subtraction this week and has got on with his work without needing support. Well done, Alfie!</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Taggart                                10.11.23</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166" y="875173"/>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412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32764" y="824196"/>
            <a:ext cx="10009070" cy="5524589"/>
          </a:xfrm>
          <a:prstGeom prst="rect">
            <a:avLst/>
          </a:prstGeom>
          <a:noFill/>
        </p:spPr>
        <p:txBody>
          <a:bodyPr wrap="square" rtlCol="0">
            <a:spAutoFit/>
          </a:bodyPr>
          <a:lstStyle/>
          <a:p>
            <a:pPr algn="ctr"/>
            <a:r>
              <a:rPr lang="en-GB" sz="6600" dirty="0">
                <a:latin typeface="Comic Sans MS" panose="030F0702030302020204" pitchFamily="66" charset="0"/>
              </a:rPr>
              <a:t>Pine</a:t>
            </a:r>
            <a:endParaRPr lang="en-GB" sz="6600" dirty="0">
              <a:solidFill>
                <a:schemeClr val="bg2">
                  <a:lumMod val="10000"/>
                </a:schemeClr>
              </a:solidFill>
              <a:latin typeface="Comic Sans MS" panose="030F0702030302020204" pitchFamily="66" charset="0"/>
              <a:sym typeface="Wingdings" panose="05000000000000000000" pitchFamily="2" charset="2"/>
            </a:endParaRPr>
          </a:p>
          <a:p>
            <a:pPr algn="ctr"/>
            <a:endParaRPr lang="en-GB" sz="2400" dirty="0">
              <a:solidFill>
                <a:schemeClr val="bg2">
                  <a:lumMod val="10000"/>
                </a:schemeClr>
              </a:solidFill>
              <a:latin typeface="Comic Sans MS" panose="030F0702030302020204" pitchFamily="66" charset="0"/>
              <a:sym typeface="Wingdings" panose="05000000000000000000" pitchFamily="2" charset="2"/>
            </a:endParaRPr>
          </a:p>
          <a:p>
            <a:pPr algn="ctr"/>
            <a:r>
              <a:rPr lang="en-GB" sz="5400" dirty="0">
                <a:solidFill>
                  <a:srgbClr val="CC0099"/>
                </a:solidFill>
                <a:latin typeface="Comic Sans MS" panose="030F0702030302020204" pitchFamily="66" charset="0"/>
              </a:rPr>
              <a:t>Remy</a:t>
            </a:r>
          </a:p>
          <a:p>
            <a:pPr algn="ctr"/>
            <a:endParaRPr lang="en-GB" sz="3200" dirty="0">
              <a:latin typeface="Comic Sans MS" panose="030F0702030302020204" pitchFamily="66" charset="0"/>
            </a:endParaRPr>
          </a:p>
          <a:p>
            <a:pPr algn="ctr"/>
            <a:r>
              <a:rPr lang="en-GB" sz="3200" dirty="0">
                <a:latin typeface="Comic Sans MS" panose="030F0702030302020204" pitchFamily="66" charset="0"/>
              </a:rPr>
              <a:t>For demonstrating super investigative skills in history and using her understanding to think critically about possible outcomes of an event</a:t>
            </a:r>
          </a:p>
          <a:p>
            <a:pPr algn="ctr"/>
            <a:endParaRPr lang="en-GB" sz="900" b="1" dirty="0">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Shipley					10.11.2023</a:t>
            </a:r>
          </a:p>
          <a:p>
            <a:pPr algn="ctr"/>
            <a:endParaRPr lang="en-GB" sz="2400" dirty="0">
              <a:latin typeface="Comic Sans MS" panose="030F0702030302020204" pitchFamily="66" charset="0"/>
            </a:endParaRPr>
          </a:p>
        </p:txBody>
      </p:sp>
    </p:spTree>
    <p:extLst>
      <p:ext uri="{BB962C8B-B14F-4D97-AF65-F5344CB8AC3E}">
        <p14:creationId xmlns:p14="http://schemas.microsoft.com/office/powerpoint/2010/main" val="1253231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3223</TotalTime>
  <Words>490</Words>
  <Application>Microsoft Office PowerPoint</Application>
  <PresentationFormat>Widescreen</PresentationFormat>
  <Paragraphs>143</Paragraphs>
  <Slides>16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Calibri Light</vt:lpstr>
      <vt:lpstr>Comic Sans MS</vt:lpstr>
      <vt:lpstr>Lucida Handwriting</vt:lpstr>
      <vt:lpstr>Trebuchet MS</vt:lpstr>
      <vt:lpstr>Wingdings</vt:lpstr>
      <vt:lpstr>Wingdings 3</vt:lpstr>
      <vt:lpstr>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Woodlands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Maiden</dc:creator>
  <cp:lastModifiedBy>Hayley Dawson</cp:lastModifiedBy>
  <cp:revision>738</cp:revision>
  <cp:lastPrinted>2023-11-10T08:02:45Z</cp:lastPrinted>
  <dcterms:created xsi:type="dcterms:W3CDTF">2020-05-30T07:30:34Z</dcterms:created>
  <dcterms:modified xsi:type="dcterms:W3CDTF">2023-11-10T08:10:10Z</dcterms:modified>
</cp:coreProperties>
</file>