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4" r:id="rId3"/>
    <p:sldId id="259" r:id="rId4"/>
    <p:sldId id="260" r:id="rId5"/>
    <p:sldId id="261" r:id="rId6"/>
    <p:sldId id="262" r:id="rId7"/>
    <p:sldId id="277" r:id="rId8"/>
    <p:sldId id="263" r:id="rId9"/>
    <p:sldId id="278" r:id="rId10"/>
    <p:sldId id="273" r:id="rId11"/>
    <p:sldId id="279" r:id="rId12"/>
    <p:sldId id="264" r:id="rId13"/>
    <p:sldId id="280" r:id="rId14"/>
    <p:sldId id="265" r:id="rId15"/>
    <p:sldId id="266" r:id="rId16"/>
    <p:sldId id="282" r:id="rId17"/>
    <p:sldId id="267" r:id="rId18"/>
    <p:sldId id="283" r:id="rId19"/>
    <p:sldId id="275" r:id="rId20"/>
    <p:sldId id="284" r:id="rId21"/>
    <p:sldId id="276" r:id="rId22"/>
    <p:sldId id="285" r:id="rId23"/>
    <p:sldId id="272" r:id="rId24"/>
    <p:sldId id="286" r:id="rId25"/>
    <p:sldId id="269" r:id="rId26"/>
    <p:sldId id="287" r:id="rId27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99"/>
    <a:srgbClr val="FF0066"/>
    <a:srgbClr val="CC0099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66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810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601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6090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198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8663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9544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7619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0434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773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1992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6515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22419-D1C5-4E1E-9D0C-85AE180312A5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818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emf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1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emf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39452" y="1043216"/>
            <a:ext cx="664503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Wow Assembly</a:t>
            </a:r>
            <a:r>
              <a:rPr lang="en-GB" sz="6600" dirty="0">
                <a:solidFill>
                  <a:srgbClr val="FF0000"/>
                </a:solidFill>
                <a:latin typeface="Comic Sans MS" panose="030F0702030302020204" pitchFamily="66" charset="0"/>
              </a:rPr>
              <a:t>:</a:t>
            </a:r>
            <a:endParaRPr lang="en-GB" sz="6600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GB" sz="6600" dirty="0" smtClean="0">
                <a:latin typeface="Comic Sans MS" panose="030F0702030302020204" pitchFamily="66" charset="0"/>
              </a:rPr>
              <a:t>Friday 12</a:t>
            </a:r>
            <a:r>
              <a:rPr lang="en-GB" sz="6600" baseline="30000" dirty="0" smtClean="0">
                <a:latin typeface="Comic Sans MS" panose="030F0702030302020204" pitchFamily="66" charset="0"/>
              </a:rPr>
              <a:t>th</a:t>
            </a:r>
            <a:r>
              <a:rPr lang="en-GB" sz="6600" dirty="0" smtClean="0">
                <a:latin typeface="Comic Sans MS" panose="030F0702030302020204" pitchFamily="66" charset="0"/>
              </a:rPr>
              <a:t> June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811" y="3212789"/>
            <a:ext cx="2686390" cy="2507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8145" y="4304374"/>
            <a:ext cx="1657350" cy="1743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4304375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787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19116" y="1011236"/>
            <a:ext cx="1004475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Cedar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Nina</a:t>
            </a:r>
            <a:endParaRPr lang="en-GB" sz="16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2400" dirty="0" smtClean="0">
                <a:latin typeface="Comic Sans MS" panose="030F0702030302020204" pitchFamily="66" charset="0"/>
              </a:rPr>
              <a:t>For working independently to read words and apply her </a:t>
            </a:r>
            <a:r>
              <a:rPr lang="en-GB" sz="2400" smtClean="0">
                <a:latin typeface="Comic Sans MS" panose="030F0702030302020204" pitchFamily="66" charset="0"/>
              </a:rPr>
              <a:t>phonic knowledge </a:t>
            </a:r>
            <a:r>
              <a:rPr lang="en-GB" sz="2400" dirty="0" smtClean="0">
                <a:latin typeface="Comic Sans MS" panose="030F0702030302020204" pitchFamily="66" charset="0"/>
              </a:rPr>
              <a:t>accurately.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Mrs </a:t>
            </a:r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Scott                                   12.06.20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399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824196"/>
            <a:ext cx="9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 smtClean="0">
                <a:latin typeface="Comic Sans MS" panose="030F0702030302020204" pitchFamily="66" charset="0"/>
              </a:rPr>
              <a:t>Cedar Wow 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5741" y="797142"/>
            <a:ext cx="805928" cy="847614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873457" cy="81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/>
          <a:srcRect l="9425" t="7359" r="10131" b="13206"/>
          <a:stretch/>
        </p:blipFill>
        <p:spPr>
          <a:xfrm rot="5400000">
            <a:off x="3816102" y="2207224"/>
            <a:ext cx="4377825" cy="3242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601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91821" y="994611"/>
            <a:ext cx="100584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Pine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Ava</a:t>
            </a:r>
            <a:endParaRPr lang="en-GB" sz="36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3600" dirty="0" smtClean="0">
                <a:latin typeface="Comic Sans MS" panose="030F0702030302020204" pitchFamily="66" charset="0"/>
              </a:rPr>
              <a:t>For completing number bonds to 10 accurately and independently. Ava also challenged herself to create number bonds to 20.  </a:t>
            </a:r>
            <a:endParaRPr lang="en-GB" sz="3600" dirty="0" smtClean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Mrs </a:t>
            </a:r>
            <a:r>
              <a:rPr lang="en-GB" sz="2400" b="1" dirty="0" err="1" smtClean="0">
                <a:solidFill>
                  <a:srgbClr val="0070C0"/>
                </a:solidFill>
                <a:latin typeface="Lucida Handwriting" panose="03010101010101010101" pitchFamily="66" charset="0"/>
              </a:rPr>
              <a:t>Leedham</a:t>
            </a:r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-Hawkes                                12.06.20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3600" dirty="0" smtClean="0">
              <a:latin typeface="Comic Sans MS" panose="030F0702030302020204" pitchFamily="66" charset="0"/>
            </a:endParaRPr>
          </a:p>
          <a:p>
            <a:pPr algn="ctr"/>
            <a:endParaRPr lang="en-GB" sz="36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343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824196"/>
            <a:ext cx="9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 smtClean="0">
                <a:latin typeface="Comic Sans MS" panose="030F0702030302020204" pitchFamily="66" charset="0"/>
              </a:rPr>
              <a:t>Pine Wow 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5741" y="797142"/>
            <a:ext cx="805928" cy="847614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873457" cy="81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76688" y="1682247"/>
            <a:ext cx="3404114" cy="4628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433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821062"/>
            <a:ext cx="9976514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Elm</a:t>
            </a:r>
          </a:p>
          <a:p>
            <a:pPr algn="ctr"/>
            <a:r>
              <a:rPr lang="en-GB" sz="6600" dirty="0" err="1" smtClean="0">
                <a:solidFill>
                  <a:srgbClr val="CC0099"/>
                </a:solidFill>
                <a:latin typeface="Comic Sans MS" panose="030F0702030302020204" pitchFamily="66" charset="0"/>
              </a:rPr>
              <a:t>Issac</a:t>
            </a:r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 </a:t>
            </a:r>
            <a:endParaRPr lang="en-GB" sz="6600" dirty="0" smtClean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GB" sz="4000" dirty="0" smtClean="0">
                <a:latin typeface="Comic Sans MS" panose="030F0702030302020204" pitchFamily="66" charset="0"/>
              </a:rPr>
              <a:t>For</a:t>
            </a:r>
            <a:endParaRPr lang="en-GB" sz="40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2800" dirty="0">
                <a:latin typeface="Comic Sans MS" panose="030F0702030302020204" pitchFamily="66" charset="0"/>
              </a:rPr>
              <a:t>For </a:t>
            </a:r>
            <a:r>
              <a:rPr lang="en-GB" sz="2800" dirty="0" smtClean="0">
                <a:latin typeface="Comic Sans MS" panose="030F0702030302020204" pitchFamily="66" charset="0"/>
              </a:rPr>
              <a:t>an amazing first </a:t>
            </a:r>
            <a:r>
              <a:rPr lang="en-GB" sz="2800" dirty="0">
                <a:latin typeface="Comic Sans MS" panose="030F0702030302020204" pitchFamily="66" charset="0"/>
              </a:rPr>
              <a:t>week back. So </a:t>
            </a:r>
            <a:r>
              <a:rPr lang="en-GB" sz="2800" dirty="0" smtClean="0">
                <a:latin typeface="Comic Sans MS" panose="030F0702030302020204" pitchFamily="66" charset="0"/>
              </a:rPr>
              <a:t>positive, helpful and </a:t>
            </a:r>
            <a:r>
              <a:rPr lang="en-GB" sz="2800" dirty="0">
                <a:latin typeface="Comic Sans MS" panose="030F0702030302020204" pitchFamily="66" charset="0"/>
              </a:rPr>
              <a:t>hard </a:t>
            </a:r>
            <a:r>
              <a:rPr lang="en-GB" sz="2800" dirty="0" smtClean="0">
                <a:latin typeface="Comic Sans MS" panose="030F0702030302020204" pitchFamily="66" charset="0"/>
              </a:rPr>
              <a:t>working! Well done </a:t>
            </a:r>
            <a:r>
              <a:rPr lang="en-GB" sz="2800" dirty="0" err="1" smtClean="0">
                <a:latin typeface="Comic Sans MS" panose="030F0702030302020204" pitchFamily="66" charset="0"/>
              </a:rPr>
              <a:t>Issac</a:t>
            </a:r>
            <a:r>
              <a:rPr lang="en-GB" sz="2800" dirty="0" smtClean="0">
                <a:latin typeface="Comic Sans MS" panose="030F0702030302020204" pitchFamily="66" charset="0"/>
              </a:rPr>
              <a:t>!</a:t>
            </a:r>
            <a:endParaRPr lang="en-GB" sz="2800" dirty="0">
              <a:latin typeface="Comic Sans MS" panose="030F0702030302020204" pitchFamily="66" charset="0"/>
            </a:endParaRPr>
          </a:p>
          <a:p>
            <a:pPr algn="ctr"/>
            <a:endParaRPr lang="en-GB" sz="4000" dirty="0">
              <a:latin typeface="Comic Sans MS" panose="030F0702030302020204" pitchFamily="66" charset="0"/>
            </a:endParaRPr>
          </a:p>
          <a:p>
            <a:pPr lvl="0"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Miss Brady                               12.06.20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40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143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05469" y="847787"/>
            <a:ext cx="10003809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Birch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Faith </a:t>
            </a:r>
            <a:endParaRPr lang="en-GB" sz="3600" dirty="0" smtClean="0">
              <a:latin typeface="Comic Sans MS" panose="030F0702030302020204" pitchFamily="66" charset="0"/>
            </a:endParaRPr>
          </a:p>
          <a:p>
            <a:pPr algn="ctr"/>
            <a:endParaRPr lang="en-GB" sz="36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2400" dirty="0" smtClean="0">
                <a:latin typeface="Comic Sans MS" panose="030F0702030302020204" pitchFamily="66" charset="0"/>
              </a:rPr>
              <a:t>For settling back into school fantastically and producing a super piece of science work. Faith was able to sort animals into her own choose groups and explain her choices.</a:t>
            </a:r>
          </a:p>
          <a:p>
            <a:pPr algn="ctr"/>
            <a:endParaRPr lang="en-GB" sz="3600" dirty="0">
              <a:latin typeface="Comic Sans MS" panose="030F0702030302020204" pitchFamily="66" charset="0"/>
            </a:endParaRP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Miss Hewitt                                12.06.20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36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810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824196"/>
            <a:ext cx="9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 smtClean="0">
                <a:latin typeface="Comic Sans MS" panose="030F0702030302020204" pitchFamily="66" charset="0"/>
              </a:rPr>
              <a:t>Birch Wow 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5741" y="797142"/>
            <a:ext cx="805928" cy="847614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873457" cy="81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attachments.office.net/owa/S.Hewitt%40woodlands.staffs.sch.uk/service.svc/s/GetAttachmentThumbnail?id=AAMkAGQ0MzExMWRlLWNhZDgtNDYzMy1iNTVjLTBmMjcxOWVkZTYwZABGAAAAAADziYKGFfEWTK6CbrPMarhLBwCLuvi0ZxexTLgA33jB6uq3AAAAAAEMAACLuvi0ZxexTLgA33jB6uq3AAVjL%2F0WAAABEgAQAA0a00CctzNIhPDKHHaNYTg%3D&amp;thumbnailType=2&amp;owa=outlook.office.com&amp;scriptVer=2020060101.16&amp;X-OWA-CANARY=jAldPSYEyUO8VmqxIimRLNDiAtyeDtgY_mWmhQv4zRePZkOMC91-wJ9v_Aj6Jm8Ulgar5y_8xoQ.&amp;token=eyJhbGciOiJSUzI1NiIsImtpZCI6IjU2MzU4ODUyMzRCOTI1MkRERTAwNTc2NkQ5RDlGMjc2NTY1RjYzRTIiLCJ4NXQiOiJWaldJVWpTNUpTM2VBRmRtMmRueWRsWmZZLUkiLCJ0eXAiOiJKV1QifQ.eyJvcmlnaW4iOiJodHRwczovL291dGxvb2sub2ZmaWNlLmNvbSIsInVjIjoiMWY4ODIwOTY0ODU1NDM2Yjg1ODgxYjdmNTE2NzU5MmUiLCJzaWduaW5fc3RhdGUiOiJbXCJrbXNpXCJdIiwidmVyIjoiRXhjaGFuZ2UuQ2FsbGJhY2suVjEiLCJhcHBjdHhzZW5kZXIiOiJPd2FEb3dubG9hZEBmNGU4MmRhZi0yYzZmLTQ4ZWUtODg2OC0xNGExNGM1NGEzNmEiLCJpc3NyaW5nIjoiV1ciLCJhcHBjdHgiOiJ7XCJtc2V4Y2hwcm90XCI6XCJvd2FcIixcInByaW1hcnlzaWRcIjpcIlMtMS01LTIxLTczNDA2ODkyOC0zOTkxNjAxMDUxLTMwMzcxOTY4MDItMzA5ODEwNlwiLFwicHVpZFwiOlwiMTE1Mzc2NTkzMTg2NzI3OTg3OVwiLFwib2lkXCI6XCIwYWM3MzUyZC0wMjkzLTRkZGMtOTdkMy00MzFmNDJhY2I0OTNcIixcInNjb3BlXCI6XCJPd2FEb3dubG9hZFwifSIsIm5iZiI6MTU5MTk0NTQxMSwiZXhwIjoxNTkxOTQ2MDExLCJpc3MiOiIwMDAwMDAwMi0wMDAwLTBmZjEtY2UwMC0wMDAwMDAwMDAwMDBAZjRlODJkYWYtMmM2Zi00OGVlLTg4NjgtMTRhMTRjNTRhMzZhIiwiYXVkIjoiMDAwMDAwMDItMDAwMC0wZmYxLWNlMDAtMDAwMDAwMDAwMDAwL2F0dGFjaG1lbnRzLm9mZmljZS5uZXRAZjRlODJkYWYtMmM2Zi00OGVlLTg4NjgtMTRhMTRjNTRhMzZhIiwiaGFwcCI6Im93YSJ9.fPmPm7Z41rjyIZjLre_-yt1OL0gCSpGdeZlRP2Jk44ErUAWALI7JYMheknkP33oQdvmo6skEXfzvqeQ5_DopHJpTnqAjiC_acGBaT6jPrmBsO35bJFD2KEQMpx3cltaP2VgeMfasUxBBp33ZGYIy8Rn_gwMY2St9gsFojzsdGotjXHBvB96n0fCVWZRieJMD9ZQVmqfD7N34KCDS-Hcg4usq4InyVVBoOLTWPWv1O-zV-W5kdZh2yRlQQmCDYui3ykx3tQOmlAqyA2P62QaGCAqhJVjPvMnnyu7VMspDqQ41hGi36IT0KRRq8K630-eeVoVlRkxIfvKowgT57jiMdw&amp;animation=tru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027" y="1795842"/>
            <a:ext cx="2943975" cy="392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5515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05470" y="762599"/>
            <a:ext cx="10085694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Chestnut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Ollie</a:t>
            </a:r>
          </a:p>
          <a:p>
            <a:pPr algn="ctr"/>
            <a:endParaRPr lang="en-GB" sz="6600" dirty="0">
              <a:latin typeface="Comic Sans MS" panose="030F0702030302020204" pitchFamily="66" charset="0"/>
            </a:endParaRPr>
          </a:p>
          <a:p>
            <a:pPr algn="ctr"/>
            <a:r>
              <a:rPr lang="en-GB" sz="3600" dirty="0" smtClean="0">
                <a:latin typeface="Comic Sans MS" panose="030F0702030302020204" pitchFamily="66" charset="0"/>
              </a:rPr>
              <a:t>For his perseverance and attitude </a:t>
            </a:r>
          </a:p>
          <a:p>
            <a:pPr algn="ctr"/>
            <a:r>
              <a:rPr lang="en-GB" sz="3600" dirty="0" smtClean="0">
                <a:latin typeface="Comic Sans MS" panose="030F0702030302020204" pitchFamily="66" charset="0"/>
              </a:rPr>
              <a:t>towards </a:t>
            </a:r>
            <a:r>
              <a:rPr lang="en-GB" sz="3600" smtClean="0">
                <a:latin typeface="Comic Sans MS" panose="030F0702030302020204" pitchFamily="66" charset="0"/>
              </a:rPr>
              <a:t>his learning</a:t>
            </a:r>
            <a:r>
              <a:rPr lang="en-GB" sz="3600" dirty="0" smtClean="0">
                <a:latin typeface="Comic Sans MS" panose="030F0702030302020204" pitchFamily="66" charset="0"/>
              </a:rPr>
              <a:t>.</a:t>
            </a:r>
          </a:p>
          <a:p>
            <a:pPr algn="ctr"/>
            <a:endParaRPr lang="en-GB" sz="3600" dirty="0">
              <a:latin typeface="Comic Sans MS" panose="030F0702030302020204" pitchFamily="66" charset="0"/>
            </a:endParaRPr>
          </a:p>
          <a:p>
            <a:pPr lvl="0"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Miss Fisher                               12.06.20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3200" b="1" dirty="0" smtClean="0">
              <a:latin typeface="Comic Sans MS" panose="030F0702030302020204" pitchFamily="66" charset="0"/>
            </a:endParaRP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99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578170" y="-2546857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824196"/>
            <a:ext cx="9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 smtClean="0">
                <a:latin typeface="Comic Sans MS" panose="030F0702030302020204" pitchFamily="66" charset="0"/>
              </a:rPr>
              <a:t>Chestnut Wow 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5741" y="797142"/>
            <a:ext cx="805928" cy="847614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873457" cy="81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70032" y="1639423"/>
            <a:ext cx="6828571" cy="434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903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16873" y="828092"/>
            <a:ext cx="651309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Willow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Beau</a:t>
            </a:r>
            <a:endParaRPr lang="en-GB" sz="6600" dirty="0">
              <a:solidFill>
                <a:srgbClr val="CC0099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77413" y="3101875"/>
            <a:ext cx="983717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dirty="0" smtClean="0">
                <a:latin typeface="Comic Sans MS" panose="030F0702030302020204" pitchFamily="66" charset="0"/>
              </a:rPr>
              <a:t>For her perseverance in Maths. Well Done!</a:t>
            </a:r>
          </a:p>
          <a:p>
            <a:pPr algn="ctr"/>
            <a:endParaRPr lang="en-GB" sz="2800" dirty="0">
              <a:latin typeface="Comic Sans MS" panose="030F0702030302020204" pitchFamily="66" charset="0"/>
            </a:endParaRPr>
          </a:p>
          <a:p>
            <a:pPr algn="ctr"/>
            <a:endParaRPr lang="en-GB" sz="28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Miss Higgins &amp; Mrs Pritchard                      12.06.20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</p:txBody>
      </p:sp>
      <p:pic>
        <p:nvPicPr>
          <p:cNvPr id="5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54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4" y="-2669154"/>
            <a:ext cx="6853690" cy="1219199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415653" y="1248982"/>
            <a:ext cx="7902053" cy="3490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4800" u="sng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Phrase of the Week</a:t>
            </a:r>
            <a:r>
              <a:rPr lang="en-GB" sz="4800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GB" sz="48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4800" dirty="0">
                <a:solidFill>
                  <a:srgbClr val="0070C0"/>
                </a:solidFill>
                <a:latin typeface="Comic Sans MS" panose="030F0702030302020204" pitchFamily="66" charset="0"/>
              </a:rPr>
              <a:t>Anyone that has not made a mistake has not done </a:t>
            </a:r>
            <a:r>
              <a:rPr lang="en-GB" sz="48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anything new</a:t>
            </a:r>
            <a:r>
              <a:rPr lang="en-GB" sz="4800" dirty="0" smtClean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GB" sz="4800" dirty="0">
              <a:solidFill>
                <a:srgbClr val="0070C0"/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047164" y="1132764"/>
            <a:ext cx="8270543" cy="3664723"/>
          </a:xfrm>
          <a:prstGeom prst="wedgeRoundRectCallout">
            <a:avLst>
              <a:gd name="adj1" fmla="val -41281"/>
              <a:gd name="adj2" fmla="val 70330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3222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428870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370618"/>
            <a:ext cx="9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 smtClean="0">
                <a:latin typeface="Comic Sans MS" panose="030F0702030302020204" pitchFamily="66" charset="0"/>
              </a:rPr>
              <a:t>Willow Wow 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5741" y="797142"/>
            <a:ext cx="805928" cy="847614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873457" cy="81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242072" y="2789534"/>
            <a:ext cx="808366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dirty="0" smtClean="0">
                <a:latin typeface="Comic Sans MS" panose="030F0702030302020204" pitchFamily="66" charset="0"/>
              </a:rPr>
              <a:t>Beau </a:t>
            </a:r>
            <a:r>
              <a:rPr lang="en-GB" sz="4000" dirty="0">
                <a:latin typeface="Comic Sans MS" panose="030F0702030302020204" pitchFamily="66" charset="0"/>
              </a:rPr>
              <a:t>has </a:t>
            </a:r>
            <a:r>
              <a:rPr lang="en-GB" sz="4000" dirty="0" smtClean="0">
                <a:latin typeface="Comic Sans MS" panose="030F0702030302020204" pitchFamily="66" charset="0"/>
              </a:rPr>
              <a:t>persevered this week to master a new skill of long multiplication </a:t>
            </a:r>
            <a:r>
              <a:rPr lang="en-GB" sz="40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 </a:t>
            </a:r>
          </a:p>
          <a:p>
            <a:r>
              <a:rPr lang="en-GB" sz="40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We are so, so proud of you!! Well done!</a:t>
            </a:r>
            <a:endParaRPr lang="en-GB" sz="4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11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76284" y="994611"/>
            <a:ext cx="814111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Spruce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Alex </a:t>
            </a:r>
            <a:endParaRPr lang="en-GB" sz="6600" dirty="0" smtClean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GB" sz="3600" dirty="0" smtClean="0">
                <a:latin typeface="Comic Sans MS" panose="030F0702030302020204" pitchFamily="66" charset="0"/>
              </a:rPr>
              <a:t>For</a:t>
            </a:r>
            <a:endParaRPr lang="en-GB" sz="36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3600" dirty="0" smtClean="0">
                <a:latin typeface="Comic Sans MS" panose="030F0702030302020204" pitchFamily="66" charset="0"/>
              </a:rPr>
              <a:t>Fantastic work in maths.  Working independently to complete all tasks.</a:t>
            </a:r>
          </a:p>
          <a:p>
            <a:pPr algn="ctr"/>
            <a:endParaRPr lang="en-GB" sz="36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Miss Dawson				12.06.2020</a:t>
            </a:r>
          </a:p>
          <a:p>
            <a:pPr algn="ctr"/>
            <a:endParaRPr lang="en-GB" sz="6600" dirty="0" smtClean="0">
              <a:latin typeface="Comic Sans MS" panose="030F0702030302020204" pitchFamily="66" charset="0"/>
            </a:endParaRP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803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831389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824196"/>
            <a:ext cx="9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 smtClean="0">
                <a:latin typeface="Comic Sans MS" panose="030F0702030302020204" pitchFamily="66" charset="0"/>
              </a:rPr>
              <a:t>Spruce Wow 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5741" y="797142"/>
            <a:ext cx="805928" cy="847614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873457" cy="81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10581" y="1682247"/>
            <a:ext cx="3352800" cy="382720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63031" y="1790495"/>
            <a:ext cx="3133627" cy="4129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117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4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47998" y="994611"/>
            <a:ext cx="651309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Aspen:</a:t>
            </a:r>
            <a:endParaRPr lang="en-GB" sz="6600" dirty="0" smtClean="0">
              <a:solidFill>
                <a:srgbClr val="CC3399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GB" sz="6600" dirty="0" smtClean="0">
                <a:solidFill>
                  <a:srgbClr val="CC3399"/>
                </a:solidFill>
                <a:latin typeface="Comic Sans MS" panose="030F0702030302020204" pitchFamily="66" charset="0"/>
              </a:rPr>
              <a:t>Bethany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23582" y="3431154"/>
            <a:ext cx="102904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Comic Sans MS" panose="030F0702030302020204" pitchFamily="66" charset="0"/>
              </a:rPr>
              <a:t>For showing excellence and passion towards all learning.</a:t>
            </a:r>
          </a:p>
          <a:p>
            <a:endParaRPr lang="en-GB" sz="2800" dirty="0">
              <a:latin typeface="Comic Sans MS" panose="030F0702030302020204" pitchFamily="66" charset="0"/>
            </a:endParaRPr>
          </a:p>
          <a:p>
            <a:endParaRPr lang="en-GB" sz="2800" dirty="0">
              <a:latin typeface="Comic Sans MS" panose="030F0702030302020204" pitchFamily="66" charset="0"/>
            </a:endParaRPr>
          </a:p>
          <a:p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Mrs Maiden  and Mrs Davies                                   12.06.20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</p:txBody>
      </p:sp>
      <p:pic>
        <p:nvPicPr>
          <p:cNvPr id="5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978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824196"/>
            <a:ext cx="9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 smtClean="0">
                <a:latin typeface="Comic Sans MS" panose="030F0702030302020204" pitchFamily="66" charset="0"/>
              </a:rPr>
              <a:t>Aspen Wow 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5741" y="797142"/>
            <a:ext cx="805928" cy="847614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873457" cy="81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902542" y="2271252"/>
            <a:ext cx="814111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>
                <a:latin typeface="Comic Sans MS" panose="030F0702030302020204" pitchFamily="66" charset="0"/>
              </a:rPr>
              <a:t>Bethany has astounded us with her super questioning, facts and attitude towards all learning. Go girl!</a:t>
            </a:r>
            <a:endParaRPr lang="en-GB" sz="3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55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4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55059" y="1215837"/>
            <a:ext cx="896701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Redwood</a:t>
            </a:r>
          </a:p>
          <a:p>
            <a:pPr algn="ctr"/>
            <a:r>
              <a:rPr lang="en-GB" sz="60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Josh</a:t>
            </a:r>
          </a:p>
          <a:p>
            <a:pPr algn="ctr"/>
            <a:r>
              <a:rPr lang="en-GB" sz="2800" dirty="0" smtClean="0">
                <a:latin typeface="Comic Sans MS" panose="030F0702030302020204" pitchFamily="66" charset="0"/>
              </a:rPr>
              <a:t>For </a:t>
            </a:r>
            <a:endParaRPr lang="en-GB" sz="28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2800" dirty="0" smtClean="0">
                <a:latin typeface="Comic Sans MS" panose="030F0702030302020204" pitchFamily="66" charset="0"/>
              </a:rPr>
              <a:t>Good understanding of what makes a healthy meal, reflecting on his own dietary needs during lockdown and recognising what the food groups provide us.</a:t>
            </a:r>
          </a:p>
          <a:p>
            <a:pPr algn="ctr"/>
            <a:endParaRPr lang="en-GB" sz="3200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Mr </a:t>
            </a:r>
            <a:r>
              <a:rPr lang="en-GB" sz="2400" b="1" dirty="0" err="1" smtClean="0">
                <a:solidFill>
                  <a:srgbClr val="0070C0"/>
                </a:solidFill>
                <a:latin typeface="Lucida Handwriting" panose="03010101010101010101" pitchFamily="66" charset="0"/>
              </a:rPr>
              <a:t>Tennuci</a:t>
            </a:r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                                  12.06.20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960674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98131" y="858719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339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10937" y="1248982"/>
            <a:ext cx="8311487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4000" u="sng" dirty="0" smtClean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Next Week’s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4000" u="sng" dirty="0" smtClean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Phrase </a:t>
            </a:r>
            <a:r>
              <a:rPr lang="en-GB" sz="4000" u="sng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of the Week</a:t>
            </a:r>
            <a:r>
              <a:rPr lang="en-GB" sz="4000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GB" sz="40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4000" dirty="0" smtClean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Just because something doesn’t go as you planned, it doesn’t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4000" dirty="0" smtClean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mean it is useless.</a:t>
            </a:r>
            <a:endParaRPr lang="en-GB" sz="40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047164" y="1132764"/>
            <a:ext cx="8270543" cy="3664723"/>
          </a:xfrm>
          <a:prstGeom prst="wedgeRoundRectCallout">
            <a:avLst>
              <a:gd name="adj1" fmla="val -41281"/>
              <a:gd name="adj2" fmla="val 70330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6449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39452" y="811203"/>
            <a:ext cx="651309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Green Cards!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sp>
        <p:nvSpPr>
          <p:cNvPr id="4" name="Vertical Scroll 3"/>
          <p:cNvSpPr/>
          <p:nvPr/>
        </p:nvSpPr>
        <p:spPr>
          <a:xfrm rot="10800000">
            <a:off x="1241946" y="2015313"/>
            <a:ext cx="9703558" cy="3744042"/>
          </a:xfrm>
          <a:prstGeom prst="verticalScroll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2050026" y="2492477"/>
            <a:ext cx="61943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rial Narrow" panose="020B0606020202030204" pitchFamily="34" charset="0"/>
              </a:rPr>
              <a:t>Freddie </a:t>
            </a:r>
            <a:r>
              <a:rPr lang="en-GB" sz="2800" dirty="0" smtClean="0">
                <a:latin typeface="Arial Narrow" panose="020B0606020202030204" pitchFamily="34" charset="0"/>
              </a:rPr>
              <a:t> </a:t>
            </a:r>
            <a:r>
              <a:rPr lang="en-GB" sz="2800" dirty="0" smtClean="0">
                <a:latin typeface="Arial Narrow" panose="020B0606020202030204" pitchFamily="34" charset="0"/>
              </a:rPr>
              <a:t>– Ash</a:t>
            </a:r>
            <a:endParaRPr lang="en-GB" sz="2800" dirty="0">
              <a:latin typeface="Arial Narrow" panose="020B0606020202030204" pitchFamily="34" charset="0"/>
            </a:endParaRPr>
          </a:p>
          <a:p>
            <a:r>
              <a:rPr lang="en-GB" sz="2800" dirty="0" smtClean="0">
                <a:latin typeface="Arial Narrow" panose="020B0606020202030204" pitchFamily="34" charset="0"/>
              </a:rPr>
              <a:t>Millie </a:t>
            </a:r>
            <a:r>
              <a:rPr lang="en-GB" sz="2800" dirty="0" smtClean="0">
                <a:latin typeface="Arial Narrow" panose="020B0606020202030204" pitchFamily="34" charset="0"/>
              </a:rPr>
              <a:t> </a:t>
            </a:r>
            <a:r>
              <a:rPr lang="en-GB" sz="2800" dirty="0" smtClean="0">
                <a:latin typeface="Arial Narrow" panose="020B0606020202030204" pitchFamily="34" charset="0"/>
              </a:rPr>
              <a:t>– Willow  </a:t>
            </a:r>
            <a:endParaRPr lang="en-GB" sz="2800" dirty="0">
              <a:latin typeface="Arial Narrow" panose="020B0606020202030204" pitchFamily="34" charset="0"/>
            </a:endParaRPr>
          </a:p>
          <a:p>
            <a:r>
              <a:rPr lang="en-GB" sz="2800" dirty="0" smtClean="0">
                <a:latin typeface="Arial Narrow" panose="020B0606020202030204" pitchFamily="34" charset="0"/>
              </a:rPr>
              <a:t>Charley </a:t>
            </a:r>
            <a:r>
              <a:rPr lang="en-GB" sz="2800" dirty="0" smtClean="0">
                <a:latin typeface="Arial Narrow" panose="020B0606020202030204" pitchFamily="34" charset="0"/>
              </a:rPr>
              <a:t> </a:t>
            </a:r>
            <a:r>
              <a:rPr lang="en-GB" sz="2800" dirty="0" smtClean="0">
                <a:latin typeface="Arial Narrow" panose="020B0606020202030204" pitchFamily="34" charset="0"/>
              </a:rPr>
              <a:t>– Willow</a:t>
            </a:r>
          </a:p>
        </p:txBody>
      </p:sp>
    </p:spTree>
    <p:extLst>
      <p:ext uri="{BB962C8B-B14F-4D97-AF65-F5344CB8AC3E}">
        <p14:creationId xmlns:p14="http://schemas.microsoft.com/office/powerpoint/2010/main" val="3609985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2" y="-2677835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40251" y="886789"/>
            <a:ext cx="1071149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Scientists of the Week!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43612" y="2125762"/>
            <a:ext cx="39287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smtClean="0">
                <a:latin typeface="Comic Sans MS" panose="030F0702030302020204" pitchFamily="66" charset="0"/>
              </a:rPr>
              <a:t>Oak –Eli</a:t>
            </a:r>
          </a:p>
          <a:p>
            <a:r>
              <a:rPr lang="en-GB" sz="4000" dirty="0" smtClean="0">
                <a:latin typeface="Comic Sans MS" panose="030F0702030302020204" pitchFamily="66" charset="0"/>
              </a:rPr>
              <a:t>Ash – Ronnie</a:t>
            </a:r>
          </a:p>
          <a:p>
            <a:r>
              <a:rPr lang="en-GB" sz="4000" dirty="0" smtClean="0">
                <a:latin typeface="Comic Sans MS" panose="030F0702030302020204" pitchFamily="66" charset="0"/>
              </a:rPr>
              <a:t>Cedar </a:t>
            </a:r>
            <a:r>
              <a:rPr lang="en-GB" sz="4000" dirty="0" smtClean="0">
                <a:latin typeface="Comic Sans MS" panose="030F0702030302020204" pitchFamily="66" charset="0"/>
              </a:rPr>
              <a:t>- Lilly</a:t>
            </a:r>
            <a:endParaRPr lang="en-GB" sz="4000" dirty="0" smtClean="0"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23189" y="3495368"/>
            <a:ext cx="33478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31194" y="4070002"/>
            <a:ext cx="631013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Birch </a:t>
            </a:r>
            <a:r>
              <a:rPr lang="en-GB" sz="4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– </a:t>
            </a:r>
            <a:r>
              <a:rPr lang="en-GB" sz="4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Sid</a:t>
            </a:r>
            <a:endParaRPr lang="en-GB" sz="40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Pine </a:t>
            </a:r>
            <a:r>
              <a:rPr lang="en-GB" sz="4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– Orla </a:t>
            </a:r>
            <a:endParaRPr lang="en-GB" sz="4000" dirty="0" smtClean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4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Elm </a:t>
            </a:r>
            <a:r>
              <a:rPr lang="en-GB" sz="4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– </a:t>
            </a:r>
            <a:r>
              <a:rPr lang="en-GB" sz="4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Tyler</a:t>
            </a:r>
            <a:endParaRPr lang="en-GB" sz="4000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675696" y="3957206"/>
            <a:ext cx="577604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Redwood – Josh </a:t>
            </a:r>
            <a:r>
              <a:rPr lang="en-GB" sz="4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endParaRPr lang="en-GB" sz="40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4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Chestnut – Evie </a:t>
            </a:r>
          </a:p>
          <a:p>
            <a:pPr lvl="0"/>
            <a:r>
              <a:rPr lang="en-GB" sz="4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Aspen- </a:t>
            </a:r>
            <a:r>
              <a:rPr lang="en-GB" sz="4000" dirty="0" err="1" smtClean="0">
                <a:solidFill>
                  <a:prstClr val="black"/>
                </a:solidFill>
                <a:latin typeface="Comic Sans MS" panose="030F0702030302020204" pitchFamily="66" charset="0"/>
              </a:rPr>
              <a:t>Klaudiusz</a:t>
            </a:r>
            <a:endParaRPr lang="en-GB" sz="40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675697" y="2148846"/>
            <a:ext cx="542983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Willow – </a:t>
            </a:r>
            <a:r>
              <a:rPr lang="en-GB" sz="4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Jimi</a:t>
            </a:r>
            <a:endParaRPr lang="en-GB" sz="40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4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Spruce – Oscar</a:t>
            </a:r>
          </a:p>
        </p:txBody>
      </p:sp>
    </p:spTree>
    <p:extLst>
      <p:ext uri="{BB962C8B-B14F-4D97-AF65-F5344CB8AC3E}">
        <p14:creationId xmlns:p14="http://schemas.microsoft.com/office/powerpoint/2010/main" val="164833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915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64042" y="946484"/>
            <a:ext cx="65130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 smtClean="0">
                <a:solidFill>
                  <a:srgbClr val="FF0066"/>
                </a:solidFill>
                <a:latin typeface="Comic Sans MS" panose="030F0702030302020204" pitchFamily="66" charset="0"/>
              </a:rPr>
              <a:t>Weekly Team Points!</a:t>
            </a:r>
          </a:p>
          <a:p>
            <a:pPr algn="ctr"/>
            <a:endParaRPr lang="en-GB" sz="3200" i="1" dirty="0">
              <a:latin typeface="Comic Sans MS" panose="030F0702030302020204" pitchFamily="66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1092084"/>
              </p:ext>
            </p:extLst>
          </p:nvPr>
        </p:nvGraphicFramePr>
        <p:xfrm>
          <a:off x="1465178" y="2497564"/>
          <a:ext cx="9261644" cy="2464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5411">
                  <a:extLst>
                    <a:ext uri="{9D8B030D-6E8A-4147-A177-3AD203B41FA5}">
                      <a16:colId xmlns:a16="http://schemas.microsoft.com/office/drawing/2014/main" val="3299981363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3451166365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479396576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200857127"/>
                    </a:ext>
                  </a:extLst>
                </a:gridCol>
              </a:tblGrid>
              <a:tr h="1232176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Peel</a:t>
                      </a:r>
                      <a:endParaRPr lang="en-GB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err="1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Ethelfleda</a:t>
                      </a:r>
                      <a:endParaRPr lang="en-GB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Grazier</a:t>
                      </a:r>
                      <a:endParaRPr lang="en-GB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Offa</a:t>
                      </a:r>
                      <a:endParaRPr lang="en-GB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7705136"/>
                  </a:ext>
                </a:extLst>
              </a:tr>
              <a:tr h="1232176"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776937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844983" y="3889611"/>
            <a:ext cx="13171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 smtClean="0">
                <a:solidFill>
                  <a:srgbClr val="FF0000"/>
                </a:solidFill>
              </a:rPr>
              <a:t>78</a:t>
            </a:r>
            <a:endParaRPr lang="en-GB" sz="48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37546" y="3889612"/>
            <a:ext cx="13171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 smtClean="0">
                <a:solidFill>
                  <a:srgbClr val="FFC000"/>
                </a:solidFill>
              </a:rPr>
              <a:t>93</a:t>
            </a:r>
            <a:endParaRPr lang="en-GB" sz="4800" dirty="0">
              <a:solidFill>
                <a:srgbClr val="FFC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95574" y="3875962"/>
            <a:ext cx="13171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 smtClean="0">
                <a:solidFill>
                  <a:srgbClr val="00B050"/>
                </a:solidFill>
              </a:rPr>
              <a:t>139</a:t>
            </a:r>
            <a:endParaRPr lang="en-GB" sz="4800" dirty="0">
              <a:solidFill>
                <a:srgbClr val="00B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881074" y="3889611"/>
            <a:ext cx="13171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 smtClean="0">
                <a:solidFill>
                  <a:srgbClr val="0070C0"/>
                </a:solidFill>
              </a:rPr>
              <a:t>79</a:t>
            </a:r>
            <a:endParaRPr lang="en-GB" sz="4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114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Oak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Idris </a:t>
            </a:r>
            <a:endParaRPr lang="en-GB" sz="16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2400" dirty="0" smtClean="0">
                <a:latin typeface="Comic Sans MS" panose="030F0702030302020204" pitchFamily="66" charset="0"/>
              </a:rPr>
              <a:t>For</a:t>
            </a:r>
          </a:p>
          <a:p>
            <a:pPr algn="ctr"/>
            <a:r>
              <a:rPr lang="en-GB" sz="2400" dirty="0" smtClean="0">
                <a:latin typeface="Comic Sans MS" panose="030F0702030302020204" pitchFamily="66" charset="0"/>
              </a:rPr>
              <a:t>Excellent ‘doubling’ work in maths.</a:t>
            </a:r>
          </a:p>
          <a:p>
            <a:pPr algn="ctr"/>
            <a:endParaRPr lang="en-GB" sz="2400" dirty="0" smtClean="0"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Mrs </a:t>
            </a:r>
            <a:r>
              <a:rPr lang="en-GB" sz="2400" b="1" dirty="0" err="1" smtClean="0">
                <a:solidFill>
                  <a:srgbClr val="0070C0"/>
                </a:solidFill>
                <a:latin typeface="Lucida Handwriting" panose="03010101010101010101" pitchFamily="66" charset="0"/>
              </a:rPr>
              <a:t>Laffan</a:t>
            </a:r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                                      12.06.20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017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824196"/>
            <a:ext cx="9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 smtClean="0">
                <a:latin typeface="Comic Sans MS" panose="030F0702030302020204" pitchFamily="66" charset="0"/>
              </a:rPr>
              <a:t>Oak Wow 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5741" y="797142"/>
            <a:ext cx="805928" cy="847614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873457" cy="81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6" t="11959" r="5161"/>
          <a:stretch/>
        </p:blipFill>
        <p:spPr>
          <a:xfrm rot="5400000">
            <a:off x="3864637" y="2343826"/>
            <a:ext cx="3997742" cy="2908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480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87356" y="1024108"/>
            <a:ext cx="9880978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Ash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Isaac</a:t>
            </a:r>
            <a:endParaRPr lang="en-GB" sz="2400" dirty="0" smtClean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lvl="0" algn="ctr"/>
            <a:r>
              <a:rPr lang="en-GB" sz="24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For super independent writing!</a:t>
            </a:r>
          </a:p>
          <a:p>
            <a:pPr algn="ctr"/>
            <a:endParaRPr lang="en-GB" sz="2400" dirty="0" smtClean="0"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Lucida Handwriting" panose="03010101010101010101" pitchFamily="66" charset="0"/>
            </a:endParaRPr>
          </a:p>
          <a:p>
            <a:pPr algn="ctr"/>
            <a:endParaRPr lang="en-GB" sz="2400" dirty="0" smtClean="0"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Miss Bailey                                      12.06.20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lvl="0" algn="ctr"/>
            <a:endParaRPr lang="en-GB" sz="24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865140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277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824196"/>
            <a:ext cx="9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 smtClean="0">
                <a:latin typeface="Comic Sans MS" panose="030F0702030302020204" pitchFamily="66" charset="0"/>
              </a:rPr>
              <a:t>Ash Wow 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5741" y="797142"/>
            <a:ext cx="805928" cy="847614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873457" cy="81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/>
          <a:srcRect l="28478" t="7159" r="27369" b="16229"/>
          <a:stretch/>
        </p:blipFill>
        <p:spPr>
          <a:xfrm>
            <a:off x="4424516" y="1639423"/>
            <a:ext cx="3333136" cy="4337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435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763</TotalTime>
  <Words>413</Words>
  <Application>Microsoft Office PowerPoint</Application>
  <PresentationFormat>Widescreen</PresentationFormat>
  <Paragraphs>111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5" baseType="lpstr">
      <vt:lpstr>Arial</vt:lpstr>
      <vt:lpstr>Arial Narrow</vt:lpstr>
      <vt:lpstr>Calibri</vt:lpstr>
      <vt:lpstr>Calibri Light</vt:lpstr>
      <vt:lpstr>Comic Sans MS</vt:lpstr>
      <vt:lpstr>Lucida Handwriting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Woodlands Primary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Maiden</dc:creator>
  <cp:lastModifiedBy>Miss Bailey</cp:lastModifiedBy>
  <cp:revision>74</cp:revision>
  <cp:lastPrinted>2020-06-11T14:04:14Z</cp:lastPrinted>
  <dcterms:created xsi:type="dcterms:W3CDTF">2020-05-30T07:30:34Z</dcterms:created>
  <dcterms:modified xsi:type="dcterms:W3CDTF">2020-06-12T15:17:16Z</dcterms:modified>
</cp:coreProperties>
</file>