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60" r:id="rId3"/>
    <p:sldId id="259" r:id="rId4"/>
    <p:sldId id="303" r:id="rId5"/>
    <p:sldId id="284" r:id="rId6"/>
    <p:sldId id="286" r:id="rId7"/>
    <p:sldId id="288" r:id="rId8"/>
    <p:sldId id="292" r:id="rId9"/>
    <p:sldId id="304" r:id="rId10"/>
    <p:sldId id="296" r:id="rId11"/>
    <p:sldId id="298" r:id="rId12"/>
    <p:sldId id="300" r:id="rId13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CC0099"/>
    <a:srgbClr val="99FF99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3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356B63-B5D4-4FFF-8BAB-EE51338E5EEC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94A3DF-A81D-4481-96EB-301390592BD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275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810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3601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6090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198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8663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9544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6196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434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773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199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822419-D1C5-4E1E-9D0C-85AE180312A5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5155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822419-D1C5-4E1E-9D0C-85AE180312A5}" type="datetimeFigureOut">
              <a:rPr lang="en-GB" smtClean="0"/>
              <a:t>25/09/2023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B13E00-8734-474C-B957-321D8720DE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0818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png"/><Relationship Id="rId4" Type="http://schemas.openxmlformats.org/officeDocument/2006/relationships/hyperlink" Target="http://www.google.co.uk/url?sa=i&amp;rct=j&amp;q=&amp;esrc=s&amp;source=images&amp;cd=&amp;cad=rja&amp;uact=8&amp;ved=0ahUKEwiCttvp-LzUAhUHAcAKHSISAjsQjRwIBw&amp;url=http://www.woodlands.staffs.sch.uk/&amp;psig=AFQjCNFhz_a7YinN3qiR2GyGeAQWsJvTlA&amp;ust=149751621596595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86820" y="1122465"/>
            <a:ext cx="795272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FF0000"/>
                </a:solidFill>
                <a:latin typeface="Comic Sans MS" panose="030F0702030302020204" pitchFamily="66" charset="0"/>
              </a:rPr>
              <a:t>Wow Assembly:</a:t>
            </a:r>
          </a:p>
          <a:p>
            <a:pPr algn="ctr"/>
            <a:r>
              <a:rPr lang="en-GB" sz="4800" dirty="0">
                <a:latin typeface="Comic Sans MS" panose="030F0702030302020204" pitchFamily="66" charset="0"/>
              </a:rPr>
              <a:t>Friday 15</a:t>
            </a:r>
            <a:r>
              <a:rPr lang="en-GB" sz="4800" baseline="30000" dirty="0">
                <a:latin typeface="Comic Sans MS" panose="030F0702030302020204" pitchFamily="66" charset="0"/>
              </a:rPr>
              <a:t>th</a:t>
            </a:r>
            <a:r>
              <a:rPr lang="en-GB" sz="4800" dirty="0">
                <a:latin typeface="Comic Sans MS" panose="030F0702030302020204" pitchFamily="66" charset="0"/>
              </a:rPr>
              <a:t> September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pic>
        <p:nvPicPr>
          <p:cNvPr id="4" name="Picture 6" descr="Image result for the woodlands community primary school logo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28811" y="3212789"/>
            <a:ext cx="2686390" cy="25072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58145" y="4304374"/>
            <a:ext cx="1657350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84484" y="4304375"/>
            <a:ext cx="1657350" cy="1743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0787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30017" y="824196"/>
            <a:ext cx="8348870" cy="39241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Chestnut</a:t>
            </a:r>
            <a:endParaRPr lang="en-GB" sz="6600" b="1" dirty="0">
              <a:solidFill>
                <a:srgbClr val="CC0099"/>
              </a:solidFill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CC0099"/>
                </a:solidFill>
                <a:latin typeface="Lucida Handwriting" panose="03010101010101010101" pitchFamily="66" charset="0"/>
              </a:rPr>
              <a:t>Phoebe S.</a:t>
            </a:r>
          </a:p>
          <a:p>
            <a:pPr algn="ctr"/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US" sz="2000" b="1" dirty="0">
                <a:latin typeface="Lucida Handwriting" panose="03010101010101010101" pitchFamily="66" charset="0"/>
              </a:rPr>
              <a:t>Phoebe has shown fantastic perseverance with her art. It has resulted in a fantastic piece of artwork showing off her experimentation of tones, tints and shades. </a:t>
            </a:r>
          </a:p>
          <a:p>
            <a:pPr algn="ctr"/>
            <a:endParaRPr lang="en-US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 Tennuci                                  15.9.23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976547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966743"/>
            <a:ext cx="974450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Aspen 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40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000" b="1" dirty="0" err="1">
                <a:solidFill>
                  <a:srgbClr val="FF0066"/>
                </a:solidFill>
                <a:latin typeface="Lucida Handwriting" panose="03010101010101010101" pitchFamily="66" charset="0"/>
              </a:rPr>
              <a:t>Harri</a:t>
            </a:r>
            <a:endParaRPr lang="en-GB" sz="4000" b="1" dirty="0">
              <a:solidFill>
                <a:srgbClr val="FF0066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3600" b="1" dirty="0">
                <a:latin typeface="Lucida Handwriting" panose="03010101010101010101" pitchFamily="66" charset="0"/>
              </a:rPr>
              <a:t>For awesome attitude and effort  towards his learning.</a:t>
            </a:r>
            <a:endParaRPr lang="en-GB" sz="1400" b="1" dirty="0">
              <a:latin typeface="Lucida Handwriting" panose="03010101010101010101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Davies &amp; Mrs Read   15.9.23.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93470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0166" y="1161544"/>
            <a:ext cx="9744502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Redwood</a:t>
            </a:r>
          </a:p>
          <a:p>
            <a:pPr algn="ctr"/>
            <a:r>
              <a:rPr lang="en-GB" sz="4400" dirty="0">
                <a:solidFill>
                  <a:srgbClr val="CC0099"/>
                </a:solidFill>
                <a:latin typeface="Comic Sans MS" panose="030F0702030302020204" pitchFamily="66" charset="0"/>
              </a:rPr>
              <a:t>Riley WP</a:t>
            </a:r>
          </a:p>
          <a:p>
            <a:pPr algn="ctr"/>
            <a:endParaRPr lang="en-GB" sz="2400" dirty="0">
              <a:solidFill>
                <a:srgbClr val="0070C0"/>
              </a:solidFill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solidFill>
                  <a:srgbClr val="002060"/>
                </a:solidFill>
                <a:latin typeface="Comic Sans MS" panose="030F0702030302020204" pitchFamily="66" charset="0"/>
              </a:rPr>
              <a:t>Riley has been really kind and helpful keeping the class tidy. He has persevered  in every lesson and we have been really impressed with his attitude </a:t>
            </a:r>
            <a:r>
              <a:rPr lang="en-GB" sz="2400">
                <a:solidFill>
                  <a:srgbClr val="002060"/>
                </a:solidFill>
                <a:latin typeface="Comic Sans MS" panose="030F0702030302020204" pitchFamily="66" charset="0"/>
              </a:rPr>
              <a:t>to work.</a:t>
            </a:r>
            <a:endParaRPr lang="en-GB" sz="24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pPr algn="ctr"/>
            <a:endParaRPr lang="en-GB" sz="3200" dirty="0">
              <a:solidFill>
                <a:srgbClr val="002060"/>
              </a:solidFill>
              <a:latin typeface="Comic Sans MS" panose="030F0702030302020204" pitchFamily="66" charset="0"/>
            </a:endParaRPr>
          </a:p>
          <a:p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 Holliday &amp; Mrs Hudson 			15.09.2023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341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83175" y="846180"/>
            <a:ext cx="1071149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5400" dirty="0">
                <a:solidFill>
                  <a:srgbClr val="00B0F0"/>
                </a:solidFill>
                <a:latin typeface="Comic Sans MS" panose="030F0702030302020204" pitchFamily="66" charset="0"/>
              </a:rPr>
              <a:t>Scientists of the Week!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07600" y="3928795"/>
            <a:ext cx="33478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1263620" y="2251413"/>
            <a:ext cx="48323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Birch – Harrison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Elm –  </a:t>
            </a:r>
            <a:r>
              <a:rPr lang="en-GB" sz="4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Poppie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Pine –  Eli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786919" y="2294217"/>
            <a:ext cx="527726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Redwood – Kai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Chestnut – Phoebe C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Aspen - </a:t>
            </a:r>
            <a:r>
              <a:rPr lang="en-GB" sz="4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Elyza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 </a:t>
            </a:r>
            <a:endParaRPr lang="en-GB" sz="4000" dirty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203458" y="4072828"/>
            <a:ext cx="80995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Willow – Lexie </a:t>
            </a:r>
          </a:p>
          <a:p>
            <a:pPr lvl="0"/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Spruce – </a:t>
            </a:r>
            <a:r>
              <a:rPr lang="en-GB" sz="40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Nyarai</a:t>
            </a:r>
            <a:endParaRPr lang="en-GB" sz="4000" dirty="0">
              <a:solidFill>
                <a:prstClr val="black"/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09BA02-3692-45C7-A8C0-6AE23E2CDAC2}"/>
              </a:ext>
            </a:extLst>
          </p:cNvPr>
          <p:cNvSpPr/>
          <p:nvPr/>
        </p:nvSpPr>
        <p:spPr>
          <a:xfrm>
            <a:off x="1263620" y="1640708"/>
            <a:ext cx="860315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3600" dirty="0">
                <a:solidFill>
                  <a:prstClr val="black"/>
                </a:solidFill>
                <a:latin typeface="Comic Sans MS" panose="030F0702030302020204" pitchFamily="66" charset="0"/>
              </a:rPr>
              <a:t>Ash-Explorer of the Week</a:t>
            </a:r>
            <a:r>
              <a:rPr lang="en-GB" sz="4000" dirty="0">
                <a:solidFill>
                  <a:prstClr val="black"/>
                </a:solidFill>
                <a:latin typeface="Comic Sans MS" panose="030F0702030302020204" pitchFamily="66" charset="0"/>
              </a:rPr>
              <a:t>:-</a:t>
            </a:r>
            <a:endParaRPr lang="en-GB" sz="4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333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39452" y="811203"/>
            <a:ext cx="65130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rgbClr val="00B050"/>
                </a:solidFill>
                <a:latin typeface="Comic Sans MS" panose="030F0702030302020204" pitchFamily="66" charset="0"/>
              </a:rPr>
              <a:t>Green Cards!</a:t>
            </a:r>
          </a:p>
          <a:p>
            <a:endParaRPr lang="en-GB" sz="6600" dirty="0">
              <a:latin typeface="Comic Sans MS" panose="030F0702030302020204" pitchFamily="66" charset="0"/>
            </a:endParaRPr>
          </a:p>
        </p:txBody>
      </p:sp>
      <p:sp>
        <p:nvSpPr>
          <p:cNvPr id="4" name="Vertical Scroll 3"/>
          <p:cNvSpPr/>
          <p:nvPr/>
        </p:nvSpPr>
        <p:spPr>
          <a:xfrm rot="10800000" flipV="1">
            <a:off x="1019920" y="1763375"/>
            <a:ext cx="10152158" cy="3956760"/>
          </a:xfrm>
          <a:prstGeom prst="verticalScroll">
            <a:avLst/>
          </a:prstGeom>
          <a:solidFill>
            <a:srgbClr val="99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  <a:p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2767FD6-65CA-4E19-8742-F40EC7A8D9F0}"/>
              </a:ext>
            </a:extLst>
          </p:cNvPr>
          <p:cNvSpPr txBox="1"/>
          <p:nvPr/>
        </p:nvSpPr>
        <p:spPr>
          <a:xfrm>
            <a:off x="1981200" y="2634343"/>
            <a:ext cx="481148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Rocco - Pine</a:t>
            </a:r>
          </a:p>
          <a:p>
            <a:r>
              <a:rPr lang="en-GB" dirty="0"/>
              <a:t>Charley D – Pine</a:t>
            </a:r>
          </a:p>
          <a:p>
            <a:r>
              <a:rPr lang="en-GB" dirty="0"/>
              <a:t>Thomas – Birch</a:t>
            </a:r>
          </a:p>
          <a:p>
            <a:r>
              <a:rPr lang="en-GB" dirty="0"/>
              <a:t>Lilly - Birch</a:t>
            </a:r>
          </a:p>
          <a:p>
            <a:r>
              <a:rPr lang="en-GB" dirty="0"/>
              <a:t>Lucy G - Aspen</a:t>
            </a:r>
          </a:p>
        </p:txBody>
      </p:sp>
    </p:spTree>
    <p:extLst>
      <p:ext uri="{BB962C8B-B14F-4D97-AF65-F5344CB8AC3E}">
        <p14:creationId xmlns:p14="http://schemas.microsoft.com/office/powerpoint/2010/main" val="3609985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Oak</a:t>
            </a:r>
          </a:p>
          <a:p>
            <a:pPr algn="ctr"/>
            <a:r>
              <a:rPr lang="en-GB" sz="6600" b="1" dirty="0">
                <a:solidFill>
                  <a:srgbClr val="CC0099"/>
                </a:solidFill>
                <a:latin typeface="Comic Sans MS" panose="030F0702030302020204" pitchFamily="66" charset="0"/>
              </a:rPr>
              <a:t>Heather</a:t>
            </a:r>
            <a:endParaRPr lang="en-GB" sz="2400" b="1" dirty="0">
              <a:solidFill>
                <a:srgbClr val="CC0099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super work in Humanities, talking about the history of toys and writing super sentences to show her learning!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Bailey &amp; Mrs </a:t>
            </a:r>
            <a:r>
              <a:rPr lang="en-GB" sz="2400" b="1">
                <a:solidFill>
                  <a:srgbClr val="0070C0"/>
                </a:solidFill>
                <a:latin typeface="Lucida Handwriting" panose="03010101010101010101" pitchFamily="66" charset="0"/>
              </a:rPr>
              <a:t>Salt                                   15.09.2023</a:t>
            </a:r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9991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Elm</a:t>
            </a:r>
          </a:p>
          <a:p>
            <a:pPr algn="ctr"/>
            <a:r>
              <a:rPr lang="en-GB" sz="6600" dirty="0">
                <a:solidFill>
                  <a:srgbClr val="CC0099"/>
                </a:solidFill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Always being ready to learn and help others. You have an amazing attitude to learning Willow, I can’t wait to see where it takes you.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Mrs Gill                                 15.09.2023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2453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759333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83991" y="1120675"/>
            <a:ext cx="974450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Birch</a:t>
            </a:r>
          </a:p>
          <a:p>
            <a:pPr algn="ctr"/>
            <a:r>
              <a:rPr lang="en-GB" sz="6600" dirty="0">
                <a:solidFill>
                  <a:srgbClr val="FF0066"/>
                </a:solidFill>
                <a:latin typeface="Comic Sans MS" panose="030F0702030302020204" pitchFamily="66" charset="0"/>
              </a:rPr>
              <a:t>Daisy D</a:t>
            </a:r>
          </a:p>
          <a:p>
            <a:pPr algn="ctr"/>
            <a:endParaRPr lang="en-GB" sz="2400" dirty="0"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For your passion for poetry!</a:t>
            </a: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Remembering types and features of poetry and for the effort shown when writing your own kenning.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Taggart                                15.09.23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0166" y="875173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2412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32764" y="1011236"/>
            <a:ext cx="1000907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Pine</a:t>
            </a:r>
            <a:endParaRPr lang="en-GB" sz="66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endParaRPr lang="en-GB" sz="2400" dirty="0">
              <a:solidFill>
                <a:schemeClr val="bg2">
                  <a:lumMod val="10000"/>
                </a:schemeClr>
              </a:solidFill>
              <a:latin typeface="Comic Sans MS" panose="030F0702030302020204" pitchFamily="66" charset="0"/>
              <a:sym typeface="Wingdings" panose="05000000000000000000" pitchFamily="2" charset="2"/>
            </a:endParaRPr>
          </a:p>
          <a:p>
            <a:pPr algn="ctr"/>
            <a:r>
              <a:rPr lang="en-GB" sz="5400" dirty="0">
                <a:solidFill>
                  <a:srgbClr val="CC0099"/>
                </a:solidFill>
                <a:latin typeface="Comic Sans MS" panose="030F0702030302020204" pitchFamily="66" charset="0"/>
              </a:rPr>
              <a:t>Isabella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  <a:p>
            <a:pPr algn="ctr"/>
            <a:r>
              <a:rPr lang="en-GB" sz="2400" dirty="0">
                <a:latin typeface="Comic Sans MS" panose="030F0702030302020204" pitchFamily="66" charset="0"/>
              </a:rPr>
              <a:t>For demonstrating excellent communication skills and showing empathy towards others whilst setting in to class routines</a:t>
            </a:r>
            <a:r>
              <a:rPr lang="en-GB" sz="900" dirty="0">
                <a:latin typeface="Comic Sans MS" panose="030F0702030302020204" pitchFamily="66" charset="0"/>
              </a:rPr>
              <a:t>.</a:t>
            </a:r>
          </a:p>
          <a:p>
            <a:pPr algn="ctr"/>
            <a:endParaRPr lang="en-GB" sz="900" dirty="0">
              <a:latin typeface="Comic Sans MS" panose="030F0702030302020204" pitchFamily="66" charset="0"/>
            </a:endParaRPr>
          </a:p>
          <a:p>
            <a:pPr algn="ctr"/>
            <a:endParaRPr lang="en-GB" sz="900" b="1" dirty="0"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Shipley			15.09.2023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2316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132764" y="1011236"/>
            <a:ext cx="974450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Willow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5400" b="1" dirty="0">
                <a:solidFill>
                  <a:srgbClr val="CC0099"/>
                </a:solidFill>
                <a:latin typeface="Comic Sans MS" panose="030F0702030302020204" pitchFamily="66" charset="0"/>
              </a:rPr>
              <a:t>Mia 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r>
              <a:rPr lang="en-GB" sz="2800" dirty="0">
                <a:latin typeface="Comic Sans MS" panose="030F0702030302020204" pitchFamily="66" charset="0"/>
              </a:rPr>
              <a:t>For having a positive attitude towards her learning.  Mia has worked really hard this week and is answering lots of questions on the carpet.</a:t>
            </a:r>
          </a:p>
          <a:p>
            <a:pPr algn="ctr"/>
            <a:endParaRPr lang="en-GB" sz="2800" dirty="0">
              <a:latin typeface="Comic Sans MS" panose="030F0702030302020204" pitchFamily="66" charset="0"/>
            </a:endParaRPr>
          </a:p>
          <a:p>
            <a:pPr algn="ctr"/>
            <a:endParaRPr lang="en-GB" sz="20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0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Miss Dawson	   		   				15.09.2023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0811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t="921" b="1053"/>
          <a:stretch/>
        </p:blipFill>
        <p:spPr>
          <a:xfrm rot="16200000">
            <a:off x="2669156" y="-2664844"/>
            <a:ext cx="6853690" cy="1219199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23749" y="824196"/>
            <a:ext cx="9744502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latin typeface="Comic Sans MS" panose="030F0702030302020204" pitchFamily="66" charset="0"/>
              </a:rPr>
              <a:t>Spruce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4400" b="1" dirty="0">
                <a:solidFill>
                  <a:srgbClr val="FF0066"/>
                </a:solidFill>
                <a:latin typeface="Lucida Handwriting" panose="03010101010101010101" pitchFamily="66" charset="0"/>
              </a:rPr>
              <a:t>Lyla</a:t>
            </a:r>
          </a:p>
          <a:p>
            <a:pPr algn="ctr"/>
            <a:r>
              <a:rPr lang="en-GB" sz="4400" dirty="0">
                <a:latin typeface="Calibri" panose="020F0502020204030204" pitchFamily="34" charset="0"/>
                <a:cs typeface="Calibri" panose="020F0502020204030204" pitchFamily="34" charset="0"/>
              </a:rPr>
              <a:t>For writing amazing sentences using capital letters and full stops.</a:t>
            </a:r>
          </a:p>
          <a:p>
            <a:pPr algn="ctr"/>
            <a:endParaRPr lang="en-GB" sz="2400" b="1" dirty="0">
              <a:solidFill>
                <a:srgbClr val="0070C0"/>
              </a:solidFill>
              <a:latin typeface="Lucida Handwriting" panose="03010101010101010101" pitchFamily="66" charset="0"/>
            </a:endParaRPr>
          </a:p>
          <a:p>
            <a:pPr algn="ctr"/>
            <a:r>
              <a:rPr lang="en-GB" sz="2400" b="1" dirty="0">
                <a:solidFill>
                  <a:srgbClr val="0070C0"/>
                </a:solidFill>
                <a:latin typeface="Lucida Handwriting" panose="03010101010101010101" pitchFamily="66" charset="0"/>
              </a:rPr>
              <a:t> Miss Lincoln                     			15.09.2023</a:t>
            </a:r>
          </a:p>
          <a:p>
            <a:pPr algn="ctr"/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84484" y="824196"/>
            <a:ext cx="1657350" cy="1743075"/>
          </a:xfrm>
          <a:prstGeom prst="rect">
            <a:avLst/>
          </a:prstGeom>
        </p:spPr>
      </p:pic>
      <p:pic>
        <p:nvPicPr>
          <p:cNvPr id="5" name="Picture 6" descr="Image result for the woodlands community primary school logo">
            <a:hlinkClick r:id="rId4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2764" y="824196"/>
            <a:ext cx="1758342" cy="1641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94764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2820</TotalTime>
  <Words>337</Words>
  <Application>Microsoft Office PowerPoint</Application>
  <PresentationFormat>Widescreen</PresentationFormat>
  <Paragraphs>112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Comic Sans MS</vt:lpstr>
      <vt:lpstr>Lucida Handwriting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Woodlands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Mrs Maiden</dc:creator>
  <cp:lastModifiedBy>Susan Salmon</cp:lastModifiedBy>
  <cp:revision>612</cp:revision>
  <cp:lastPrinted>2023-09-14T15:05:24Z</cp:lastPrinted>
  <dcterms:created xsi:type="dcterms:W3CDTF">2020-05-30T07:30:34Z</dcterms:created>
  <dcterms:modified xsi:type="dcterms:W3CDTF">2023-09-25T10:16:08Z</dcterms:modified>
</cp:coreProperties>
</file>