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77" r:id="rId3"/>
    <p:sldId id="259" r:id="rId4"/>
    <p:sldId id="260" r:id="rId5"/>
    <p:sldId id="261" r:id="rId6"/>
    <p:sldId id="284" r:id="rId7"/>
    <p:sldId id="285" r:id="rId8"/>
    <p:sldId id="286" r:id="rId9"/>
    <p:sldId id="288" r:id="rId10"/>
    <p:sldId id="290" r:id="rId11"/>
    <p:sldId id="291" r:id="rId12"/>
    <p:sldId id="292" r:id="rId13"/>
    <p:sldId id="293" r:id="rId14"/>
    <p:sldId id="294" r:id="rId15"/>
    <p:sldId id="296" r:id="rId16"/>
    <p:sldId id="297" r:id="rId17"/>
    <p:sldId id="298" r:id="rId18"/>
    <p:sldId id="299" r:id="rId19"/>
    <p:sldId id="300" r:id="rId20"/>
    <p:sldId id="301" r:id="rId21"/>
    <p:sldId id="278" r:id="rId22"/>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25/09/2020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25/09/2020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25/09/2020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25/09/2020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25/09/2020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25/09/2020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25/09/2020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25/09/2020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25/09/2020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25/09/2020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25/09/2020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25/09/2020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3.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3.png"/><Relationship Id="rId7"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1" y="1043216"/>
            <a:ext cx="6931565" cy="2862322"/>
          </a:xfrm>
          <a:prstGeom prst="rect">
            <a:avLst/>
          </a:prstGeom>
          <a:noFill/>
        </p:spPr>
        <p:txBody>
          <a:bodyPr wrap="square" rtlCol="0">
            <a:spAutoFit/>
          </a:bodyPr>
          <a:lstStyle/>
          <a:p>
            <a:pPr algn="ctr"/>
            <a:r>
              <a:rPr lang="en-GB" sz="6600" dirty="0" smtClean="0">
                <a:solidFill>
                  <a:srgbClr val="FF0000"/>
                </a:solidFill>
                <a:latin typeface="Comic Sans MS" panose="030F0702030302020204" pitchFamily="66" charset="0"/>
              </a:rPr>
              <a:t>Wow Assembly</a:t>
            </a:r>
            <a:r>
              <a:rPr lang="en-GB" sz="6600" dirty="0">
                <a:solidFill>
                  <a:srgbClr val="FF0000"/>
                </a:solidFill>
                <a:latin typeface="Comic Sans MS" panose="030F0702030302020204" pitchFamily="66" charset="0"/>
              </a:rPr>
              <a:t>:</a:t>
            </a:r>
            <a:endParaRPr lang="en-GB" sz="6600" dirty="0" smtClean="0">
              <a:solidFill>
                <a:srgbClr val="FF0000"/>
              </a:solidFill>
              <a:latin typeface="Comic Sans MS" panose="030F0702030302020204" pitchFamily="66" charset="0"/>
            </a:endParaRPr>
          </a:p>
          <a:p>
            <a:r>
              <a:rPr lang="en-GB" sz="4800" dirty="0" smtClean="0">
                <a:latin typeface="Comic Sans MS" panose="030F0702030302020204" pitchFamily="66" charset="0"/>
              </a:rPr>
              <a:t>Friday 25</a:t>
            </a:r>
            <a:r>
              <a:rPr lang="en-GB" sz="4800" baseline="30000" dirty="0" smtClean="0">
                <a:latin typeface="Comic Sans MS" panose="030F0702030302020204" pitchFamily="66" charset="0"/>
              </a:rPr>
              <a:t>th</a:t>
            </a:r>
            <a:r>
              <a:rPr lang="en-GB" sz="4800" dirty="0" smtClean="0">
                <a:latin typeface="Comic Sans MS" panose="030F0702030302020204" pitchFamily="66" charset="0"/>
              </a:rPr>
              <a:t> September</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85871"/>
          </a:xfrm>
          <a:prstGeom prst="rect">
            <a:avLst/>
          </a:prstGeom>
          <a:noFill/>
        </p:spPr>
        <p:txBody>
          <a:bodyPr wrap="square" rtlCol="0">
            <a:spAutoFit/>
          </a:bodyPr>
          <a:lstStyle/>
          <a:p>
            <a:pPr algn="ctr"/>
            <a:r>
              <a:rPr lang="en-GB" sz="6600" dirty="0" smtClean="0">
                <a:latin typeface="Comic Sans MS" panose="030F0702030302020204" pitchFamily="66" charset="0"/>
              </a:rPr>
              <a:t>Maple</a:t>
            </a:r>
          </a:p>
          <a:p>
            <a:pPr algn="ctr"/>
            <a:r>
              <a:rPr lang="en-GB" sz="6600" dirty="0" smtClean="0">
                <a:solidFill>
                  <a:srgbClr val="CC0099"/>
                </a:solidFill>
                <a:latin typeface="Comic Sans MS" panose="030F0702030302020204" pitchFamily="66" charset="0"/>
              </a:rPr>
              <a:t>Phoebe</a:t>
            </a: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 always working to the best of her ability, being kind to others and helping in the classroom.</a:t>
            </a:r>
          </a:p>
          <a:p>
            <a:pPr algn="ctr"/>
            <a:endParaRPr lang="en-GB" sz="2400" b="1" dirty="0" smtClean="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Miss Dawson                                  25.09.2020</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1223747" y="824196"/>
            <a:ext cx="9744502" cy="830997"/>
          </a:xfrm>
          <a:prstGeom prst="rect">
            <a:avLst/>
          </a:prstGeom>
          <a:noFill/>
        </p:spPr>
        <p:txBody>
          <a:bodyPr wrap="square" rtlCol="0">
            <a:spAutoFit/>
          </a:bodyPr>
          <a:lstStyle/>
          <a:p>
            <a:pPr algn="ctr"/>
            <a:r>
              <a:rPr lang="en-GB" sz="4800" u="sng" dirty="0" smtClean="0">
                <a:latin typeface="Comic Sans MS" panose="030F0702030302020204" pitchFamily="66" charset="0"/>
              </a:rPr>
              <a:t>Maple Wow Work</a:t>
            </a:r>
          </a:p>
        </p:txBody>
      </p:sp>
      <p:pic>
        <p:nvPicPr>
          <p:cNvPr id="4" name="Picture 3"/>
          <p:cNvPicPr>
            <a:picLocks noChangeAspect="1"/>
          </p:cNvPicPr>
          <p:nvPr/>
        </p:nvPicPr>
        <p:blipFill>
          <a:blip r:embed="rId3"/>
          <a:stretch>
            <a:fillRect/>
          </a:stretch>
        </p:blipFill>
        <p:spPr>
          <a:xfrm>
            <a:off x="10325741" y="797142"/>
            <a:ext cx="805928" cy="847614"/>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32764" y="824196"/>
            <a:ext cx="873457" cy="81522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1774006" y="1655193"/>
            <a:ext cx="8319520" cy="4247317"/>
          </a:xfrm>
          <a:prstGeom prst="rect">
            <a:avLst/>
          </a:prstGeom>
          <a:noFill/>
        </p:spPr>
        <p:txBody>
          <a:bodyPr wrap="square" lIns="91440" tIns="45720" rIns="91440" bIns="45720">
            <a:spAutoFit/>
          </a:bodyPr>
          <a:lstStyle/>
          <a:p>
            <a:pPr algn="ctr"/>
            <a:r>
              <a:rPr lang="en-US" sz="5400" b="1" cap="none" spc="0"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Phoebe</a:t>
            </a:r>
            <a:r>
              <a:rPr lang="en-US" sz="5400" b="1"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 is a pleasure to have in Maple.  She always works to the best of her ability and is kind to others.  Thank you Phoebe.</a:t>
            </a:r>
            <a:endParaRPr lang="en-US" sz="5400" b="1" cap="none" spc="0"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p:txBody>
      </p:sp>
    </p:spTree>
    <p:extLst>
      <p:ext uri="{BB962C8B-B14F-4D97-AF65-F5344CB8AC3E}">
        <p14:creationId xmlns:p14="http://schemas.microsoft.com/office/powerpoint/2010/main" val="33231575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893647"/>
          </a:xfrm>
          <a:prstGeom prst="rect">
            <a:avLst/>
          </a:prstGeom>
          <a:noFill/>
        </p:spPr>
        <p:txBody>
          <a:bodyPr wrap="square" rtlCol="0">
            <a:spAutoFit/>
          </a:bodyPr>
          <a:lstStyle/>
          <a:p>
            <a:pPr algn="ctr"/>
            <a:r>
              <a:rPr lang="en-GB" sz="6600" dirty="0" smtClean="0">
                <a:latin typeface="Comic Sans MS" panose="030F0702030302020204" pitchFamily="66" charset="0"/>
              </a:rPr>
              <a:t>Willow</a:t>
            </a:r>
          </a:p>
          <a:p>
            <a:pPr algn="ctr"/>
            <a:r>
              <a:rPr lang="en-GB" sz="6600" dirty="0" smtClean="0">
                <a:solidFill>
                  <a:srgbClr val="CC0099"/>
                </a:solidFill>
                <a:latin typeface="Comic Sans MS" panose="030F0702030302020204" pitchFamily="66" charset="0"/>
              </a:rPr>
              <a:t>Evelyn</a:t>
            </a: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 her fantastic maths work this week! You have blown us away with how well you have applied your addition and subtraction knowledge. Well done </a:t>
            </a:r>
            <a:r>
              <a:rPr lang="en-GB" sz="2400" dirty="0" smtClean="0">
                <a:latin typeface="Comic Sans MS" panose="030F0702030302020204" pitchFamily="66" charset="0"/>
                <a:sym typeface="Wingdings" panose="05000000000000000000" pitchFamily="2" charset="2"/>
              </a:rPr>
              <a:t></a:t>
            </a:r>
            <a:endParaRPr lang="en-GB" sz="2400" dirty="0" smtClean="0">
              <a:latin typeface="Comic Sans MS" panose="030F0702030302020204" pitchFamily="66" charset="0"/>
            </a:endParaRPr>
          </a:p>
          <a:p>
            <a:pPr algn="ctr"/>
            <a:endParaRPr lang="en-GB" sz="2400" b="1" dirty="0" smtClean="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000" b="1" dirty="0" smtClean="0">
                <a:solidFill>
                  <a:srgbClr val="0070C0"/>
                </a:solidFill>
                <a:latin typeface="Lucida Handwriting" panose="03010101010101010101" pitchFamily="66" charset="0"/>
              </a:rPr>
              <a:t>Mrs Maiden and Miss Higgins                                    24.09.20</a:t>
            </a:r>
            <a:endParaRPr lang="en-GB" sz="20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43283"/>
            <a:ext cx="6853690" cy="12191998"/>
          </a:xfrm>
          <a:prstGeom prst="rect">
            <a:avLst/>
          </a:prstGeom>
        </p:spPr>
      </p:pic>
      <p:sp>
        <p:nvSpPr>
          <p:cNvPr id="3" name="TextBox 2"/>
          <p:cNvSpPr txBox="1"/>
          <p:nvPr/>
        </p:nvSpPr>
        <p:spPr>
          <a:xfrm>
            <a:off x="1223747" y="881081"/>
            <a:ext cx="9744502" cy="830997"/>
          </a:xfrm>
          <a:prstGeom prst="rect">
            <a:avLst/>
          </a:prstGeom>
          <a:noFill/>
        </p:spPr>
        <p:txBody>
          <a:bodyPr wrap="square" rtlCol="0">
            <a:spAutoFit/>
          </a:bodyPr>
          <a:lstStyle/>
          <a:p>
            <a:pPr algn="ctr"/>
            <a:r>
              <a:rPr lang="en-GB" sz="4800" u="sng" dirty="0" err="1" smtClean="0">
                <a:latin typeface="Comic Sans MS" panose="030F0702030302020204" pitchFamily="66" charset="0"/>
              </a:rPr>
              <a:t>WillowWow</a:t>
            </a:r>
            <a:r>
              <a:rPr lang="en-GB" sz="4800" u="sng" dirty="0" smtClean="0">
                <a:latin typeface="Comic Sans MS" panose="030F0702030302020204" pitchFamily="66" charset="0"/>
              </a:rPr>
              <a:t> Work</a:t>
            </a:r>
          </a:p>
        </p:txBody>
      </p:sp>
      <p:pic>
        <p:nvPicPr>
          <p:cNvPr id="4" name="Picture 3"/>
          <p:cNvPicPr>
            <a:picLocks noChangeAspect="1"/>
          </p:cNvPicPr>
          <p:nvPr/>
        </p:nvPicPr>
        <p:blipFill>
          <a:blip r:embed="rId3"/>
          <a:stretch>
            <a:fillRect/>
          </a:stretch>
        </p:blipFill>
        <p:spPr>
          <a:xfrm>
            <a:off x="10325741" y="797142"/>
            <a:ext cx="805928" cy="847614"/>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32764" y="824196"/>
            <a:ext cx="873457" cy="81522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attachments.office.net/owa/S.Higgins%40woodlands.staffs.sch.uk/service.svc/s/GetAttachmentThumbnail?id=AAMkAGY5ZGU3ZmNmLTNjMDMtNDYxMS05MzYwLWFiMzc5Y2FiMDExMABGAAAAAADjfQmuH6GST7HnsZCP2ltrBwAUBD0Bw40sSrQustqwWGj4AAAAAAEMAAAUBD0Bw40sSrQustqwWGj4AAWb4djLAAABEgAQABTXjiMlWZ1FqpZKkNKpZiA%3D&amp;thumbnailType=2&amp;owa=outlook.office.com&amp;scriptVer=20200907002.06&amp;X-OWA-CANARY=9J4_WHV06EuOCtOqF9ylt-AOPNaTYNgYEpRqeD3RT9x7XRx3bqpBSos7tbdY2HBQtLZTCRHnEZE.&amp;token=eyJhbGciOiJSUzI1NiIsImtpZCI6IjU2MzU4ODUyMzRCOTI1MkRERTAwNTc2NkQ5RDlGMjc2NTY1RjYzRTIiLCJ0eXAiOiJKV1QiLCJ4NXQiOiJWaldJVWpTNUpTM2VBRmRtMmRueWRsWmZZLUkifQ.eyJvcmlnaW4iOiJodHRwczovL291dGxvb2sub2ZmaWNlLmNvbSIsInVjIjoiZjI1ZTIzYTE3MzU1NGM4MDkxMTY4MDZhMmJiZTIxZTEiLCJzaWduaW5fc3RhdGUiOiJbXCJrbXNpXCJdIiwidmVyIjoiRXhjaGFuZ2UuQ2FsbGJhY2suVjEiLCJhcHBjdHhzZW5kZXIiOiJPd2FEb3dubG9hZEBmNGU4MmRhZi0yYzZmLTQ4ZWUtODg2OC0xNGExNGM1NGEzNmEiLCJpc3NyaW5nIjoiV1ciLCJhcHBjdHgiOiJ7XCJtc2V4Y2hwcm90XCI6XCJvd2FcIixcInByaW1hcnlzaWRcIjpcIlMtMS01LTIxLTczNDA2ODkyOC0zOTkxNjAxMDUxLTMwMzcxOTY4MDItMzA5ODE0NVwiLFwicHVpZFwiOlwiMTE1Mzc2NTkzMTg2NzI3Mzk1M1wiLFwib2lkXCI6XCIxZTRkYWNhMy05OTYxLTQwZTAtYjBiZS0yNTJiZDk4YWIyNWRcIixcInNjb3BlXCI6XCJPd2FEb3dubG9hZFwifSIsIm5iZiI6MTYwMDk1NjcyNSwiZXhwIjoxNjAwOTU3MzI1LCJpc3MiOiIwMDAwMDAwMi0wMDAwLTBmZjEtY2UwMC0wMDAwMDAwMDAwMDBAZjRlODJkYWYtMmM2Zi00OGVlLTg4NjgtMTRhMTRjNTRhMzZhIiwiYXVkIjoiMDAwMDAwMDItMDAwMC0wZmYxLWNlMDAtMDAwMDAwMDAwMDAwL2F0dGFjaG1lbnRzLm9mZmljZS5uZXRAZjRlODJkYWYtMmM2Zi00OGVlLTg4NjgtMTRhMTRjNTRhMzZhIiwiaGFwcCI6Im93YSJ9.or3PAQmTjkVCmTZIoS_YcXudcE5x272jBV2KdbKy4t-V-i1yX5AmjFmU58s2wszd1h6cg1QbNPhh160i3E5NHjQC1fMTt2qWeOdq7yS8sKffekkka-neYLul86Pag0mHt-Jq7nu9cjPpXm67rDqsY1KNr2lfpx5GPW2gauCrr8dQfTcQyMN4yFDiqyz-y_q7U5Y0DNDGmMD52RkfJX9go-NF7FgW1-Yy7RD_oLCTqEVXryvpaGO8YXtgoAiE4ck-ySTnjhfjRW88VJBOFO20_hBqMx5PLndT0NZQ2xhcDfp0c0OIyakFSoGYCgLxPi9kQ42ZIcw4XahvXThwUIfjrA&amp;animation=true"/>
          <p:cNvPicPr>
            <a:picLocks noChangeAspect="1" noChangeArrowheads="1"/>
          </p:cNvPicPr>
          <p:nvPr/>
        </p:nvPicPr>
        <p:blipFill rotWithShape="1">
          <a:blip r:embed="rId6">
            <a:extLst>
              <a:ext uri="{28A0092B-C50C-407E-A947-70E740481C1C}">
                <a14:useLocalDpi xmlns:a14="http://schemas.microsoft.com/office/drawing/2010/main" val="0"/>
              </a:ext>
            </a:extLst>
          </a:blip>
          <a:srcRect l="10564"/>
          <a:stretch/>
        </p:blipFill>
        <p:spPr bwMode="auto">
          <a:xfrm>
            <a:off x="1563329" y="1682247"/>
            <a:ext cx="2875022" cy="427722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preview"/>
          <p:cNvPicPr>
            <a:picLocks noChangeAspect="1" noChangeArrowheads="1"/>
          </p:cNvPicPr>
          <p:nvPr/>
        </p:nvPicPr>
        <p:blipFill rotWithShape="1">
          <a:blip r:embed="rId7">
            <a:extLst>
              <a:ext uri="{28A0092B-C50C-407E-A947-70E740481C1C}">
                <a14:useLocalDpi xmlns:a14="http://schemas.microsoft.com/office/drawing/2010/main" val="0"/>
              </a:ext>
            </a:extLst>
          </a:blip>
          <a:srcRect l="8714" t="12421" b="15438"/>
          <a:stretch/>
        </p:blipFill>
        <p:spPr bwMode="auto">
          <a:xfrm>
            <a:off x="4593666" y="2214459"/>
            <a:ext cx="3253973" cy="3421626"/>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Image preview"/>
          <p:cNvPicPr>
            <a:picLocks noChangeAspect="1" noChangeArrowheads="1"/>
          </p:cNvPicPr>
          <p:nvPr/>
        </p:nvPicPr>
        <p:blipFill rotWithShape="1">
          <a:blip r:embed="rId8">
            <a:extLst>
              <a:ext uri="{28A0092B-C50C-407E-A947-70E740481C1C}">
                <a14:useLocalDpi xmlns:a14="http://schemas.microsoft.com/office/drawing/2010/main" val="0"/>
              </a:ext>
            </a:extLst>
          </a:blip>
          <a:srcRect l="12134" t="2481" r="9642" b="19615"/>
          <a:stretch/>
        </p:blipFill>
        <p:spPr bwMode="auto">
          <a:xfrm>
            <a:off x="7996266" y="1639423"/>
            <a:ext cx="3583858" cy="47489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28866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85871"/>
          </a:xfrm>
          <a:prstGeom prst="rect">
            <a:avLst/>
          </a:prstGeom>
          <a:noFill/>
        </p:spPr>
        <p:txBody>
          <a:bodyPr wrap="square" rtlCol="0">
            <a:spAutoFit/>
          </a:bodyPr>
          <a:lstStyle/>
          <a:p>
            <a:pPr algn="ctr"/>
            <a:r>
              <a:rPr lang="en-GB" sz="6600" dirty="0" smtClean="0">
                <a:latin typeface="Comic Sans MS" panose="030F0702030302020204" pitchFamily="66" charset="0"/>
              </a:rPr>
              <a:t>Spruce</a:t>
            </a:r>
          </a:p>
          <a:p>
            <a:pPr algn="ctr"/>
            <a:r>
              <a:rPr lang="en-GB" sz="6600" dirty="0" smtClean="0">
                <a:solidFill>
                  <a:srgbClr val="CC0099"/>
                </a:solidFill>
                <a:latin typeface="Comic Sans MS" panose="030F0702030302020204" pitchFamily="66" charset="0"/>
              </a:rPr>
              <a:t>Frankie</a:t>
            </a: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a:t>
            </a:r>
          </a:p>
          <a:p>
            <a:pPr algn="ctr"/>
            <a:r>
              <a:rPr lang="en-GB" sz="2400" dirty="0" smtClean="0">
                <a:latin typeface="Comic Sans MS" panose="030F0702030302020204" pitchFamily="66" charset="0"/>
              </a:rPr>
              <a:t>Being super quick at recalling his </a:t>
            </a:r>
            <a:r>
              <a:rPr lang="en-GB" sz="2400" smtClean="0">
                <a:latin typeface="Comic Sans MS" panose="030F0702030302020204" pitchFamily="66" charset="0"/>
              </a:rPr>
              <a:t>number facts to 20</a:t>
            </a:r>
            <a:endParaRPr lang="en-GB" sz="2400" dirty="0" smtClean="0">
              <a:latin typeface="Comic Sans MS" panose="030F0702030302020204" pitchFamily="66" charset="0"/>
            </a:endParaRPr>
          </a:p>
          <a:p>
            <a:pPr algn="ctr"/>
            <a:endParaRPr lang="en-GB" sz="2400" b="1" dirty="0" smtClean="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Mr </a:t>
            </a:r>
            <a:r>
              <a:rPr lang="en-GB" sz="2400" b="1" dirty="0" err="1" smtClean="0">
                <a:solidFill>
                  <a:srgbClr val="0070C0"/>
                </a:solidFill>
                <a:latin typeface="Lucida Handwriting" panose="03010101010101010101" pitchFamily="66" charset="0"/>
              </a:rPr>
              <a:t>Tennuci</a:t>
            </a:r>
            <a:r>
              <a:rPr lang="en-GB" sz="2400" b="1" dirty="0" smtClean="0">
                <a:solidFill>
                  <a:srgbClr val="0070C0"/>
                </a:solidFill>
                <a:latin typeface="Lucida Handwriting" panose="03010101010101010101" pitchFamily="66" charset="0"/>
              </a:rPr>
              <a:t>                                            11.09.20</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85871"/>
          </a:xfrm>
          <a:prstGeom prst="rect">
            <a:avLst/>
          </a:prstGeom>
          <a:noFill/>
        </p:spPr>
        <p:txBody>
          <a:bodyPr wrap="square" rtlCol="0">
            <a:spAutoFit/>
          </a:bodyPr>
          <a:lstStyle/>
          <a:p>
            <a:pPr algn="ctr"/>
            <a:r>
              <a:rPr lang="en-GB" sz="6600" dirty="0" smtClean="0">
                <a:latin typeface="Comic Sans MS" panose="030F0702030302020204" pitchFamily="66" charset="0"/>
              </a:rPr>
              <a:t>Chestnut</a:t>
            </a:r>
          </a:p>
          <a:p>
            <a:pPr algn="ctr"/>
            <a:r>
              <a:rPr lang="en-GB" sz="6600" dirty="0" smtClean="0">
                <a:solidFill>
                  <a:srgbClr val="CC0099"/>
                </a:solidFill>
                <a:latin typeface="Comic Sans MS" panose="030F0702030302020204" pitchFamily="66" charset="0"/>
              </a:rPr>
              <a:t>Charlie A </a:t>
            </a: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 fantastic work in Roman Numerals.</a:t>
            </a:r>
          </a:p>
          <a:p>
            <a:pPr algn="ctr"/>
            <a:r>
              <a:rPr lang="en-GB" sz="2400" dirty="0" smtClean="0">
                <a:latin typeface="Comic Sans MS" panose="030F0702030302020204" pitchFamily="66" charset="0"/>
              </a:rPr>
              <a:t>Well done Charlie!</a:t>
            </a:r>
          </a:p>
          <a:p>
            <a:pPr algn="ctr"/>
            <a:endParaRPr lang="en-GB" sz="2400" b="1" dirty="0" smtClean="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Miss Fisher                                   11.09.20</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1223747" y="824196"/>
            <a:ext cx="9744502" cy="830997"/>
          </a:xfrm>
          <a:prstGeom prst="rect">
            <a:avLst/>
          </a:prstGeom>
          <a:noFill/>
        </p:spPr>
        <p:txBody>
          <a:bodyPr wrap="square" rtlCol="0">
            <a:spAutoFit/>
          </a:bodyPr>
          <a:lstStyle/>
          <a:p>
            <a:pPr algn="ctr"/>
            <a:r>
              <a:rPr lang="en-GB" sz="4800" u="sng" dirty="0" smtClean="0">
                <a:latin typeface="Comic Sans MS" panose="030F0702030302020204" pitchFamily="66" charset="0"/>
              </a:rPr>
              <a:t>Chestnut Wow Work</a:t>
            </a:r>
          </a:p>
        </p:txBody>
      </p:sp>
      <p:pic>
        <p:nvPicPr>
          <p:cNvPr id="4" name="Picture 3"/>
          <p:cNvPicPr>
            <a:picLocks noChangeAspect="1"/>
          </p:cNvPicPr>
          <p:nvPr/>
        </p:nvPicPr>
        <p:blipFill>
          <a:blip r:embed="rId3"/>
          <a:stretch>
            <a:fillRect/>
          </a:stretch>
        </p:blipFill>
        <p:spPr>
          <a:xfrm>
            <a:off x="10325741" y="797142"/>
            <a:ext cx="805928" cy="847614"/>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32764" y="824196"/>
            <a:ext cx="873457" cy="81522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6"/>
          <a:stretch>
            <a:fillRect/>
          </a:stretch>
        </p:blipFill>
        <p:spPr>
          <a:xfrm>
            <a:off x="8215868" y="1682247"/>
            <a:ext cx="2752381" cy="4104762"/>
          </a:xfrm>
          <a:prstGeom prst="rect">
            <a:avLst/>
          </a:prstGeom>
        </p:spPr>
      </p:pic>
      <p:pic>
        <p:nvPicPr>
          <p:cNvPr id="7" name="Picture 6"/>
          <p:cNvPicPr>
            <a:picLocks noChangeAspect="1"/>
          </p:cNvPicPr>
          <p:nvPr/>
        </p:nvPicPr>
        <p:blipFill>
          <a:blip r:embed="rId7"/>
          <a:stretch>
            <a:fillRect/>
          </a:stretch>
        </p:blipFill>
        <p:spPr>
          <a:xfrm>
            <a:off x="2896757" y="2419654"/>
            <a:ext cx="4805954" cy="3673885"/>
          </a:xfrm>
          <a:prstGeom prst="rect">
            <a:avLst/>
          </a:prstGeom>
        </p:spPr>
      </p:pic>
      <p:pic>
        <p:nvPicPr>
          <p:cNvPr id="8" name="Picture 7"/>
          <p:cNvPicPr>
            <a:picLocks noChangeAspect="1"/>
          </p:cNvPicPr>
          <p:nvPr/>
        </p:nvPicPr>
        <p:blipFill>
          <a:blip r:embed="rId8"/>
          <a:stretch>
            <a:fillRect/>
          </a:stretch>
        </p:blipFill>
        <p:spPr>
          <a:xfrm>
            <a:off x="2896757" y="1562143"/>
            <a:ext cx="2492983" cy="950562"/>
          </a:xfrm>
          <a:prstGeom prst="rect">
            <a:avLst/>
          </a:prstGeom>
        </p:spPr>
      </p:pic>
    </p:spTree>
    <p:extLst>
      <p:ext uri="{BB962C8B-B14F-4D97-AF65-F5344CB8AC3E}">
        <p14:creationId xmlns:p14="http://schemas.microsoft.com/office/powerpoint/2010/main" val="12236977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216539"/>
          </a:xfrm>
          <a:prstGeom prst="rect">
            <a:avLst/>
          </a:prstGeom>
          <a:noFill/>
        </p:spPr>
        <p:txBody>
          <a:bodyPr wrap="square" rtlCol="0">
            <a:spAutoFit/>
          </a:bodyPr>
          <a:lstStyle/>
          <a:p>
            <a:pPr algn="ctr"/>
            <a:r>
              <a:rPr lang="en-GB" sz="6600" dirty="0" smtClean="0">
                <a:latin typeface="Comic Sans MS" panose="030F0702030302020204" pitchFamily="66" charset="0"/>
              </a:rPr>
              <a:t>Aspen</a:t>
            </a:r>
          </a:p>
          <a:p>
            <a:pPr algn="ctr"/>
            <a:r>
              <a:rPr lang="en-GB" sz="6600" dirty="0" smtClean="0">
                <a:solidFill>
                  <a:srgbClr val="CC0099"/>
                </a:solidFill>
                <a:latin typeface="Comic Sans MS" panose="030F0702030302020204" pitchFamily="66" charset="0"/>
              </a:rPr>
              <a:t>Joe Wall-White</a:t>
            </a: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 superb calculating and problem solving with Roman Numerals.</a:t>
            </a:r>
          </a:p>
          <a:p>
            <a:pPr algn="ctr"/>
            <a:endParaRPr lang="en-GB" sz="2400" b="1" dirty="0" smtClean="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Mrs Davies                                                 11.09.20</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1223747" y="824196"/>
            <a:ext cx="9744502" cy="830997"/>
          </a:xfrm>
          <a:prstGeom prst="rect">
            <a:avLst/>
          </a:prstGeom>
          <a:noFill/>
        </p:spPr>
        <p:txBody>
          <a:bodyPr wrap="square" rtlCol="0">
            <a:spAutoFit/>
          </a:bodyPr>
          <a:lstStyle/>
          <a:p>
            <a:pPr algn="ctr"/>
            <a:r>
              <a:rPr lang="en-GB" sz="4800" u="sng" dirty="0" smtClean="0">
                <a:latin typeface="Comic Sans MS" panose="030F0702030302020204" pitchFamily="66" charset="0"/>
              </a:rPr>
              <a:t>Aspen Wow Work</a:t>
            </a:r>
          </a:p>
        </p:txBody>
      </p:sp>
      <p:pic>
        <p:nvPicPr>
          <p:cNvPr id="4" name="Picture 3"/>
          <p:cNvPicPr>
            <a:picLocks noChangeAspect="1"/>
          </p:cNvPicPr>
          <p:nvPr/>
        </p:nvPicPr>
        <p:blipFill>
          <a:blip r:embed="rId3"/>
          <a:stretch>
            <a:fillRect/>
          </a:stretch>
        </p:blipFill>
        <p:spPr>
          <a:xfrm>
            <a:off x="10325741" y="797142"/>
            <a:ext cx="805928" cy="847614"/>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32764" y="824196"/>
            <a:ext cx="873457" cy="81522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6"/>
          <a:stretch>
            <a:fillRect/>
          </a:stretch>
        </p:blipFill>
        <p:spPr>
          <a:xfrm>
            <a:off x="1754584" y="1551619"/>
            <a:ext cx="3526893" cy="4433186"/>
          </a:xfrm>
          <a:prstGeom prst="rect">
            <a:avLst/>
          </a:prstGeom>
        </p:spPr>
      </p:pic>
      <p:pic>
        <p:nvPicPr>
          <p:cNvPr id="7" name="Picture 6"/>
          <p:cNvPicPr>
            <a:picLocks noChangeAspect="1"/>
          </p:cNvPicPr>
          <p:nvPr/>
        </p:nvPicPr>
        <p:blipFill>
          <a:blip r:embed="rId7"/>
          <a:stretch>
            <a:fillRect/>
          </a:stretch>
        </p:blipFill>
        <p:spPr>
          <a:xfrm>
            <a:off x="6341806" y="1735026"/>
            <a:ext cx="3773007" cy="4066372"/>
          </a:xfrm>
          <a:prstGeom prst="rect">
            <a:avLst/>
          </a:prstGeom>
        </p:spPr>
      </p:pic>
    </p:spTree>
    <p:extLst>
      <p:ext uri="{BB962C8B-B14F-4D97-AF65-F5344CB8AC3E}">
        <p14:creationId xmlns:p14="http://schemas.microsoft.com/office/powerpoint/2010/main" val="35011753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216539"/>
          </a:xfrm>
          <a:prstGeom prst="rect">
            <a:avLst/>
          </a:prstGeom>
          <a:noFill/>
        </p:spPr>
        <p:txBody>
          <a:bodyPr wrap="square" rtlCol="0">
            <a:spAutoFit/>
          </a:bodyPr>
          <a:lstStyle/>
          <a:p>
            <a:pPr algn="ctr"/>
            <a:r>
              <a:rPr lang="en-GB" sz="6600" dirty="0" smtClean="0">
                <a:latin typeface="Comic Sans MS" panose="030F0702030302020204" pitchFamily="66" charset="0"/>
              </a:rPr>
              <a:t>Redwood</a:t>
            </a:r>
          </a:p>
          <a:p>
            <a:pPr algn="ctr"/>
            <a:r>
              <a:rPr lang="en-GB" sz="6600" dirty="0" smtClean="0">
                <a:solidFill>
                  <a:srgbClr val="CC0099"/>
                </a:solidFill>
                <a:latin typeface="Comic Sans MS" panose="030F0702030302020204" pitchFamily="66" charset="0"/>
              </a:rPr>
              <a:t>Thomas L</a:t>
            </a: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 amazing effort and resilience in Maths</a:t>
            </a:r>
          </a:p>
          <a:p>
            <a:pPr algn="ctr"/>
            <a:endParaRPr lang="en-GB" sz="2400" b="1" dirty="0" smtClean="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Miss Shipley                                   11.09.20</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5" name="Rectangle 4"/>
          <p:cNvSpPr/>
          <p:nvPr/>
        </p:nvSpPr>
        <p:spPr>
          <a:xfrm>
            <a:off x="2047164" y="1215163"/>
            <a:ext cx="8311487" cy="2215991"/>
          </a:xfrm>
          <a:prstGeom prst="rect">
            <a:avLst/>
          </a:prstGeom>
        </p:spPr>
        <p:txBody>
          <a:bodyPr wrap="square">
            <a:spAutoFit/>
          </a:bodyPr>
          <a:lstStyle/>
          <a:p>
            <a:pPr algn="ctr">
              <a:lnSpc>
                <a:spcPct val="115000"/>
              </a:lnSpc>
              <a:spcAft>
                <a:spcPts val="0"/>
              </a:spcAft>
            </a:pPr>
            <a:r>
              <a:rPr lang="en-GB" sz="4000" u="sng" dirty="0" smtClean="0">
                <a:solidFill>
                  <a:srgbClr val="0070C0"/>
                </a:solidFill>
                <a:latin typeface="Comic Sans MS" panose="030F0702030302020204" pitchFamily="66" charset="0"/>
                <a:ea typeface="Calibri" panose="020F0502020204030204" pitchFamily="34" charset="0"/>
                <a:cs typeface="Times New Roman" panose="02020603050405020304" pitchFamily="18" charset="0"/>
              </a:rPr>
              <a:t>Phrase </a:t>
            </a:r>
            <a:r>
              <a:rPr lang="en-GB" sz="4000" u="sng"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of the Week</a:t>
            </a:r>
            <a:r>
              <a:rPr lang="en-GB" sz="4000"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a:t>
            </a:r>
            <a:endParaRPr lang="en-GB" sz="4000" dirty="0">
              <a:latin typeface="Comic Sans MS" panose="030F0702030302020204" pitchFamily="66" charset="0"/>
              <a:ea typeface="Calibri" panose="020F0502020204030204" pitchFamily="34" charset="0"/>
              <a:cs typeface="Times New Roman" panose="02020603050405020304" pitchFamily="18" charset="0"/>
            </a:endParaRPr>
          </a:p>
          <a:p>
            <a:pPr algn="ctr">
              <a:lnSpc>
                <a:spcPct val="115000"/>
              </a:lnSpc>
              <a:spcAft>
                <a:spcPts val="0"/>
              </a:spcAft>
            </a:pPr>
            <a:r>
              <a:rPr lang="en-GB" sz="4000"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Do what is right, not what is easy!</a:t>
            </a:r>
            <a:endParaRPr lang="en-GB" sz="4000" dirty="0">
              <a:latin typeface="Comic Sans MS" panose="030F0702030302020204" pitchFamily="66" charset="0"/>
              <a:ea typeface="Calibri" panose="020F0502020204030204" pitchFamily="34" charset="0"/>
              <a:cs typeface="Times New Roman" panose="02020603050405020304" pitchFamily="18" charset="0"/>
            </a:endParaRPr>
          </a:p>
          <a:p>
            <a:pPr algn="ctr">
              <a:lnSpc>
                <a:spcPct val="115000"/>
              </a:lnSpc>
              <a:spcAft>
                <a:spcPts val="0"/>
              </a:spcAft>
            </a:pPr>
            <a:endParaRPr lang="en-GB" sz="4000" dirty="0">
              <a:latin typeface="Comic Sans MS" panose="030F0702030302020204" pitchFamily="66" charset="0"/>
              <a:ea typeface="Calibri" panose="020F0502020204030204" pitchFamily="34" charset="0"/>
              <a:cs typeface="Times New Roman" panose="02020603050405020304" pitchFamily="18" charset="0"/>
            </a:endParaRPr>
          </a:p>
        </p:txBody>
      </p:sp>
      <p:sp>
        <p:nvSpPr>
          <p:cNvPr id="6" name="Rounded Rectangular Callout 5"/>
          <p:cNvSpPr/>
          <p:nvPr/>
        </p:nvSpPr>
        <p:spPr>
          <a:xfrm>
            <a:off x="2047164" y="1132764"/>
            <a:ext cx="8270543" cy="3664723"/>
          </a:xfrm>
          <a:prstGeom prst="wedgeRoundRectCallout">
            <a:avLst>
              <a:gd name="adj1" fmla="val -41281"/>
              <a:gd name="adj2" fmla="val 70330"/>
              <a:gd name="adj3" fmla="val 1666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776209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3" y="-2669154"/>
            <a:ext cx="6853690" cy="12191998"/>
          </a:xfrm>
          <a:prstGeom prst="rect">
            <a:avLst/>
          </a:prstGeom>
        </p:spPr>
      </p:pic>
      <p:sp>
        <p:nvSpPr>
          <p:cNvPr id="3" name="TextBox 2"/>
          <p:cNvSpPr txBox="1"/>
          <p:nvPr/>
        </p:nvSpPr>
        <p:spPr>
          <a:xfrm>
            <a:off x="1223747" y="824196"/>
            <a:ext cx="9744502" cy="830997"/>
          </a:xfrm>
          <a:prstGeom prst="rect">
            <a:avLst/>
          </a:prstGeom>
          <a:noFill/>
        </p:spPr>
        <p:txBody>
          <a:bodyPr wrap="square" rtlCol="0">
            <a:spAutoFit/>
          </a:bodyPr>
          <a:lstStyle/>
          <a:p>
            <a:pPr algn="ctr"/>
            <a:r>
              <a:rPr lang="en-GB" sz="4800" u="sng" dirty="0" smtClean="0">
                <a:latin typeface="Comic Sans MS" panose="030F0702030302020204" pitchFamily="66" charset="0"/>
              </a:rPr>
              <a:t>Redwood Wow Work</a:t>
            </a:r>
          </a:p>
        </p:txBody>
      </p:sp>
      <p:pic>
        <p:nvPicPr>
          <p:cNvPr id="4" name="Picture 3"/>
          <p:cNvPicPr>
            <a:picLocks noChangeAspect="1"/>
          </p:cNvPicPr>
          <p:nvPr/>
        </p:nvPicPr>
        <p:blipFill>
          <a:blip r:embed="rId3"/>
          <a:stretch>
            <a:fillRect/>
          </a:stretch>
        </p:blipFill>
        <p:spPr>
          <a:xfrm>
            <a:off x="10325741" y="797142"/>
            <a:ext cx="805928" cy="847614"/>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32764" y="824196"/>
            <a:ext cx="873457" cy="815227"/>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223747" y="2046334"/>
            <a:ext cx="9671578" cy="3046988"/>
          </a:xfrm>
          <a:prstGeom prst="rect">
            <a:avLst/>
          </a:prstGeom>
          <a:noFill/>
        </p:spPr>
        <p:txBody>
          <a:bodyPr wrap="square" rtlCol="0">
            <a:spAutoFit/>
          </a:bodyPr>
          <a:lstStyle/>
          <a:p>
            <a:pPr algn="ctr"/>
            <a:r>
              <a:rPr lang="en-GB" sz="2400" dirty="0" smtClean="0">
                <a:latin typeface="XCCW Joined 33a" panose="03050602040000000000" pitchFamily="66" charset="0"/>
              </a:rPr>
              <a:t>Thomas has amazed us all this week with his fantastic approach to learning and wonderful problem solving skills. He has shown that he is able to work with increasingly bigger numbers and will not back down from a challenge. </a:t>
            </a:r>
          </a:p>
          <a:p>
            <a:pPr algn="ctr"/>
            <a:endParaRPr lang="en-GB" sz="2400" dirty="0">
              <a:latin typeface="XCCW Joined 33a" panose="03050602040000000000" pitchFamily="66" charset="0"/>
            </a:endParaRPr>
          </a:p>
          <a:p>
            <a:pPr algn="ctr"/>
            <a:r>
              <a:rPr lang="en-GB" sz="2400" dirty="0" smtClean="0">
                <a:latin typeface="XCCW Joined 33a" panose="03050602040000000000" pitchFamily="66" charset="0"/>
              </a:rPr>
              <a:t>Well done, Tom, for all your wonderful work, effort and resilience. Keep it up! </a:t>
            </a:r>
            <a:endParaRPr lang="en-GB" sz="2400" dirty="0">
              <a:latin typeface="XCCW Joined 33a" panose="03050602040000000000" pitchFamily="66" charset="0"/>
            </a:endParaRPr>
          </a:p>
        </p:txBody>
      </p:sp>
    </p:spTree>
    <p:extLst>
      <p:ext uri="{BB962C8B-B14F-4D97-AF65-F5344CB8AC3E}">
        <p14:creationId xmlns:p14="http://schemas.microsoft.com/office/powerpoint/2010/main" val="39041329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5" name="Rectangle 4"/>
          <p:cNvSpPr/>
          <p:nvPr/>
        </p:nvSpPr>
        <p:spPr>
          <a:xfrm>
            <a:off x="2210937" y="1248982"/>
            <a:ext cx="8311487" cy="2782300"/>
          </a:xfrm>
          <a:prstGeom prst="rect">
            <a:avLst/>
          </a:prstGeom>
        </p:spPr>
        <p:txBody>
          <a:bodyPr wrap="square">
            <a:spAutoFit/>
          </a:bodyPr>
          <a:lstStyle/>
          <a:p>
            <a:pPr algn="ctr">
              <a:lnSpc>
                <a:spcPct val="115000"/>
              </a:lnSpc>
              <a:spcAft>
                <a:spcPts val="0"/>
              </a:spcAft>
            </a:pPr>
            <a:r>
              <a:rPr lang="en-GB" sz="4000" u="sng" dirty="0" smtClean="0">
                <a:solidFill>
                  <a:srgbClr val="0070C0"/>
                </a:solidFill>
                <a:latin typeface="Comic Sans MS" panose="030F0702030302020204" pitchFamily="66" charset="0"/>
                <a:ea typeface="Calibri" panose="020F0502020204030204" pitchFamily="34" charset="0"/>
                <a:cs typeface="Times New Roman" panose="02020603050405020304" pitchFamily="18" charset="0"/>
              </a:rPr>
              <a:t>Next Week’s</a:t>
            </a:r>
          </a:p>
          <a:p>
            <a:pPr algn="ctr">
              <a:lnSpc>
                <a:spcPct val="115000"/>
              </a:lnSpc>
              <a:spcAft>
                <a:spcPts val="0"/>
              </a:spcAft>
            </a:pPr>
            <a:r>
              <a:rPr lang="en-GB" sz="4000" u="sng" dirty="0" smtClean="0">
                <a:solidFill>
                  <a:srgbClr val="0070C0"/>
                </a:solidFill>
                <a:latin typeface="Comic Sans MS" panose="030F0702030302020204" pitchFamily="66" charset="0"/>
                <a:ea typeface="Calibri" panose="020F0502020204030204" pitchFamily="34" charset="0"/>
                <a:cs typeface="Times New Roman" panose="02020603050405020304" pitchFamily="18" charset="0"/>
              </a:rPr>
              <a:t>Phrase </a:t>
            </a:r>
            <a:r>
              <a:rPr lang="en-GB" sz="4000" u="sng"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of the Week</a:t>
            </a:r>
            <a:r>
              <a:rPr lang="en-GB" sz="4000"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a:t>
            </a:r>
            <a:endParaRPr lang="en-GB" sz="4000" dirty="0">
              <a:latin typeface="Comic Sans MS" panose="030F0702030302020204" pitchFamily="66" charset="0"/>
              <a:ea typeface="Calibri" panose="020F0502020204030204" pitchFamily="34" charset="0"/>
              <a:cs typeface="Times New Roman" panose="02020603050405020304" pitchFamily="18" charset="0"/>
            </a:endParaRPr>
          </a:p>
          <a:p>
            <a:pPr algn="ctr">
              <a:lnSpc>
                <a:spcPct val="115000"/>
              </a:lnSpc>
              <a:spcAft>
                <a:spcPts val="0"/>
              </a:spcAft>
            </a:pPr>
            <a:r>
              <a:rPr lang="en-GB" sz="3600" dirty="0" smtClean="0">
                <a:solidFill>
                  <a:srgbClr val="0070C0"/>
                </a:solidFill>
                <a:latin typeface="Comic Sans MS" panose="030F0702030302020204" pitchFamily="66" charset="0"/>
                <a:ea typeface="Calibri" panose="020F0502020204030204" pitchFamily="34" charset="0"/>
                <a:cs typeface="Times New Roman" panose="02020603050405020304" pitchFamily="18" charset="0"/>
              </a:rPr>
              <a:t>Success is a journey, not </a:t>
            </a:r>
            <a:r>
              <a:rPr lang="en-GB" sz="3600" smtClean="0">
                <a:solidFill>
                  <a:srgbClr val="0070C0"/>
                </a:solidFill>
                <a:latin typeface="Comic Sans MS" panose="030F0702030302020204" pitchFamily="66" charset="0"/>
                <a:ea typeface="Calibri" panose="020F0502020204030204" pitchFamily="34" charset="0"/>
                <a:cs typeface="Times New Roman" panose="02020603050405020304" pitchFamily="18" charset="0"/>
              </a:rPr>
              <a:t>a destination!</a:t>
            </a:r>
            <a:endParaRPr lang="en-GB" sz="3600" dirty="0">
              <a:latin typeface="Comic Sans MS" panose="030F0702030302020204" pitchFamily="66" charset="0"/>
              <a:ea typeface="Calibri" panose="020F0502020204030204" pitchFamily="34" charset="0"/>
              <a:cs typeface="Times New Roman" panose="02020603050405020304" pitchFamily="18" charset="0"/>
            </a:endParaRPr>
          </a:p>
        </p:txBody>
      </p:sp>
      <p:sp>
        <p:nvSpPr>
          <p:cNvPr id="6" name="Rounded Rectangular Callout 5"/>
          <p:cNvSpPr/>
          <p:nvPr/>
        </p:nvSpPr>
        <p:spPr>
          <a:xfrm>
            <a:off x="2047164" y="1132764"/>
            <a:ext cx="8270543" cy="3664723"/>
          </a:xfrm>
          <a:prstGeom prst="wedgeRoundRectCallout">
            <a:avLst>
              <a:gd name="adj1" fmla="val -41281"/>
              <a:gd name="adj2" fmla="val 70330"/>
              <a:gd name="adj3" fmla="val 1666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399955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smtClean="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a:off x="1241946" y="2015313"/>
            <a:ext cx="9703558" cy="3744042"/>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p:cNvSpPr txBox="1"/>
          <p:nvPr/>
        </p:nvSpPr>
        <p:spPr>
          <a:xfrm>
            <a:off x="1961666" y="2235950"/>
            <a:ext cx="5096666" cy="1077218"/>
          </a:xfrm>
          <a:prstGeom prst="rect">
            <a:avLst/>
          </a:prstGeom>
          <a:noFill/>
        </p:spPr>
        <p:txBody>
          <a:bodyPr wrap="square" rtlCol="0">
            <a:spAutoFit/>
          </a:bodyPr>
          <a:lstStyle/>
          <a:p>
            <a:r>
              <a:rPr lang="en-GB" sz="3200" dirty="0" err="1" smtClean="0">
                <a:latin typeface="Comic Sans MS" panose="030F0702030302020204" pitchFamily="66" charset="0"/>
              </a:rPr>
              <a:t>Elyza</a:t>
            </a:r>
            <a:r>
              <a:rPr lang="en-GB" sz="3200" smtClean="0">
                <a:latin typeface="Comic Sans MS" panose="030F0702030302020204" pitchFamily="66" charset="0"/>
              </a:rPr>
              <a:t>– Birch</a:t>
            </a:r>
            <a:endParaRPr lang="en-GB" sz="3200" dirty="0" smtClean="0">
              <a:latin typeface="Comic Sans MS" panose="030F0702030302020204" pitchFamily="66" charset="0"/>
            </a:endParaRPr>
          </a:p>
          <a:p>
            <a:endParaRPr lang="en-GB" sz="3200" dirty="0">
              <a:latin typeface="Comic Sans MS" panose="030F0702030302020204" pitchFamily="66" charset="0"/>
            </a:endParaRPr>
          </a:p>
        </p:txBody>
      </p:sp>
    </p:spTree>
    <p:extLst>
      <p:ext uri="{BB962C8B-B14F-4D97-AF65-F5344CB8AC3E}">
        <p14:creationId xmlns:p14="http://schemas.microsoft.com/office/powerpoint/2010/main" val="36099859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2" y="-2664844"/>
            <a:ext cx="6853690" cy="12191998"/>
          </a:xfrm>
          <a:prstGeom prst="rect">
            <a:avLst/>
          </a:prstGeom>
        </p:spPr>
      </p:pic>
      <p:sp>
        <p:nvSpPr>
          <p:cNvPr id="3" name="TextBox 2"/>
          <p:cNvSpPr txBox="1"/>
          <p:nvPr/>
        </p:nvSpPr>
        <p:spPr>
          <a:xfrm>
            <a:off x="740251" y="886789"/>
            <a:ext cx="10711493" cy="1938992"/>
          </a:xfrm>
          <a:prstGeom prst="rect">
            <a:avLst/>
          </a:prstGeom>
          <a:noFill/>
        </p:spPr>
        <p:txBody>
          <a:bodyPr wrap="square" rtlCol="0">
            <a:spAutoFit/>
          </a:bodyPr>
          <a:lstStyle/>
          <a:p>
            <a:pPr algn="ctr"/>
            <a:r>
              <a:rPr lang="en-GB" sz="5400" dirty="0" smtClean="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623189" y="3495368"/>
            <a:ext cx="3347883" cy="523220"/>
          </a:xfrm>
          <a:prstGeom prst="rect">
            <a:avLst/>
          </a:prstGeom>
          <a:noFill/>
        </p:spPr>
        <p:txBody>
          <a:bodyPr wrap="square" rtlCol="0">
            <a:spAutoFit/>
          </a:bodyPr>
          <a:lstStyle/>
          <a:p>
            <a:r>
              <a:rPr lang="en-GB" sz="2800" dirty="0" smtClean="0"/>
              <a:t> </a:t>
            </a:r>
          </a:p>
        </p:txBody>
      </p:sp>
      <p:sp>
        <p:nvSpPr>
          <p:cNvPr id="7" name="Rectangle 6"/>
          <p:cNvSpPr/>
          <p:nvPr/>
        </p:nvSpPr>
        <p:spPr>
          <a:xfrm>
            <a:off x="3832964" y="1717604"/>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a:t>
            </a:r>
            <a:r>
              <a:rPr lang="en-GB" sz="4000" dirty="0" smtClean="0">
                <a:solidFill>
                  <a:prstClr val="black"/>
                </a:solidFill>
                <a:latin typeface="Comic Sans MS" panose="030F0702030302020204" pitchFamily="66" charset="0"/>
              </a:rPr>
              <a:t>–  Kara</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Pine </a:t>
            </a:r>
            <a:r>
              <a:rPr lang="en-GB" sz="4000" dirty="0" smtClean="0">
                <a:solidFill>
                  <a:prstClr val="black"/>
                </a:solidFill>
                <a:latin typeface="Comic Sans MS" panose="030F0702030302020204" pitchFamily="66" charset="0"/>
              </a:rPr>
              <a:t>– Lily-Belle</a:t>
            </a:r>
          </a:p>
          <a:p>
            <a:pPr lvl="0"/>
            <a:r>
              <a:rPr lang="en-GB" sz="4000" dirty="0" smtClean="0">
                <a:solidFill>
                  <a:prstClr val="black"/>
                </a:solidFill>
                <a:latin typeface="Comic Sans MS" panose="030F0702030302020204" pitchFamily="66" charset="0"/>
              </a:rPr>
              <a:t>Elm – Ted</a:t>
            </a:r>
            <a:endParaRPr lang="en-GB" sz="4000" dirty="0">
              <a:solidFill>
                <a:prstClr val="black"/>
              </a:solidFill>
            </a:endParaRPr>
          </a:p>
        </p:txBody>
      </p:sp>
      <p:sp>
        <p:nvSpPr>
          <p:cNvPr id="8" name="Rectangle 7"/>
          <p:cNvSpPr/>
          <p:nvPr/>
        </p:nvSpPr>
        <p:spPr>
          <a:xfrm>
            <a:off x="5727465" y="3656596"/>
            <a:ext cx="5120122" cy="1938992"/>
          </a:xfrm>
          <a:prstGeom prst="rect">
            <a:avLst/>
          </a:prstGeom>
        </p:spPr>
        <p:txBody>
          <a:bodyPr wrap="square">
            <a:spAutoFit/>
          </a:bodyPr>
          <a:lstStyle/>
          <a:p>
            <a:pPr lvl="0"/>
            <a:r>
              <a:rPr lang="en-GB" sz="4000" dirty="0" smtClean="0">
                <a:solidFill>
                  <a:prstClr val="black"/>
                </a:solidFill>
                <a:latin typeface="Comic Sans MS" panose="030F0702030302020204" pitchFamily="66" charset="0"/>
              </a:rPr>
              <a:t>Redwood –  Ruby W</a:t>
            </a:r>
            <a:endParaRPr lang="en-GB" sz="4000" dirty="0">
              <a:solidFill>
                <a:srgbClr val="CC0099"/>
              </a:solidFill>
              <a:latin typeface="Comic Sans MS" panose="030F0702030302020204" pitchFamily="66" charset="0"/>
            </a:endParaRPr>
          </a:p>
          <a:p>
            <a:pPr lvl="0"/>
            <a:r>
              <a:rPr lang="en-GB" sz="4000" dirty="0" smtClean="0">
                <a:solidFill>
                  <a:prstClr val="black"/>
                </a:solidFill>
                <a:latin typeface="Comic Sans MS" panose="030F0702030302020204" pitchFamily="66" charset="0"/>
              </a:rPr>
              <a:t>Chestnut - </a:t>
            </a:r>
            <a:r>
              <a:rPr lang="en-GB" sz="4000" dirty="0" err="1" smtClean="0">
                <a:solidFill>
                  <a:prstClr val="black"/>
                </a:solidFill>
                <a:latin typeface="Comic Sans MS" panose="030F0702030302020204" pitchFamily="66" charset="0"/>
              </a:rPr>
              <a:t>Jax</a:t>
            </a:r>
            <a:endParaRPr lang="en-GB" sz="4000" dirty="0">
              <a:solidFill>
                <a:prstClr val="black"/>
              </a:solidFill>
              <a:latin typeface="Comic Sans MS" panose="030F0702030302020204" pitchFamily="66" charset="0"/>
            </a:endParaRPr>
          </a:p>
          <a:p>
            <a:pPr lvl="0"/>
            <a:r>
              <a:rPr lang="en-GB" sz="4000" dirty="0" smtClean="0">
                <a:solidFill>
                  <a:prstClr val="black"/>
                </a:solidFill>
                <a:latin typeface="Comic Sans MS" panose="030F0702030302020204" pitchFamily="66" charset="0"/>
              </a:rPr>
              <a:t>Aspen- Wallis</a:t>
            </a:r>
            <a:endParaRPr lang="en-GB" sz="4000" dirty="0">
              <a:solidFill>
                <a:prstClr val="black"/>
              </a:solidFill>
            </a:endParaRPr>
          </a:p>
        </p:txBody>
      </p:sp>
      <p:sp>
        <p:nvSpPr>
          <p:cNvPr id="9" name="Rectangle 8"/>
          <p:cNvSpPr/>
          <p:nvPr/>
        </p:nvSpPr>
        <p:spPr>
          <a:xfrm>
            <a:off x="1271547" y="4272149"/>
            <a:ext cx="4824449" cy="707886"/>
          </a:xfrm>
          <a:prstGeom prst="rect">
            <a:avLst/>
          </a:prstGeom>
        </p:spPr>
        <p:txBody>
          <a:bodyPr wrap="square">
            <a:spAutoFit/>
          </a:bodyPr>
          <a:lstStyle/>
          <a:p>
            <a:pPr lvl="0"/>
            <a:r>
              <a:rPr lang="en-GB" sz="4000" dirty="0" smtClean="0">
                <a:solidFill>
                  <a:prstClr val="black"/>
                </a:solidFill>
                <a:latin typeface="Comic Sans MS" panose="030F0702030302020204" pitchFamily="66" charset="0"/>
              </a:rPr>
              <a:t>Willow – Roux </a:t>
            </a:r>
            <a:endParaRPr lang="en-GB" sz="4000" dirty="0">
              <a:solidFill>
                <a:srgbClr val="CC0099"/>
              </a:solidFill>
              <a:latin typeface="Comic Sans MS" panose="030F0702030302020204" pitchFamily="66" charset="0"/>
            </a:endParaRPr>
          </a:p>
        </p:txBody>
      </p:sp>
    </p:spTree>
    <p:extLst>
      <p:ext uri="{BB962C8B-B14F-4D97-AF65-F5344CB8AC3E}">
        <p14:creationId xmlns:p14="http://schemas.microsoft.com/office/powerpoint/2010/main" val="16483333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smtClean="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275949672"/>
              </p:ext>
            </p:extLst>
          </p:nvPr>
        </p:nvGraphicFramePr>
        <p:xfrm>
          <a:off x="1465178" y="2497564"/>
          <a:ext cx="9261644" cy="2464352"/>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232176">
                <a:tc>
                  <a:txBody>
                    <a:bodyPr/>
                    <a:lstStyle/>
                    <a:p>
                      <a:pPr algn="ctr"/>
                      <a:r>
                        <a:rPr lang="en-GB" sz="3200" dirty="0" smtClean="0">
                          <a:solidFill>
                            <a:schemeClr val="tx1"/>
                          </a:solidFill>
                          <a:latin typeface="Comic Sans MS" panose="030F0702030302020204" pitchFamily="66" charset="0"/>
                        </a:rPr>
                        <a:t>Peel</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smtClean="0">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smtClean="0">
                          <a:solidFill>
                            <a:schemeClr val="tx1"/>
                          </a:solidFill>
                          <a:latin typeface="Comic Sans MS" panose="030F0702030302020204" pitchFamily="66" charset="0"/>
                        </a:rPr>
                        <a:t>Grazier</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smtClean="0">
                          <a:solidFill>
                            <a:schemeClr val="tx1"/>
                          </a:solidFill>
                          <a:latin typeface="Comic Sans MS" panose="030F0702030302020204" pitchFamily="66" charset="0"/>
                        </a:rPr>
                        <a:t>Offa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endParaRPr lang="en-GB"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
        <p:nvSpPr>
          <p:cNvPr id="5" name="TextBox 4"/>
          <p:cNvSpPr txBox="1"/>
          <p:nvPr/>
        </p:nvSpPr>
        <p:spPr>
          <a:xfrm>
            <a:off x="1959427" y="4023356"/>
            <a:ext cx="1397725" cy="646331"/>
          </a:xfrm>
          <a:prstGeom prst="rect">
            <a:avLst/>
          </a:prstGeom>
          <a:noFill/>
        </p:spPr>
        <p:txBody>
          <a:bodyPr wrap="square" rtlCol="0">
            <a:spAutoFit/>
          </a:bodyPr>
          <a:lstStyle/>
          <a:p>
            <a:pPr algn="ctr"/>
            <a:r>
              <a:rPr lang="en-GB" sz="3600" dirty="0" smtClean="0">
                <a:solidFill>
                  <a:srgbClr val="FF0000"/>
                </a:solidFill>
                <a:latin typeface="Comic Sans MS" panose="030F0702030302020204" pitchFamily="66" charset="0"/>
              </a:rPr>
              <a:t>145</a:t>
            </a:r>
            <a:endParaRPr lang="en-US" sz="3600" dirty="0">
              <a:solidFill>
                <a:srgbClr val="FF0000"/>
              </a:solidFill>
              <a:latin typeface="Comic Sans MS" panose="030F0702030302020204" pitchFamily="66" charset="0"/>
            </a:endParaRPr>
          </a:p>
        </p:txBody>
      </p:sp>
      <p:sp>
        <p:nvSpPr>
          <p:cNvPr id="6" name="TextBox 5"/>
          <p:cNvSpPr txBox="1"/>
          <p:nvPr/>
        </p:nvSpPr>
        <p:spPr>
          <a:xfrm>
            <a:off x="4123468" y="4023359"/>
            <a:ext cx="1397725" cy="646331"/>
          </a:xfrm>
          <a:prstGeom prst="rect">
            <a:avLst/>
          </a:prstGeom>
          <a:noFill/>
        </p:spPr>
        <p:txBody>
          <a:bodyPr wrap="square" rtlCol="0">
            <a:spAutoFit/>
          </a:bodyPr>
          <a:lstStyle/>
          <a:p>
            <a:pPr algn="ctr"/>
            <a:r>
              <a:rPr lang="en-GB" sz="3600" dirty="0" smtClean="0">
                <a:solidFill>
                  <a:srgbClr val="FFC000"/>
                </a:solidFill>
                <a:latin typeface="Comic Sans MS" panose="030F0702030302020204" pitchFamily="66" charset="0"/>
              </a:rPr>
              <a:t>191</a:t>
            </a:r>
            <a:endParaRPr lang="en-US" sz="3600" dirty="0">
              <a:solidFill>
                <a:srgbClr val="FFC000"/>
              </a:solidFill>
              <a:latin typeface="Comic Sans MS" panose="030F0702030302020204" pitchFamily="66" charset="0"/>
            </a:endParaRPr>
          </a:p>
        </p:txBody>
      </p:sp>
      <p:sp>
        <p:nvSpPr>
          <p:cNvPr id="7" name="TextBox 6"/>
          <p:cNvSpPr txBox="1"/>
          <p:nvPr/>
        </p:nvSpPr>
        <p:spPr>
          <a:xfrm>
            <a:off x="6714233" y="4023355"/>
            <a:ext cx="1397725" cy="646331"/>
          </a:xfrm>
          <a:prstGeom prst="rect">
            <a:avLst/>
          </a:prstGeom>
          <a:noFill/>
        </p:spPr>
        <p:txBody>
          <a:bodyPr wrap="square" rtlCol="0">
            <a:spAutoFit/>
          </a:bodyPr>
          <a:lstStyle/>
          <a:p>
            <a:pPr algn="ctr"/>
            <a:r>
              <a:rPr lang="en-US" sz="3600" dirty="0" smtClean="0">
                <a:solidFill>
                  <a:srgbClr val="00B050"/>
                </a:solidFill>
                <a:latin typeface="Comic Sans MS" panose="030F0702030302020204" pitchFamily="66" charset="0"/>
              </a:rPr>
              <a:t>187</a:t>
            </a:r>
            <a:endParaRPr lang="en-US" sz="3600" dirty="0">
              <a:solidFill>
                <a:srgbClr val="00B050"/>
              </a:solidFill>
              <a:latin typeface="Comic Sans MS" panose="030F0702030302020204" pitchFamily="66" charset="0"/>
            </a:endParaRPr>
          </a:p>
        </p:txBody>
      </p:sp>
      <p:sp>
        <p:nvSpPr>
          <p:cNvPr id="8" name="TextBox 7"/>
          <p:cNvSpPr txBox="1"/>
          <p:nvPr/>
        </p:nvSpPr>
        <p:spPr>
          <a:xfrm>
            <a:off x="8878274" y="4023357"/>
            <a:ext cx="1397725" cy="646331"/>
          </a:xfrm>
          <a:prstGeom prst="rect">
            <a:avLst/>
          </a:prstGeom>
          <a:noFill/>
        </p:spPr>
        <p:txBody>
          <a:bodyPr wrap="square" rtlCol="0">
            <a:spAutoFit/>
          </a:bodyPr>
          <a:lstStyle/>
          <a:p>
            <a:pPr algn="ctr"/>
            <a:r>
              <a:rPr lang="en-GB" sz="3600" dirty="0" smtClean="0">
                <a:solidFill>
                  <a:srgbClr val="0070C0"/>
                </a:solidFill>
                <a:latin typeface="Comic Sans MS" panose="030F0702030302020204" pitchFamily="66" charset="0"/>
              </a:rPr>
              <a:t>160</a:t>
            </a:r>
            <a:endParaRPr lang="en-US" sz="3600" dirty="0">
              <a:solidFill>
                <a:srgbClr val="0070C0"/>
              </a:solidFill>
              <a:latin typeface="Comic Sans MS" panose="030F0702030302020204" pitchFamily="66" charset="0"/>
            </a:endParaRPr>
          </a:p>
        </p:txBody>
      </p:sp>
    </p:spTree>
    <p:extLst>
      <p:ext uri="{BB962C8B-B14F-4D97-AF65-F5344CB8AC3E}">
        <p14:creationId xmlns:p14="http://schemas.microsoft.com/office/powerpoint/2010/main" val="4031114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55203"/>
          </a:xfrm>
          <a:prstGeom prst="rect">
            <a:avLst/>
          </a:prstGeom>
          <a:noFill/>
        </p:spPr>
        <p:txBody>
          <a:bodyPr wrap="square" rtlCol="0">
            <a:spAutoFit/>
          </a:bodyPr>
          <a:lstStyle/>
          <a:p>
            <a:pPr algn="ctr"/>
            <a:r>
              <a:rPr lang="en-GB" sz="6600" dirty="0" smtClean="0">
                <a:latin typeface="Comic Sans MS" panose="030F0702030302020204" pitchFamily="66" charset="0"/>
              </a:rPr>
              <a:t>Elm</a:t>
            </a:r>
          </a:p>
          <a:p>
            <a:pPr algn="ctr"/>
            <a:r>
              <a:rPr lang="en-GB" sz="6600" dirty="0" smtClean="0">
                <a:solidFill>
                  <a:srgbClr val="CC0099"/>
                </a:solidFill>
                <a:latin typeface="Comic Sans MS" panose="030F0702030302020204" pitchFamily="66" charset="0"/>
              </a:rPr>
              <a:t>Brooke H</a:t>
            </a: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a:t>
            </a:r>
          </a:p>
          <a:p>
            <a:pPr algn="ctr"/>
            <a:r>
              <a:rPr lang="en-GB" sz="2400" dirty="0" smtClean="0">
                <a:latin typeface="Comic Sans MS" panose="030F0702030302020204" pitchFamily="66" charset="0"/>
              </a:rPr>
              <a:t>A absolutely superb narrative piece of writing! Keep up the hard work Brooke, you’re doing amazing!</a:t>
            </a:r>
          </a:p>
          <a:p>
            <a:pPr algn="ctr"/>
            <a:endParaRPr lang="en-GB" sz="2400" b="1" dirty="0" smtClean="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Miss Brady                                    11.09.20</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1223747" y="824196"/>
            <a:ext cx="9744502" cy="830997"/>
          </a:xfrm>
          <a:prstGeom prst="rect">
            <a:avLst/>
          </a:prstGeom>
          <a:noFill/>
        </p:spPr>
        <p:txBody>
          <a:bodyPr wrap="square" rtlCol="0">
            <a:spAutoFit/>
          </a:bodyPr>
          <a:lstStyle/>
          <a:p>
            <a:pPr algn="ctr"/>
            <a:r>
              <a:rPr lang="en-GB" sz="4800" u="sng" dirty="0" smtClean="0">
                <a:latin typeface="Comic Sans MS" panose="030F0702030302020204" pitchFamily="66" charset="0"/>
              </a:rPr>
              <a:t>Elm Wow Work</a:t>
            </a:r>
          </a:p>
        </p:txBody>
      </p:sp>
      <p:pic>
        <p:nvPicPr>
          <p:cNvPr id="4" name="Picture 3"/>
          <p:cNvPicPr>
            <a:picLocks noChangeAspect="1"/>
          </p:cNvPicPr>
          <p:nvPr/>
        </p:nvPicPr>
        <p:blipFill>
          <a:blip r:embed="rId3"/>
          <a:stretch>
            <a:fillRect/>
          </a:stretch>
        </p:blipFill>
        <p:spPr>
          <a:xfrm>
            <a:off x="10325741" y="797142"/>
            <a:ext cx="805928" cy="847614"/>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32764" y="824196"/>
            <a:ext cx="873457" cy="81522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jpeg"/>
          <p:cNvPicPr>
            <a:picLocks noChangeAspect="1" noChangeArrowheads="1"/>
          </p:cNvPicPr>
          <p:nvPr/>
        </p:nvPicPr>
        <p:blipFill rotWithShape="1">
          <a:blip r:embed="rId6">
            <a:extLst>
              <a:ext uri="{28A0092B-C50C-407E-A947-70E740481C1C}">
                <a14:useLocalDpi xmlns:a14="http://schemas.microsoft.com/office/drawing/2010/main" val="0"/>
              </a:ext>
            </a:extLst>
          </a:blip>
          <a:srcRect b="6982"/>
          <a:stretch/>
        </p:blipFill>
        <p:spPr bwMode="auto">
          <a:xfrm>
            <a:off x="4141059" y="1655193"/>
            <a:ext cx="3882064" cy="5021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44172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55203"/>
          </a:xfrm>
          <a:prstGeom prst="rect">
            <a:avLst/>
          </a:prstGeom>
          <a:noFill/>
        </p:spPr>
        <p:txBody>
          <a:bodyPr wrap="square" rtlCol="0">
            <a:spAutoFit/>
          </a:bodyPr>
          <a:lstStyle/>
          <a:p>
            <a:pPr algn="ctr"/>
            <a:r>
              <a:rPr lang="en-GB" sz="6600" dirty="0" smtClean="0">
                <a:latin typeface="Comic Sans MS" panose="030F0702030302020204" pitchFamily="66" charset="0"/>
              </a:rPr>
              <a:t>Birch</a:t>
            </a:r>
          </a:p>
          <a:p>
            <a:pPr algn="ctr"/>
            <a:r>
              <a:rPr lang="en-GB" sz="6600" dirty="0" err="1" smtClean="0">
                <a:solidFill>
                  <a:srgbClr val="CC0099"/>
                </a:solidFill>
                <a:latin typeface="Comic Sans MS" panose="030F0702030302020204" pitchFamily="66" charset="0"/>
              </a:rPr>
              <a:t>Shavain</a:t>
            </a:r>
            <a:endParaRPr lang="en-GB" sz="6600" dirty="0" smtClean="0">
              <a:solidFill>
                <a:srgbClr val="CC0099"/>
              </a:solidFill>
              <a:latin typeface="Comic Sans MS" panose="030F0702030302020204" pitchFamily="66" charset="0"/>
            </a:endParaRP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a:t>
            </a:r>
          </a:p>
          <a:p>
            <a:pPr algn="ctr"/>
            <a:r>
              <a:rPr lang="en-GB" sz="2400" b="1" dirty="0" smtClean="0">
                <a:solidFill>
                  <a:srgbClr val="0070C0"/>
                </a:solidFill>
                <a:latin typeface="Lucida Handwriting" panose="03010101010101010101" pitchFamily="66" charset="0"/>
              </a:rPr>
              <a:t>Super maths work. </a:t>
            </a:r>
            <a:r>
              <a:rPr lang="en-GB" sz="2400" b="1" dirty="0" err="1" smtClean="0">
                <a:solidFill>
                  <a:srgbClr val="0070C0"/>
                </a:solidFill>
                <a:latin typeface="Lucida Handwriting" panose="03010101010101010101" pitchFamily="66" charset="0"/>
              </a:rPr>
              <a:t>Shavain</a:t>
            </a:r>
            <a:r>
              <a:rPr lang="en-GB" sz="2400" b="1" dirty="0" smtClean="0">
                <a:solidFill>
                  <a:srgbClr val="0070C0"/>
                </a:solidFill>
                <a:latin typeface="Lucida Handwriting" panose="03010101010101010101" pitchFamily="66" charset="0"/>
              </a:rPr>
              <a:t> always challenges himself within maths and has worked hard at home to help to pass his 2 and 10 times tables </a:t>
            </a:r>
            <a:r>
              <a:rPr lang="en-GB" sz="2400" b="1" dirty="0" smtClean="0">
                <a:solidFill>
                  <a:srgbClr val="0070C0"/>
                </a:solidFill>
                <a:latin typeface="Lucida Handwriting" panose="03010101010101010101" pitchFamily="66" charset="0"/>
                <a:sym typeface="Wingdings" panose="05000000000000000000" pitchFamily="2" charset="2"/>
              </a:rPr>
              <a:t></a:t>
            </a:r>
            <a:endParaRPr lang="en-GB" sz="2400" b="1" dirty="0" smtClean="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Miss Hewitt                                  25.09.20</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85871"/>
          </a:xfrm>
          <a:prstGeom prst="rect">
            <a:avLst/>
          </a:prstGeom>
          <a:noFill/>
        </p:spPr>
        <p:txBody>
          <a:bodyPr wrap="square" rtlCol="0">
            <a:spAutoFit/>
          </a:bodyPr>
          <a:lstStyle/>
          <a:p>
            <a:pPr algn="ctr"/>
            <a:r>
              <a:rPr lang="en-GB" sz="6600" dirty="0" smtClean="0">
                <a:latin typeface="Comic Sans MS" panose="030F0702030302020204" pitchFamily="66" charset="0"/>
              </a:rPr>
              <a:t>Pine</a:t>
            </a:r>
          </a:p>
          <a:p>
            <a:pPr algn="ctr"/>
            <a:r>
              <a:rPr lang="en-GB" sz="6600" dirty="0" err="1" smtClean="0">
                <a:solidFill>
                  <a:srgbClr val="CC0099"/>
                </a:solidFill>
                <a:latin typeface="Comic Sans MS" panose="030F0702030302020204" pitchFamily="66" charset="0"/>
              </a:rPr>
              <a:t>Evelae</a:t>
            </a:r>
            <a:r>
              <a:rPr lang="en-GB" sz="6600" dirty="0" smtClean="0">
                <a:solidFill>
                  <a:srgbClr val="CC0099"/>
                </a:solidFill>
                <a:latin typeface="Comic Sans MS" panose="030F0702030302020204" pitchFamily="66" charset="0"/>
              </a:rPr>
              <a:t> </a:t>
            </a: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 excellence in PE using her feet to </a:t>
            </a:r>
            <a:r>
              <a:rPr lang="en-GB" sz="2400" smtClean="0">
                <a:latin typeface="Comic Sans MS" panose="030F0702030302020204" pitchFamily="66" charset="0"/>
              </a:rPr>
              <a:t>dribble a </a:t>
            </a:r>
            <a:r>
              <a:rPr lang="en-GB" sz="2400" dirty="0" smtClean="0">
                <a:latin typeface="Comic Sans MS" panose="030F0702030302020204" pitchFamily="66" charset="0"/>
              </a:rPr>
              <a:t>ball and stop it within a Football lesson. Well done!</a:t>
            </a:r>
          </a:p>
          <a:p>
            <a:pPr algn="ctr"/>
            <a:endParaRPr lang="en-GB" sz="2400" b="1" dirty="0" smtClean="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Mrs </a:t>
            </a:r>
            <a:r>
              <a:rPr lang="en-GB" sz="2400" b="1" dirty="0" err="1" smtClean="0">
                <a:solidFill>
                  <a:srgbClr val="0070C0"/>
                </a:solidFill>
                <a:latin typeface="Lucida Handwriting" panose="03010101010101010101" pitchFamily="66" charset="0"/>
              </a:rPr>
              <a:t>Leedham</a:t>
            </a:r>
            <a:r>
              <a:rPr lang="en-GB" sz="2400" b="1" dirty="0" smtClean="0">
                <a:solidFill>
                  <a:srgbClr val="0070C0"/>
                </a:solidFill>
                <a:latin typeface="Lucida Handwriting" panose="03010101010101010101" pitchFamily="66" charset="0"/>
              </a:rPr>
              <a:t>-Hawkes                                    25.09.2020</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32316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1110</TotalTime>
  <Words>396</Words>
  <Application>Microsoft Office PowerPoint</Application>
  <PresentationFormat>Widescreen</PresentationFormat>
  <Paragraphs>103</Paragraphs>
  <Slides>21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Calibri</vt:lpstr>
      <vt:lpstr>Calibri Light</vt:lpstr>
      <vt:lpstr>Comic Sans MS</vt:lpstr>
      <vt:lpstr>Lucida Handwriting</vt:lpstr>
      <vt:lpstr>Times New Roman</vt:lpstr>
      <vt:lpstr>Wingdings</vt:lpstr>
      <vt:lpstr>XCCW Joined 33a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Miss Bailey</cp:lastModifiedBy>
  <cp:revision>189</cp:revision>
  <cp:lastPrinted>2020-09-24T15:07:43Z</cp:lastPrinted>
  <dcterms:created xsi:type="dcterms:W3CDTF">2020-05-30T07:30:34Z</dcterms:created>
  <dcterms:modified xsi:type="dcterms:W3CDTF">2020-09-25T12:25:23Z</dcterms:modified>
</cp:coreProperties>
</file>