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7" r:id="rId3"/>
    <p:sldId id="259" r:id="rId4"/>
    <p:sldId id="260" r:id="rId5"/>
    <p:sldId id="261" r:id="rId6"/>
    <p:sldId id="284" r:id="rId7"/>
    <p:sldId id="286" r:id="rId8"/>
    <p:sldId id="288" r:id="rId9"/>
    <p:sldId id="290" r:id="rId10"/>
    <p:sldId id="292" r:id="rId11"/>
    <p:sldId id="294" r:id="rId12"/>
    <p:sldId id="296" r:id="rId13"/>
    <p:sldId id="298" r:id="rId14"/>
    <p:sldId id="300" r:id="rId15"/>
    <p:sldId id="278"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5" autoAdjust="0"/>
    <p:restoredTop sz="94660"/>
  </p:normalViewPr>
  <p:slideViewPr>
    <p:cSldViewPr snapToGrid="0">
      <p:cViewPr varScale="1">
        <p:scale>
          <a:sx n="114" d="100"/>
          <a:sy n="114" d="100"/>
        </p:scale>
        <p:origin x="5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17/09/2021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17/09/2021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17/09/2021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17/09/2021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Friday 17</a:t>
            </a:r>
            <a:r>
              <a:rPr lang="en-GB" sz="4800" baseline="30000" dirty="0">
                <a:latin typeface="Comic Sans MS" panose="030F0702030302020204" pitchFamily="66" charset="0"/>
              </a:rPr>
              <a:t>th</a:t>
            </a:r>
            <a:r>
              <a:rPr lang="en-GB" sz="4800" dirty="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Riley Cracknell</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Super effort in English, Maths and Guided Reading. You have really worked hard this week Riley and I am so proud of you. Keep up the hard work.</a:t>
            </a: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16.09.21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431983"/>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Neveah R</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a:latin typeface="XCCW Joined 33a" panose="03050602040000000000" pitchFamily="66" charset="0"/>
              </a:rPr>
              <a:t>For brilliant </a:t>
            </a:r>
            <a:r>
              <a:rPr lang="en-GB" sz="2400" dirty="0">
                <a:latin typeface="XCCW Joined 33a" panose="03050602040000000000" pitchFamily="66" charset="0"/>
              </a:rPr>
              <a:t>effort in all lessons- as well as using skills we have  used across  in English in other sessions. Keep it up Neveah!</a:t>
            </a:r>
          </a:p>
          <a:p>
            <a:pPr algn="ctr"/>
            <a:r>
              <a:rPr lang="en-GB" sz="2400" b="1" dirty="0">
                <a:solidFill>
                  <a:srgbClr val="0070C0"/>
                </a:solidFill>
                <a:latin typeface="Lucida Handwriting" panose="03010101010101010101" pitchFamily="66" charset="0"/>
              </a:rPr>
              <a:t>Mr Draper                                            17.09.21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r>
              <a:rPr lang="en-GB" sz="4800" b="1" dirty="0">
                <a:solidFill>
                  <a:srgbClr val="CC0099"/>
                </a:solidFill>
                <a:latin typeface="Lucida Handwriting" panose="03010101010101010101" pitchFamily="66" charset="0"/>
              </a:rPr>
              <a:t>Reilly</a:t>
            </a:r>
            <a:r>
              <a:rPr lang="en-GB" sz="4000" b="1" dirty="0">
                <a:solidFill>
                  <a:srgbClr val="CC0099"/>
                </a:solidFill>
                <a:latin typeface="Lucida Handwriting" panose="03010101010101010101" pitchFamily="66" charset="0"/>
              </a:rPr>
              <a:t> </a:t>
            </a:r>
          </a:p>
          <a:p>
            <a:pPr algn="ctr"/>
            <a:r>
              <a:rPr lang="en-GB" sz="2400" b="1" dirty="0">
                <a:latin typeface="Lucida Handwriting" panose="03010101010101010101" pitchFamily="66" charset="0"/>
              </a:rPr>
              <a:t>For</a:t>
            </a:r>
            <a:endParaRPr lang="en-GB" b="1" dirty="0">
              <a:latin typeface="Lucida Handwriting" panose="03010101010101010101" pitchFamily="66" charset="0"/>
            </a:endParaRPr>
          </a:p>
          <a:p>
            <a:pPr algn="ctr"/>
            <a:endParaRPr lang="en-GB" b="1" dirty="0">
              <a:solidFill>
                <a:srgbClr val="0070C0"/>
              </a:solidFill>
              <a:latin typeface="Lucida Handwriting" panose="03010101010101010101" pitchFamily="66" charset="0"/>
            </a:endParaRPr>
          </a:p>
          <a:p>
            <a:pPr algn="ctr"/>
            <a:r>
              <a:rPr lang="en-GB" sz="2400" b="1" dirty="0">
                <a:latin typeface="Lucida Handwriting" panose="03010101010101010101" pitchFamily="66" charset="0"/>
              </a:rPr>
              <a:t>Having a terrific working attitude. This has  been reflected in all subjects, his participation and especially through his writing in English. His setting description has shown he has been thinking about how to entertain the reader.</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17.09.21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47536"/>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r>
              <a:rPr lang="en-GB" sz="6000" dirty="0" err="1">
                <a:solidFill>
                  <a:srgbClr val="CC0099"/>
                </a:solidFill>
                <a:latin typeface="Lucida Handwriting" panose="03010101010101010101" pitchFamily="66" charset="0"/>
              </a:rPr>
              <a:t>Kade</a:t>
            </a:r>
            <a:endParaRPr lang="en-GB" sz="6000" dirty="0">
              <a:solidFill>
                <a:srgbClr val="CC0099"/>
              </a:solidFill>
              <a:latin typeface="Lucida Handwriting" panose="03010101010101010101" pitchFamily="66" charset="0"/>
            </a:endParaRPr>
          </a:p>
          <a:p>
            <a:pPr algn="ctr"/>
            <a:endParaRPr lang="en-GB" sz="2400" dirty="0">
              <a:solidFill>
                <a:srgbClr val="CC0099"/>
              </a:solidFill>
              <a:latin typeface="Lucida Handwriting" panose="03010101010101010101" pitchFamily="66" charset="0"/>
            </a:endParaRPr>
          </a:p>
          <a:p>
            <a:pPr algn="ctr"/>
            <a:r>
              <a:rPr lang="en-GB" sz="2400" dirty="0">
                <a:solidFill>
                  <a:srgbClr val="CC0099"/>
                </a:solidFill>
                <a:latin typeface="Lucida Handwriting" panose="03010101010101010101" pitchFamily="66" charset="0"/>
              </a:rPr>
              <a:t>For writing an excellent character description using interesting vocabulary and conjunctions to extend his sentences – superb!</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Cox			</a:t>
            </a:r>
            <a:r>
              <a:rPr lang="en-GB" sz="2400" b="1">
                <a:solidFill>
                  <a:srgbClr val="0070C0"/>
                </a:solidFill>
                <a:latin typeface="Lucida Handwriting" panose="03010101010101010101" pitchFamily="66" charset="0"/>
              </a:rPr>
              <a:t>	17.09.21</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16868"/>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8800" dirty="0">
                <a:solidFill>
                  <a:srgbClr val="CC0099"/>
                </a:solidFill>
                <a:latin typeface="Comic Sans MS" panose="030F0702030302020204" pitchFamily="66" charset="0"/>
              </a:rPr>
              <a:t>Bella T</a:t>
            </a:r>
          </a:p>
          <a:p>
            <a:pPr algn="ctr"/>
            <a:endParaRPr lang="en-GB" sz="2400" b="1"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showing amazing resilience and self-awareness in English. This week Bella has really challenged herself and used some wonderful language choices in her work. </a:t>
            </a:r>
          </a:p>
          <a:p>
            <a:pPr algn="ctr"/>
            <a:endParaRPr lang="en-GB" sz="2400" b="1" dirty="0">
              <a:solidFill>
                <a:srgbClr val="0070C0"/>
              </a:solidFill>
              <a:latin typeface="Comic Sans MS" panose="030F0702030302020204" pitchFamily="66" charset="0"/>
            </a:endParaRPr>
          </a:p>
          <a:p>
            <a:pPr algn="ctr"/>
            <a:endParaRPr lang="en-GB" sz="2400" b="1" dirty="0">
              <a:solidFill>
                <a:srgbClr val="0070C0"/>
              </a:solidFill>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Shipley                                   17.09.21</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3446777"/>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a:t>
            </a:r>
            <a:r>
              <a:rPr lang="en-GB" sz="4000" u="sng">
                <a:solidFill>
                  <a:srgbClr val="0070C0"/>
                </a:solidFill>
                <a:latin typeface="Comic Sans MS" panose="030F0702030302020204" pitchFamily="66" charset="0"/>
                <a:ea typeface="Calibri" panose="020F0502020204030204" pitchFamily="34" charset="0"/>
                <a:cs typeface="Times New Roman" panose="02020603050405020304" pitchFamily="18" charset="0"/>
              </a:rPr>
              <a:t>Week</a:t>
            </a:r>
            <a:r>
              <a:rPr lang="en-GB" sz="400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p>
          <a:p>
            <a:pPr algn="ctr">
              <a:lnSpc>
                <a:spcPct val="115000"/>
              </a:lnSpc>
              <a:spcAft>
                <a:spcPts val="0"/>
              </a:spcAft>
            </a:pP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36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Be the change you want to see in the world</a:t>
            </a: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167773"/>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Every moment is a fresh beginning.</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7620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a:solidFill>
                  <a:schemeClr val="tx1"/>
                </a:solidFill>
              </a:rPr>
              <a:t>David P (Maple)</a:t>
            </a:r>
          </a:p>
          <a:p>
            <a:r>
              <a:rPr lang="en-GB" sz="2400" dirty="0">
                <a:solidFill>
                  <a:schemeClr val="tx1"/>
                </a:solidFill>
              </a:rPr>
              <a:t>Max W. (Maple)</a:t>
            </a:r>
          </a:p>
          <a:p>
            <a:r>
              <a:rPr lang="en-GB" sz="2400" dirty="0">
                <a:solidFill>
                  <a:schemeClr val="tx1"/>
                </a:solidFill>
              </a:rPr>
              <a:t>Mikey S. (Spruce)</a:t>
            </a:r>
          </a:p>
          <a:p>
            <a:r>
              <a:rPr lang="en-GB" sz="2400" dirty="0">
                <a:solidFill>
                  <a:schemeClr val="tx1"/>
                </a:solidFill>
              </a:rPr>
              <a:t>Izaiah B. (Spruce)</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66484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09968" y="1644086"/>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Olivia</a:t>
            </a:r>
          </a:p>
          <a:p>
            <a:pPr lvl="0"/>
            <a:r>
              <a:rPr lang="en-GB" sz="4000" dirty="0">
                <a:solidFill>
                  <a:prstClr val="black"/>
                </a:solidFill>
                <a:latin typeface="Comic Sans MS" panose="030F0702030302020204" pitchFamily="66" charset="0"/>
              </a:rPr>
              <a:t>Elm – Jimmy</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r>
              <a:rPr lang="en-GB" sz="3600" dirty="0">
                <a:solidFill>
                  <a:prstClr val="black"/>
                </a:solidFill>
                <a:latin typeface="Comic Sans MS" panose="030F0702030302020204" pitchFamily="66" charset="0"/>
              </a:rPr>
              <a:t>Sophie </a:t>
            </a:r>
            <a:r>
              <a:rPr lang="en-GB" sz="4000" dirty="0">
                <a:solidFill>
                  <a:prstClr val="black"/>
                </a:solidFill>
                <a:latin typeface="Comic Sans MS" panose="030F0702030302020204" pitchFamily="66" charset="0"/>
              </a:rPr>
              <a:t>Chestnut – Cody</a:t>
            </a:r>
          </a:p>
          <a:p>
            <a:pPr lvl="0"/>
            <a:r>
              <a:rPr lang="en-GB" sz="4000" dirty="0">
                <a:solidFill>
                  <a:prstClr val="black"/>
                </a:solidFill>
                <a:latin typeface="Comic Sans MS" panose="030F0702030302020204" pitchFamily="66" charset="0"/>
              </a:rPr>
              <a:t>Aspen- Jaxson</a:t>
            </a:r>
            <a:endParaRPr lang="en-GB" sz="4000" dirty="0">
              <a:solidFill>
                <a:prstClr val="black"/>
              </a:solidFill>
            </a:endParaRPr>
          </a:p>
        </p:txBody>
      </p:sp>
      <p:sp>
        <p:nvSpPr>
          <p:cNvPr id="9" name="Rectangle 8"/>
          <p:cNvSpPr/>
          <p:nvPr/>
        </p:nvSpPr>
        <p:spPr>
          <a:xfrm>
            <a:off x="1209967" y="3097055"/>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Alex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 Lucy-Mae</a:t>
            </a:r>
          </a:p>
          <a:p>
            <a:pPr lvl="0"/>
            <a:r>
              <a:rPr lang="en-GB" sz="4000" dirty="0">
                <a:solidFill>
                  <a:prstClr val="black"/>
                </a:solidFill>
                <a:latin typeface="Comic Sans MS" panose="030F0702030302020204" pitchFamily="66" charset="0"/>
              </a:rPr>
              <a:t>Maple –  Lennon</a:t>
            </a:r>
          </a:p>
        </p:txBody>
      </p:sp>
    </p:spTree>
    <p:extLst>
      <p:ext uri="{BB962C8B-B14F-4D97-AF65-F5344CB8AC3E}">
        <p14:creationId xmlns:p14="http://schemas.microsoft.com/office/powerpoint/2010/main" val="164833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275949672"/>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
        <p:nvSpPr>
          <p:cNvPr id="5" name="TextBox 4"/>
          <p:cNvSpPr txBox="1"/>
          <p:nvPr/>
        </p:nvSpPr>
        <p:spPr>
          <a:xfrm>
            <a:off x="1959427" y="4023356"/>
            <a:ext cx="1397725" cy="646331"/>
          </a:xfrm>
          <a:prstGeom prst="rect">
            <a:avLst/>
          </a:prstGeom>
          <a:noFill/>
        </p:spPr>
        <p:txBody>
          <a:bodyPr wrap="square" rtlCol="0">
            <a:spAutoFit/>
          </a:bodyPr>
          <a:lstStyle/>
          <a:p>
            <a:pPr algn="ctr"/>
            <a:r>
              <a:rPr lang="en-GB" sz="3600" dirty="0">
                <a:solidFill>
                  <a:srgbClr val="FF0000"/>
                </a:solidFill>
                <a:latin typeface="Comic Sans MS" panose="030F0702030302020204" pitchFamily="66" charset="0"/>
              </a:rPr>
              <a:t>114</a:t>
            </a:r>
            <a:endParaRPr lang="en-US" sz="3600" dirty="0">
              <a:solidFill>
                <a:srgbClr val="FF0000"/>
              </a:solidFill>
              <a:latin typeface="Comic Sans MS" panose="030F0702030302020204" pitchFamily="66" charset="0"/>
            </a:endParaRPr>
          </a:p>
        </p:txBody>
      </p:sp>
      <p:sp>
        <p:nvSpPr>
          <p:cNvPr id="6" name="TextBox 5"/>
          <p:cNvSpPr txBox="1"/>
          <p:nvPr/>
        </p:nvSpPr>
        <p:spPr>
          <a:xfrm>
            <a:off x="4123468" y="4023359"/>
            <a:ext cx="1397725" cy="646331"/>
          </a:xfrm>
          <a:prstGeom prst="rect">
            <a:avLst/>
          </a:prstGeom>
          <a:noFill/>
        </p:spPr>
        <p:txBody>
          <a:bodyPr wrap="square" rtlCol="0">
            <a:spAutoFit/>
          </a:bodyPr>
          <a:lstStyle/>
          <a:p>
            <a:pPr algn="ctr"/>
            <a:r>
              <a:rPr lang="en-GB" sz="3600" dirty="0">
                <a:solidFill>
                  <a:srgbClr val="FFC000"/>
                </a:solidFill>
                <a:latin typeface="Comic Sans MS" panose="030F0702030302020204" pitchFamily="66" charset="0"/>
              </a:rPr>
              <a:t>147</a:t>
            </a:r>
            <a:endParaRPr lang="en-US" sz="3600" dirty="0">
              <a:solidFill>
                <a:srgbClr val="FFC000"/>
              </a:solidFill>
              <a:latin typeface="Comic Sans MS" panose="030F0702030302020204" pitchFamily="66" charset="0"/>
            </a:endParaRPr>
          </a:p>
        </p:txBody>
      </p:sp>
      <p:sp>
        <p:nvSpPr>
          <p:cNvPr id="7" name="TextBox 6"/>
          <p:cNvSpPr txBox="1"/>
          <p:nvPr/>
        </p:nvSpPr>
        <p:spPr>
          <a:xfrm>
            <a:off x="6508547" y="4023358"/>
            <a:ext cx="1397725" cy="646331"/>
          </a:xfrm>
          <a:prstGeom prst="rect">
            <a:avLst/>
          </a:prstGeom>
          <a:noFill/>
        </p:spPr>
        <p:txBody>
          <a:bodyPr wrap="square" rtlCol="0">
            <a:spAutoFit/>
          </a:bodyPr>
          <a:lstStyle/>
          <a:p>
            <a:pPr algn="ctr"/>
            <a:r>
              <a:rPr lang="en-US" sz="3600" dirty="0">
                <a:solidFill>
                  <a:srgbClr val="00B050"/>
                </a:solidFill>
                <a:latin typeface="Comic Sans MS" panose="030F0702030302020204" pitchFamily="66" charset="0"/>
              </a:rPr>
              <a:t>132</a:t>
            </a:r>
          </a:p>
        </p:txBody>
      </p:sp>
      <p:sp>
        <p:nvSpPr>
          <p:cNvPr id="8" name="TextBox 7"/>
          <p:cNvSpPr txBox="1"/>
          <p:nvPr/>
        </p:nvSpPr>
        <p:spPr>
          <a:xfrm>
            <a:off x="8834848" y="4023356"/>
            <a:ext cx="1397725" cy="646331"/>
          </a:xfrm>
          <a:prstGeom prst="rect">
            <a:avLst/>
          </a:prstGeom>
          <a:noFill/>
        </p:spPr>
        <p:txBody>
          <a:bodyPr wrap="square" rtlCol="0">
            <a:spAutoFit/>
          </a:bodyPr>
          <a:lstStyle/>
          <a:p>
            <a:pPr algn="ctr"/>
            <a:r>
              <a:rPr lang="en-GB" sz="3600" dirty="0">
                <a:solidFill>
                  <a:srgbClr val="0070C0"/>
                </a:solidFill>
                <a:latin typeface="Comic Sans MS" panose="030F0702030302020204" pitchFamily="66" charset="0"/>
              </a:rPr>
              <a:t>123</a:t>
            </a:r>
            <a:endParaRPr lang="en-US" sz="36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403111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endParaRPr lang="en-GB" sz="2400" b="1" dirty="0">
              <a:solidFill>
                <a:srgbClr val="0070C0"/>
              </a:solidFill>
              <a:latin typeface="Lucida Handwriting" panose="03010101010101010101" pitchFamily="66" charset="0"/>
            </a:endParaRPr>
          </a:p>
          <a:p>
            <a:pPr algn="ctr"/>
            <a:r>
              <a:rPr lang="en-GB" sz="6600" b="1" dirty="0">
                <a:solidFill>
                  <a:srgbClr val="0070C0"/>
                </a:solidFill>
                <a:latin typeface="Comic Sans MS" panose="030F0702030302020204" pitchFamily="66" charset="0"/>
              </a:rPr>
              <a:t>Remy-Lei</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Comic Sans MS" panose="030F0702030302020204" pitchFamily="66" charset="0"/>
              </a:rPr>
              <a:t>In English this week Remy-Lei has challenged herself to use adjectives to create an excellent sentence comprising of a simile to describe Solomon the dog from Pet Day! Keep up this excellent writing, well done.</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17.09.2021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24315"/>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b="1" dirty="0">
                <a:solidFill>
                  <a:srgbClr val="0070C0"/>
                </a:solidFill>
                <a:latin typeface="Comic Sans MS" panose="030F0702030302020204" pitchFamily="66" charset="0"/>
              </a:rPr>
              <a:t>Harrison</a:t>
            </a:r>
          </a:p>
          <a:p>
            <a:pPr algn="ctr"/>
            <a:r>
              <a:rPr lang="en-GB" sz="2000" dirty="0">
                <a:solidFill>
                  <a:srgbClr val="0070C0"/>
                </a:solidFill>
                <a:latin typeface="Comic Sans MS" panose="030F0702030302020204" pitchFamily="66" charset="0"/>
              </a:rPr>
              <a:t>In topic this week Harrison used an Atlas to locate the continents of the world. He challenged himself further to find countries within these continents. Well done Harrison! Fantastic effort!</a:t>
            </a:r>
            <a:endParaRPr lang="en-GB" sz="2000"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Hewitt                                  17.09.21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24425"/>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endParaRPr lang="en-GB" sz="2400" b="1" dirty="0">
              <a:solidFill>
                <a:srgbClr val="0070C0"/>
              </a:solidFill>
              <a:latin typeface="Lucida Handwriting" panose="03010101010101010101" pitchFamily="66" charset="0"/>
            </a:endParaRPr>
          </a:p>
          <a:p>
            <a:pPr algn="ctr"/>
            <a:r>
              <a:rPr lang="en-GB" sz="7200" dirty="0">
                <a:solidFill>
                  <a:srgbClr val="CC0099"/>
                </a:solidFill>
                <a:latin typeface="Comic Sans MS" panose="030F0702030302020204" pitchFamily="66" charset="0"/>
              </a:rPr>
              <a:t>Alfie</a:t>
            </a:r>
          </a:p>
          <a:p>
            <a:pPr algn="ctr"/>
            <a:r>
              <a:rPr lang="en-GB" sz="2800" b="1" dirty="0">
                <a:latin typeface="Comic Sans MS" panose="030F0702030302020204" pitchFamily="66" charset="0"/>
              </a:rPr>
              <a:t>For using teamwork to help a friend put on their socks in PE. So kind! Well done Alfie.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Leedham-Hawkes                                    17.09.21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70537"/>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r>
              <a:rPr lang="en-GB" sz="6600" dirty="0">
                <a:solidFill>
                  <a:srgbClr val="0070C0"/>
                </a:solidFill>
                <a:latin typeface="Comic Sans MS" panose="030F0702030302020204" pitchFamily="66" charset="0"/>
              </a:rPr>
              <a:t>Oliver B</a:t>
            </a:r>
          </a:p>
          <a:p>
            <a:r>
              <a:rPr lang="en-GB" sz="2000" dirty="0">
                <a:latin typeface="XCCW Joined 33a" panose="03050602040000000000" pitchFamily="66" charset="0"/>
              </a:rPr>
              <a:t>Oliver has worked extremely hard in all areas of the curriculum this week.  He is showing resilience when faced with challenges and is persevering to ensure that he is able to complete a task.  </a:t>
            </a:r>
          </a:p>
          <a:p>
            <a:pPr algn="ctr"/>
            <a:r>
              <a:rPr lang="en-GB" sz="2000" dirty="0">
                <a:latin typeface="XCCW Joined 33a" panose="03050602040000000000" pitchFamily="66" charset="0"/>
              </a:rPr>
              <a:t>Well done Oliver!</a:t>
            </a:r>
            <a:endParaRPr lang="en-GB" sz="2000" b="1" dirty="0">
              <a:latin typeface="XCCW Joined 33a" panose="03050602040000000000"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17.09.2021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1088</TotalTime>
  <Words>441</Words>
  <Application>Microsoft Office PowerPoint</Application>
  <PresentationFormat>Widescreen</PresentationFormat>
  <Paragraphs>97</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Comic Sans MS</vt:lpstr>
      <vt:lpstr>Lucida Handwriting</vt:lpstr>
      <vt:lpstr>Times New Roman</vt:lpstr>
      <vt:lpstr>XCCW Joined 33a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Jon Baker</cp:lastModifiedBy>
  <cp:revision>198</cp:revision>
  <cp:lastPrinted>2021-09-17T07:02:18Z</cp:lastPrinted>
  <dcterms:created xsi:type="dcterms:W3CDTF">2020-05-30T07:30:34Z</dcterms:created>
  <dcterms:modified xsi:type="dcterms:W3CDTF">2021-09-17T07:35:47Z</dcterms:modified>
</cp:coreProperties>
</file>