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77" r:id="rId3"/>
    <p:sldId id="259" r:id="rId4"/>
    <p:sldId id="260" r:id="rId5"/>
    <p:sldId id="261" r:id="rId6"/>
    <p:sldId id="284" r:id="rId7"/>
    <p:sldId id="286" r:id="rId8"/>
    <p:sldId id="288" r:id="rId9"/>
    <p:sldId id="290" r:id="rId10"/>
    <p:sldId id="292" r:id="rId11"/>
    <p:sldId id="294" r:id="rId12"/>
    <p:sldId id="296" r:id="rId13"/>
    <p:sldId id="298" r:id="rId14"/>
    <p:sldId id="300" r:id="rId15"/>
    <p:sldId id="278" r:id="rId16"/>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99"/>
    <a:srgbClr val="FF0066"/>
    <a:srgbClr val="99FF99"/>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65" autoAdjust="0"/>
    <p:restoredTop sz="94660"/>
  </p:normalViewPr>
  <p:slideViewPr>
    <p:cSldViewPr snapToGrid="0">
      <p:cViewPr varScale="1">
        <p:scale>
          <a:sx n="114" d="100"/>
          <a:sy n="114" d="100"/>
        </p:scale>
        <p:origin x="51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17/09/2021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471810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17/09/2021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713601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17/09/2021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176090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17/09/2021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432198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A822419-D1C5-4E1E-9D0C-85AE180312A5}" type="datetimeFigureOut">
              <a:rPr lang="en-GB" smtClean="0"/>
              <a:t>17/09/2021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618663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A822419-D1C5-4E1E-9D0C-85AE180312A5}" type="datetimeFigureOut">
              <a:rPr lang="en-GB" smtClean="0"/>
              <a:t>17/09/2021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219544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A822419-D1C5-4E1E-9D0C-85AE180312A5}" type="datetimeFigureOut">
              <a:rPr lang="en-GB" smtClean="0"/>
              <a:t>17/09/2021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1607619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A822419-D1C5-4E1E-9D0C-85AE180312A5}" type="datetimeFigureOut">
              <a:rPr lang="en-GB" smtClean="0"/>
              <a:t>17/09/2021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260434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822419-D1C5-4E1E-9D0C-85AE180312A5}" type="datetimeFigureOut">
              <a:rPr lang="en-GB" smtClean="0"/>
              <a:t>17/09/2021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079773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A822419-D1C5-4E1E-9D0C-85AE180312A5}" type="datetimeFigureOut">
              <a:rPr lang="en-GB" smtClean="0"/>
              <a:t>17/09/2021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671992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A822419-D1C5-4E1E-9D0C-85AE180312A5}" type="datetimeFigureOut">
              <a:rPr lang="en-GB" smtClean="0"/>
              <a:t>17/09/2021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856515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822419-D1C5-4E1E-9D0C-85AE180312A5}" type="datetimeFigureOut">
              <a:rPr lang="en-GB" smtClean="0"/>
              <a:t>17/09/2021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B13E00-8734-474C-B957-321D8720DE3D}" type="slidenum">
              <a:rPr lang="en-GB" smtClean="0"/>
              <a:t>‹#›</a:t>
            </a:fld>
            <a:endParaRPr lang="en-GB"/>
          </a:p>
        </p:txBody>
      </p:sp>
    </p:spTree>
    <p:extLst>
      <p:ext uri="{BB962C8B-B14F-4D97-AF65-F5344CB8AC3E}">
        <p14:creationId xmlns:p14="http://schemas.microsoft.com/office/powerpoint/2010/main" val="19408188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2839452" y="1043216"/>
            <a:ext cx="6645032" cy="2862322"/>
          </a:xfrm>
          <a:prstGeom prst="rect">
            <a:avLst/>
          </a:prstGeom>
          <a:noFill/>
        </p:spPr>
        <p:txBody>
          <a:bodyPr wrap="square" rtlCol="0">
            <a:spAutoFit/>
          </a:bodyPr>
          <a:lstStyle/>
          <a:p>
            <a:pPr algn="ctr"/>
            <a:r>
              <a:rPr lang="en-GB" sz="6600" dirty="0">
                <a:solidFill>
                  <a:srgbClr val="FF0000"/>
                </a:solidFill>
                <a:latin typeface="Comic Sans MS" panose="030F0702030302020204" pitchFamily="66" charset="0"/>
              </a:rPr>
              <a:t>Wow Assembly:</a:t>
            </a:r>
          </a:p>
          <a:p>
            <a:r>
              <a:rPr lang="en-GB" sz="4800" dirty="0">
                <a:latin typeface="Comic Sans MS" panose="030F0702030302020204" pitchFamily="66" charset="0"/>
              </a:rPr>
              <a:t>Friday 17</a:t>
            </a:r>
            <a:r>
              <a:rPr lang="en-GB" sz="4800" baseline="30000" dirty="0">
                <a:latin typeface="Comic Sans MS" panose="030F0702030302020204" pitchFamily="66" charset="0"/>
              </a:rPr>
              <a:t>th</a:t>
            </a:r>
            <a:r>
              <a:rPr lang="en-GB" sz="4800" dirty="0">
                <a:latin typeface="Comic Sans MS" panose="030F0702030302020204" pitchFamily="66" charset="0"/>
              </a:rPr>
              <a:t> September</a:t>
            </a:r>
          </a:p>
          <a:p>
            <a:endParaRPr lang="en-GB" sz="6600" dirty="0">
              <a:latin typeface="Comic Sans MS" panose="030F0702030302020204" pitchFamily="66" charset="0"/>
            </a:endParaRPr>
          </a:p>
        </p:txBody>
      </p:sp>
      <p:pic>
        <p:nvPicPr>
          <p:cNvPr id="4" name="Picture 6" descr="Image result for the woodlands community primary school logo">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28811" y="3212789"/>
            <a:ext cx="2686390" cy="250729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5"/>
          <a:stretch>
            <a:fillRect/>
          </a:stretch>
        </p:blipFill>
        <p:spPr>
          <a:xfrm>
            <a:off x="1058145" y="4304374"/>
            <a:ext cx="1657350" cy="1743075"/>
          </a:xfrm>
          <a:prstGeom prst="rect">
            <a:avLst/>
          </a:prstGeom>
        </p:spPr>
      </p:pic>
      <p:pic>
        <p:nvPicPr>
          <p:cNvPr id="6" name="Picture 5"/>
          <p:cNvPicPr>
            <a:picLocks noChangeAspect="1"/>
          </p:cNvPicPr>
          <p:nvPr/>
        </p:nvPicPr>
        <p:blipFill>
          <a:blip r:embed="rId5"/>
          <a:stretch>
            <a:fillRect/>
          </a:stretch>
        </p:blipFill>
        <p:spPr>
          <a:xfrm>
            <a:off x="9484484" y="4304375"/>
            <a:ext cx="1657350" cy="1743075"/>
          </a:xfrm>
          <a:prstGeom prst="rect">
            <a:avLst/>
          </a:prstGeom>
        </p:spPr>
      </p:pic>
    </p:spTree>
    <p:extLst>
      <p:ext uri="{BB962C8B-B14F-4D97-AF65-F5344CB8AC3E}">
        <p14:creationId xmlns:p14="http://schemas.microsoft.com/office/powerpoint/2010/main" val="4080787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5109091"/>
          </a:xfrm>
          <a:prstGeom prst="rect">
            <a:avLst/>
          </a:prstGeom>
          <a:noFill/>
        </p:spPr>
        <p:txBody>
          <a:bodyPr wrap="square" rtlCol="0">
            <a:spAutoFit/>
          </a:bodyPr>
          <a:lstStyle/>
          <a:p>
            <a:pPr algn="ctr"/>
            <a:r>
              <a:rPr lang="en-GB" sz="6600" dirty="0">
                <a:latin typeface="Comic Sans MS" panose="030F0702030302020204" pitchFamily="66" charset="0"/>
              </a:rPr>
              <a:t>Willow</a:t>
            </a: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Riley Cracknell</a:t>
            </a: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For</a:t>
            </a: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Super effort in English, Maths and Guided Reading. You have really worked hard this week Riley and I am so proud of you. Keep up the hard work.</a:t>
            </a:r>
          </a:p>
          <a:p>
            <a:pPr algn="ctr"/>
            <a:endParaRPr lang="en-GB" sz="2400" b="1" dirty="0">
              <a:solidFill>
                <a:srgbClr val="0070C0"/>
              </a:solidFill>
              <a:latin typeface="Lucida Handwriting" panose="03010101010101010101" pitchFamily="66" charset="0"/>
            </a:endParaRPr>
          </a:p>
          <a:p>
            <a:pPr algn="ctr"/>
            <a:r>
              <a:rPr lang="en-GB" sz="2000" b="1" dirty="0">
                <a:solidFill>
                  <a:srgbClr val="0070C0"/>
                </a:solidFill>
                <a:latin typeface="Lucida Handwriting" panose="03010101010101010101" pitchFamily="66" charset="0"/>
              </a:rPr>
              <a:t>Miss Fisher                                    16.09.21</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30811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50993"/>
            <a:ext cx="9744502" cy="4431983"/>
          </a:xfrm>
          <a:prstGeom prst="rect">
            <a:avLst/>
          </a:prstGeom>
          <a:noFill/>
        </p:spPr>
        <p:txBody>
          <a:bodyPr wrap="square" rtlCol="0">
            <a:spAutoFit/>
          </a:bodyPr>
          <a:lstStyle/>
          <a:p>
            <a:pPr algn="ctr"/>
            <a:r>
              <a:rPr lang="en-GB" sz="6600" dirty="0">
                <a:latin typeface="Comic Sans MS" panose="030F0702030302020204" pitchFamily="66" charset="0"/>
              </a:rPr>
              <a:t>Spruce</a:t>
            </a: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Neveah R</a:t>
            </a:r>
          </a:p>
          <a:p>
            <a:pPr algn="ctr"/>
            <a:endParaRPr lang="en-GB" sz="2400" b="1"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2400">
                <a:latin typeface="XCCW Joined 33a" panose="03050602040000000000" pitchFamily="66" charset="0"/>
              </a:rPr>
              <a:t>For brilliant </a:t>
            </a:r>
            <a:r>
              <a:rPr lang="en-GB" sz="2400" dirty="0">
                <a:latin typeface="XCCW Joined 33a" panose="03050602040000000000" pitchFamily="66" charset="0"/>
              </a:rPr>
              <a:t>effort in all lessons- as well as using skills we have  used across  in English in other sessions. Keep it up Neveah!</a:t>
            </a:r>
          </a:p>
          <a:p>
            <a:pPr algn="ctr"/>
            <a:r>
              <a:rPr lang="en-GB" sz="2400" b="1" dirty="0">
                <a:solidFill>
                  <a:srgbClr val="0070C0"/>
                </a:solidFill>
                <a:latin typeface="Lucida Handwriting" panose="03010101010101010101" pitchFamily="66" charset="0"/>
              </a:rPr>
              <a:t>Mr Draper                                            17.09.21</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98176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5447645"/>
          </a:xfrm>
          <a:prstGeom prst="rect">
            <a:avLst/>
          </a:prstGeom>
          <a:noFill/>
        </p:spPr>
        <p:txBody>
          <a:bodyPr wrap="square" rtlCol="0">
            <a:spAutoFit/>
          </a:bodyPr>
          <a:lstStyle/>
          <a:p>
            <a:pPr algn="ctr"/>
            <a:r>
              <a:rPr lang="en-GB" sz="6600" dirty="0">
                <a:latin typeface="Comic Sans MS" panose="030F0702030302020204" pitchFamily="66" charset="0"/>
              </a:rPr>
              <a:t>Chestnut</a:t>
            </a:r>
          </a:p>
          <a:p>
            <a:pPr algn="ctr"/>
            <a:r>
              <a:rPr lang="en-GB" sz="4800" b="1" dirty="0">
                <a:solidFill>
                  <a:srgbClr val="CC0099"/>
                </a:solidFill>
                <a:latin typeface="Lucida Handwriting" panose="03010101010101010101" pitchFamily="66" charset="0"/>
              </a:rPr>
              <a:t>Reilly</a:t>
            </a:r>
            <a:r>
              <a:rPr lang="en-GB" sz="4000" b="1" dirty="0">
                <a:solidFill>
                  <a:srgbClr val="CC0099"/>
                </a:solidFill>
                <a:latin typeface="Lucida Handwriting" panose="03010101010101010101" pitchFamily="66" charset="0"/>
              </a:rPr>
              <a:t> </a:t>
            </a:r>
          </a:p>
          <a:p>
            <a:pPr algn="ctr"/>
            <a:r>
              <a:rPr lang="en-GB" sz="2400" b="1" dirty="0">
                <a:latin typeface="Lucida Handwriting" panose="03010101010101010101" pitchFamily="66" charset="0"/>
              </a:rPr>
              <a:t>For</a:t>
            </a:r>
            <a:endParaRPr lang="en-GB" b="1" dirty="0">
              <a:latin typeface="Lucida Handwriting" panose="03010101010101010101" pitchFamily="66" charset="0"/>
            </a:endParaRPr>
          </a:p>
          <a:p>
            <a:pPr algn="ctr"/>
            <a:endParaRPr lang="en-GB" b="1" dirty="0">
              <a:solidFill>
                <a:srgbClr val="0070C0"/>
              </a:solidFill>
              <a:latin typeface="Lucida Handwriting" panose="03010101010101010101" pitchFamily="66" charset="0"/>
            </a:endParaRPr>
          </a:p>
          <a:p>
            <a:pPr algn="ctr"/>
            <a:r>
              <a:rPr lang="en-GB" sz="2400" b="1" dirty="0">
                <a:latin typeface="Lucida Handwriting" panose="03010101010101010101" pitchFamily="66" charset="0"/>
              </a:rPr>
              <a:t>Having a terrific working attitude. This has  been reflected in all subjects, his participation and especially through his writing in English. His setting description has shown he has been thinking about how to entertain the reader.</a:t>
            </a: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Mr Tennuci                                   17.09.21</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76547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5047536"/>
          </a:xfrm>
          <a:prstGeom prst="rect">
            <a:avLst/>
          </a:prstGeom>
          <a:noFill/>
        </p:spPr>
        <p:txBody>
          <a:bodyPr wrap="square" rtlCol="0">
            <a:spAutoFit/>
          </a:bodyPr>
          <a:lstStyle/>
          <a:p>
            <a:pPr algn="ctr"/>
            <a:r>
              <a:rPr lang="en-GB" sz="6600" dirty="0">
                <a:latin typeface="Comic Sans MS" panose="030F0702030302020204" pitchFamily="66" charset="0"/>
              </a:rPr>
              <a:t>Aspen</a:t>
            </a:r>
          </a:p>
          <a:p>
            <a:pPr algn="ctr"/>
            <a:r>
              <a:rPr lang="en-GB" sz="6000" dirty="0" err="1">
                <a:solidFill>
                  <a:srgbClr val="CC0099"/>
                </a:solidFill>
                <a:latin typeface="Lucida Handwriting" panose="03010101010101010101" pitchFamily="66" charset="0"/>
              </a:rPr>
              <a:t>Kade</a:t>
            </a:r>
            <a:endParaRPr lang="en-GB" sz="6000" dirty="0">
              <a:solidFill>
                <a:srgbClr val="CC0099"/>
              </a:solidFill>
              <a:latin typeface="Lucida Handwriting" panose="03010101010101010101" pitchFamily="66" charset="0"/>
            </a:endParaRPr>
          </a:p>
          <a:p>
            <a:pPr algn="ctr"/>
            <a:endParaRPr lang="en-GB" sz="2400" dirty="0">
              <a:solidFill>
                <a:srgbClr val="CC0099"/>
              </a:solidFill>
              <a:latin typeface="Lucida Handwriting" panose="03010101010101010101" pitchFamily="66" charset="0"/>
            </a:endParaRPr>
          </a:p>
          <a:p>
            <a:pPr algn="ctr"/>
            <a:r>
              <a:rPr lang="en-GB" sz="2400" dirty="0">
                <a:solidFill>
                  <a:srgbClr val="CC0099"/>
                </a:solidFill>
                <a:latin typeface="Lucida Handwriting" panose="03010101010101010101" pitchFamily="66" charset="0"/>
              </a:rPr>
              <a:t>For writing an excellent character description using interesting vocabulary and conjunctions to extend his sentences – superb!</a:t>
            </a:r>
          </a:p>
          <a:p>
            <a:pPr algn="ctr"/>
            <a:endParaRPr lang="en-GB" sz="2400" b="1"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Mrs Read &amp; Mrs Cox			</a:t>
            </a:r>
            <a:r>
              <a:rPr lang="en-GB" sz="2400" b="1">
                <a:solidFill>
                  <a:srgbClr val="0070C0"/>
                </a:solidFill>
                <a:latin typeface="Lucida Handwriting" panose="03010101010101010101" pitchFamily="66" charset="0"/>
              </a:rPr>
              <a:t>	17.09.21</a:t>
            </a:r>
            <a:endParaRPr lang="en-GB" sz="2400" b="1" dirty="0">
              <a:solidFill>
                <a:srgbClr val="0070C0"/>
              </a:solidFill>
              <a:latin typeface="Lucida Handwriting" panose="03010101010101010101" pitchFamily="66" charset="0"/>
            </a:endParaRP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93470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5416868"/>
          </a:xfrm>
          <a:prstGeom prst="rect">
            <a:avLst/>
          </a:prstGeom>
          <a:noFill/>
        </p:spPr>
        <p:txBody>
          <a:bodyPr wrap="square" rtlCol="0">
            <a:spAutoFit/>
          </a:bodyPr>
          <a:lstStyle/>
          <a:p>
            <a:pPr algn="ctr"/>
            <a:r>
              <a:rPr lang="en-GB" sz="6600" dirty="0">
                <a:latin typeface="Comic Sans MS" panose="030F0702030302020204" pitchFamily="66" charset="0"/>
              </a:rPr>
              <a:t>Redwood</a:t>
            </a:r>
          </a:p>
          <a:p>
            <a:pPr algn="ctr"/>
            <a:r>
              <a:rPr lang="en-GB" sz="8800" dirty="0">
                <a:solidFill>
                  <a:srgbClr val="CC0099"/>
                </a:solidFill>
                <a:latin typeface="Comic Sans MS" panose="030F0702030302020204" pitchFamily="66" charset="0"/>
              </a:rPr>
              <a:t>Bella T</a:t>
            </a:r>
          </a:p>
          <a:p>
            <a:pPr algn="ctr"/>
            <a:endParaRPr lang="en-GB" sz="2400" b="1" dirty="0">
              <a:solidFill>
                <a:srgbClr val="0070C0"/>
              </a:solidFill>
              <a:latin typeface="Lucida Handwriting" panose="03010101010101010101" pitchFamily="66" charset="0"/>
            </a:endParaRPr>
          </a:p>
          <a:p>
            <a:pPr algn="ctr"/>
            <a:r>
              <a:rPr lang="en-GB" sz="2400" dirty="0">
                <a:latin typeface="Comic Sans MS" panose="030F0702030302020204" pitchFamily="66" charset="0"/>
              </a:rPr>
              <a:t>For showing amazing resilience and self-awareness in English. This week Bella has really challenged herself and used some wonderful language choices in her work. </a:t>
            </a:r>
          </a:p>
          <a:p>
            <a:pPr algn="ctr"/>
            <a:endParaRPr lang="en-GB" sz="2400" b="1" dirty="0">
              <a:solidFill>
                <a:srgbClr val="0070C0"/>
              </a:solidFill>
              <a:latin typeface="Comic Sans MS" panose="030F0702030302020204" pitchFamily="66" charset="0"/>
            </a:endParaRPr>
          </a:p>
          <a:p>
            <a:pPr algn="ctr"/>
            <a:endParaRPr lang="en-GB" sz="2400" b="1" dirty="0">
              <a:solidFill>
                <a:srgbClr val="0070C0"/>
              </a:solidFill>
              <a:latin typeface="Comic Sans MS" panose="030F0702030302020204" pitchFamily="66" charset="0"/>
            </a:endParaRPr>
          </a:p>
          <a:p>
            <a:pPr algn="ctr"/>
            <a:r>
              <a:rPr lang="en-GB" sz="2400" b="1" dirty="0">
                <a:solidFill>
                  <a:srgbClr val="0070C0"/>
                </a:solidFill>
                <a:latin typeface="Lucida Handwriting" panose="03010101010101010101" pitchFamily="66" charset="0"/>
              </a:rPr>
              <a:t>Miss </a:t>
            </a:r>
            <a:r>
              <a:rPr lang="en-GB" sz="2400" b="1">
                <a:solidFill>
                  <a:srgbClr val="0070C0"/>
                </a:solidFill>
                <a:latin typeface="Lucida Handwriting" panose="03010101010101010101" pitchFamily="66" charset="0"/>
              </a:rPr>
              <a:t>Shipley                                   17.09.21</a:t>
            </a:r>
            <a:endParaRPr lang="en-GB" sz="2400" b="1" dirty="0">
              <a:solidFill>
                <a:srgbClr val="0070C0"/>
              </a:solidFill>
              <a:latin typeface="Lucida Handwriting" panose="03010101010101010101" pitchFamily="66" charset="0"/>
            </a:endParaRP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34135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5" name="Rectangle 4"/>
          <p:cNvSpPr/>
          <p:nvPr/>
        </p:nvSpPr>
        <p:spPr>
          <a:xfrm>
            <a:off x="2210937" y="1248982"/>
            <a:ext cx="8311487" cy="3446777"/>
          </a:xfrm>
          <a:prstGeom prst="rect">
            <a:avLst/>
          </a:prstGeom>
        </p:spPr>
        <p:txBody>
          <a:bodyPr wrap="square">
            <a:spAutoFit/>
          </a:bodyPr>
          <a:lstStyle/>
          <a:p>
            <a:pPr algn="ctr">
              <a:lnSpc>
                <a:spcPct val="115000"/>
              </a:lnSpc>
              <a:spcAft>
                <a:spcPts val="0"/>
              </a:spcAft>
            </a:pPr>
            <a:r>
              <a:rPr lang="en-GB" sz="4000" u="sng" dirty="0">
                <a:solidFill>
                  <a:srgbClr val="0070C0"/>
                </a:solidFill>
                <a:latin typeface="Comic Sans MS" panose="030F0702030302020204" pitchFamily="66" charset="0"/>
                <a:ea typeface="Calibri" panose="020F0502020204030204" pitchFamily="34" charset="0"/>
                <a:cs typeface="Times New Roman" panose="02020603050405020304" pitchFamily="18" charset="0"/>
              </a:rPr>
              <a:t>Next Week’s</a:t>
            </a:r>
          </a:p>
          <a:p>
            <a:pPr algn="ctr">
              <a:lnSpc>
                <a:spcPct val="115000"/>
              </a:lnSpc>
              <a:spcAft>
                <a:spcPts val="0"/>
              </a:spcAft>
            </a:pPr>
            <a:r>
              <a:rPr lang="en-GB" sz="4000" u="sng" dirty="0">
                <a:solidFill>
                  <a:srgbClr val="0070C0"/>
                </a:solidFill>
                <a:latin typeface="Comic Sans MS" panose="030F0702030302020204" pitchFamily="66" charset="0"/>
                <a:ea typeface="Calibri" panose="020F0502020204030204" pitchFamily="34" charset="0"/>
                <a:cs typeface="Times New Roman" panose="02020603050405020304" pitchFamily="18" charset="0"/>
              </a:rPr>
              <a:t>Phrase of the </a:t>
            </a:r>
            <a:r>
              <a:rPr lang="en-GB" sz="4000" u="sng">
                <a:solidFill>
                  <a:srgbClr val="0070C0"/>
                </a:solidFill>
                <a:latin typeface="Comic Sans MS" panose="030F0702030302020204" pitchFamily="66" charset="0"/>
                <a:ea typeface="Calibri" panose="020F0502020204030204" pitchFamily="34" charset="0"/>
                <a:cs typeface="Times New Roman" panose="02020603050405020304" pitchFamily="18" charset="0"/>
              </a:rPr>
              <a:t>Week</a:t>
            </a:r>
            <a:r>
              <a:rPr lang="en-GB" sz="4000">
                <a:solidFill>
                  <a:srgbClr val="0070C0"/>
                </a:solidFill>
                <a:latin typeface="Comic Sans MS" panose="030F0702030302020204" pitchFamily="66" charset="0"/>
                <a:ea typeface="Calibri" panose="020F0502020204030204" pitchFamily="34" charset="0"/>
                <a:cs typeface="Times New Roman" panose="02020603050405020304" pitchFamily="18" charset="0"/>
              </a:rPr>
              <a:t>:</a:t>
            </a:r>
          </a:p>
          <a:p>
            <a:pPr algn="ctr">
              <a:lnSpc>
                <a:spcPct val="115000"/>
              </a:lnSpc>
              <a:spcAft>
                <a:spcPts val="0"/>
              </a:spcAft>
            </a:pPr>
            <a:endParaRPr lang="en-GB" sz="4000" dirty="0">
              <a:latin typeface="Comic Sans MS" panose="030F0702030302020204" pitchFamily="66" charset="0"/>
              <a:ea typeface="Calibri" panose="020F0502020204030204" pitchFamily="34" charset="0"/>
              <a:cs typeface="Times New Roman" panose="02020603050405020304" pitchFamily="18" charset="0"/>
            </a:endParaRPr>
          </a:p>
          <a:p>
            <a:pPr algn="ctr">
              <a:lnSpc>
                <a:spcPct val="115000"/>
              </a:lnSpc>
              <a:spcAft>
                <a:spcPts val="0"/>
              </a:spcAft>
            </a:pPr>
            <a:r>
              <a:rPr lang="en-GB" sz="3600" dirty="0">
                <a:solidFill>
                  <a:srgbClr val="0070C0"/>
                </a:solidFill>
                <a:latin typeface="Comic Sans MS" panose="030F0702030302020204" pitchFamily="66" charset="0"/>
                <a:ea typeface="Calibri" panose="020F0502020204030204" pitchFamily="34" charset="0"/>
                <a:cs typeface="Times New Roman" panose="02020603050405020304" pitchFamily="18" charset="0"/>
              </a:rPr>
              <a:t>Be the change you want to see in the world</a:t>
            </a:r>
            <a:endParaRPr lang="en-GB" sz="3600" dirty="0">
              <a:latin typeface="Comic Sans MS" panose="030F0702030302020204" pitchFamily="66" charset="0"/>
              <a:ea typeface="Calibri" panose="020F0502020204030204" pitchFamily="34" charset="0"/>
              <a:cs typeface="Times New Roman" panose="02020603050405020304" pitchFamily="18" charset="0"/>
            </a:endParaRPr>
          </a:p>
        </p:txBody>
      </p:sp>
      <p:sp>
        <p:nvSpPr>
          <p:cNvPr id="6" name="Rounded Rectangular Callout 5"/>
          <p:cNvSpPr/>
          <p:nvPr/>
        </p:nvSpPr>
        <p:spPr>
          <a:xfrm>
            <a:off x="2047164" y="1132764"/>
            <a:ext cx="8270543" cy="3664723"/>
          </a:xfrm>
          <a:prstGeom prst="wedgeRoundRectCallout">
            <a:avLst>
              <a:gd name="adj1" fmla="val -41281"/>
              <a:gd name="adj2" fmla="val 70330"/>
              <a:gd name="adj3" fmla="val 16667"/>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139995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5" name="Rectangle 4"/>
          <p:cNvSpPr/>
          <p:nvPr/>
        </p:nvSpPr>
        <p:spPr>
          <a:xfrm>
            <a:off x="2210937" y="1248982"/>
            <a:ext cx="8311487" cy="2167773"/>
          </a:xfrm>
          <a:prstGeom prst="rect">
            <a:avLst/>
          </a:prstGeom>
        </p:spPr>
        <p:txBody>
          <a:bodyPr wrap="square">
            <a:spAutoFit/>
          </a:bodyPr>
          <a:lstStyle/>
          <a:p>
            <a:pPr algn="ctr">
              <a:lnSpc>
                <a:spcPct val="115000"/>
              </a:lnSpc>
              <a:spcAft>
                <a:spcPts val="0"/>
              </a:spcAft>
            </a:pPr>
            <a:r>
              <a:rPr lang="en-GB" sz="4000" u="sng" dirty="0">
                <a:solidFill>
                  <a:srgbClr val="0070C0"/>
                </a:solidFill>
                <a:latin typeface="Comic Sans MS" panose="030F0702030302020204" pitchFamily="66" charset="0"/>
                <a:ea typeface="Calibri" panose="020F0502020204030204" pitchFamily="34" charset="0"/>
                <a:cs typeface="Times New Roman" panose="02020603050405020304" pitchFamily="18" charset="0"/>
              </a:rPr>
              <a:t>Phrase of the Week</a:t>
            </a:r>
            <a:r>
              <a:rPr lang="en-GB" sz="4000" dirty="0">
                <a:solidFill>
                  <a:srgbClr val="0070C0"/>
                </a:solidFill>
                <a:latin typeface="Comic Sans MS" panose="030F0702030302020204" pitchFamily="66" charset="0"/>
                <a:ea typeface="Calibri" panose="020F0502020204030204" pitchFamily="34" charset="0"/>
                <a:cs typeface="Times New Roman" panose="02020603050405020304" pitchFamily="18" charset="0"/>
              </a:rPr>
              <a:t>:</a:t>
            </a:r>
            <a:endParaRPr lang="en-GB" sz="4000" dirty="0">
              <a:latin typeface="Comic Sans MS" panose="030F0702030302020204" pitchFamily="66" charset="0"/>
              <a:ea typeface="Calibri" panose="020F0502020204030204" pitchFamily="34" charset="0"/>
              <a:cs typeface="Times New Roman" panose="02020603050405020304" pitchFamily="18" charset="0"/>
            </a:endParaRPr>
          </a:p>
          <a:p>
            <a:pPr algn="ctr">
              <a:lnSpc>
                <a:spcPct val="115000"/>
              </a:lnSpc>
              <a:spcAft>
                <a:spcPts val="0"/>
              </a:spcAft>
            </a:pPr>
            <a:r>
              <a:rPr lang="en-GB" sz="4000" dirty="0">
                <a:solidFill>
                  <a:srgbClr val="0070C0"/>
                </a:solidFill>
                <a:latin typeface="Comic Sans MS" panose="030F0702030302020204" pitchFamily="66" charset="0"/>
                <a:ea typeface="Calibri" panose="020F0502020204030204" pitchFamily="34" charset="0"/>
                <a:cs typeface="Times New Roman" panose="02020603050405020304" pitchFamily="18" charset="0"/>
              </a:rPr>
              <a:t>Every moment is a fresh beginning.</a:t>
            </a:r>
            <a:endParaRPr lang="en-GB" sz="4000" dirty="0">
              <a:latin typeface="Comic Sans MS" panose="030F0702030302020204" pitchFamily="66" charset="0"/>
              <a:ea typeface="Calibri" panose="020F0502020204030204" pitchFamily="34" charset="0"/>
              <a:cs typeface="Times New Roman" panose="02020603050405020304" pitchFamily="18" charset="0"/>
            </a:endParaRPr>
          </a:p>
        </p:txBody>
      </p:sp>
      <p:sp>
        <p:nvSpPr>
          <p:cNvPr id="6" name="Rounded Rectangular Callout 5"/>
          <p:cNvSpPr/>
          <p:nvPr/>
        </p:nvSpPr>
        <p:spPr>
          <a:xfrm>
            <a:off x="2047164" y="1132764"/>
            <a:ext cx="8270543" cy="3664723"/>
          </a:xfrm>
          <a:prstGeom prst="wedgeRoundRectCallout">
            <a:avLst>
              <a:gd name="adj1" fmla="val -41281"/>
              <a:gd name="adj2" fmla="val 70330"/>
              <a:gd name="adj3" fmla="val 16667"/>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77620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2839452" y="811203"/>
            <a:ext cx="6513095" cy="2123658"/>
          </a:xfrm>
          <a:prstGeom prst="rect">
            <a:avLst/>
          </a:prstGeom>
          <a:noFill/>
        </p:spPr>
        <p:txBody>
          <a:bodyPr wrap="square" rtlCol="0">
            <a:spAutoFit/>
          </a:bodyPr>
          <a:lstStyle/>
          <a:p>
            <a:pPr algn="ctr"/>
            <a:r>
              <a:rPr lang="en-GB" sz="6600" dirty="0">
                <a:solidFill>
                  <a:srgbClr val="00B050"/>
                </a:solidFill>
                <a:latin typeface="Comic Sans MS" panose="030F0702030302020204" pitchFamily="66" charset="0"/>
              </a:rPr>
              <a:t>Green Cards!</a:t>
            </a:r>
          </a:p>
          <a:p>
            <a:endParaRPr lang="en-GB" sz="6600" dirty="0">
              <a:latin typeface="Comic Sans MS" panose="030F0702030302020204" pitchFamily="66" charset="0"/>
            </a:endParaRPr>
          </a:p>
        </p:txBody>
      </p:sp>
      <p:sp>
        <p:nvSpPr>
          <p:cNvPr id="4" name="Vertical Scroll 3"/>
          <p:cNvSpPr/>
          <p:nvPr/>
        </p:nvSpPr>
        <p:spPr>
          <a:xfrm>
            <a:off x="1241946" y="2015313"/>
            <a:ext cx="9703558" cy="3744042"/>
          </a:xfrm>
          <a:prstGeom prst="verticalScroll">
            <a:avLst/>
          </a:prstGeom>
          <a:solidFill>
            <a:srgbClr val="99FF99"/>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400" dirty="0">
                <a:solidFill>
                  <a:schemeClr val="tx1"/>
                </a:solidFill>
              </a:rPr>
              <a:t>David P (Maple)</a:t>
            </a:r>
          </a:p>
          <a:p>
            <a:r>
              <a:rPr lang="en-GB" sz="2400" dirty="0">
                <a:solidFill>
                  <a:schemeClr val="tx1"/>
                </a:solidFill>
              </a:rPr>
              <a:t>Max W. (Maple)</a:t>
            </a:r>
          </a:p>
          <a:p>
            <a:r>
              <a:rPr lang="en-GB" sz="2400" dirty="0">
                <a:solidFill>
                  <a:schemeClr val="tx1"/>
                </a:solidFill>
              </a:rPr>
              <a:t>Mikey S. (Spruce)</a:t>
            </a:r>
          </a:p>
          <a:p>
            <a:r>
              <a:rPr lang="en-GB" sz="2400" dirty="0">
                <a:solidFill>
                  <a:schemeClr val="tx1"/>
                </a:solidFill>
              </a:rPr>
              <a:t>Izaiah B. (Spruce)</a:t>
            </a:r>
          </a:p>
        </p:txBody>
      </p:sp>
    </p:spTree>
    <p:extLst>
      <p:ext uri="{BB962C8B-B14F-4D97-AF65-F5344CB8AC3E}">
        <p14:creationId xmlns:p14="http://schemas.microsoft.com/office/powerpoint/2010/main" val="36099859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2" y="-2664844"/>
            <a:ext cx="6853690" cy="12191998"/>
          </a:xfrm>
          <a:prstGeom prst="rect">
            <a:avLst/>
          </a:prstGeom>
        </p:spPr>
      </p:pic>
      <p:sp>
        <p:nvSpPr>
          <p:cNvPr id="3" name="TextBox 2"/>
          <p:cNvSpPr txBox="1"/>
          <p:nvPr/>
        </p:nvSpPr>
        <p:spPr>
          <a:xfrm>
            <a:off x="740251" y="886789"/>
            <a:ext cx="10711493" cy="1938992"/>
          </a:xfrm>
          <a:prstGeom prst="rect">
            <a:avLst/>
          </a:prstGeom>
          <a:noFill/>
        </p:spPr>
        <p:txBody>
          <a:bodyPr wrap="square" rtlCol="0">
            <a:spAutoFit/>
          </a:bodyPr>
          <a:lstStyle/>
          <a:p>
            <a:pPr algn="ctr"/>
            <a:r>
              <a:rPr lang="en-GB" sz="5400" dirty="0">
                <a:solidFill>
                  <a:srgbClr val="00B0F0"/>
                </a:solidFill>
                <a:latin typeface="Comic Sans MS" panose="030F0702030302020204" pitchFamily="66" charset="0"/>
              </a:rPr>
              <a:t>Scientists of the Week!</a:t>
            </a:r>
          </a:p>
          <a:p>
            <a:endParaRPr lang="en-GB" sz="6600" dirty="0">
              <a:latin typeface="Comic Sans MS" panose="030F0702030302020204" pitchFamily="66" charset="0"/>
            </a:endParaRPr>
          </a:p>
        </p:txBody>
      </p:sp>
      <p:sp>
        <p:nvSpPr>
          <p:cNvPr id="4" name="TextBox 3"/>
          <p:cNvSpPr txBox="1"/>
          <p:nvPr/>
        </p:nvSpPr>
        <p:spPr>
          <a:xfrm>
            <a:off x="1209968" y="1644086"/>
            <a:ext cx="3928724" cy="1323439"/>
          </a:xfrm>
          <a:prstGeom prst="rect">
            <a:avLst/>
          </a:prstGeom>
          <a:noFill/>
        </p:spPr>
        <p:txBody>
          <a:bodyPr wrap="square" rtlCol="0">
            <a:spAutoFit/>
          </a:bodyPr>
          <a:lstStyle/>
          <a:p>
            <a:r>
              <a:rPr lang="en-GB" sz="4000" dirty="0">
                <a:latin typeface="Comic Sans MS" panose="030F0702030302020204" pitchFamily="66" charset="0"/>
              </a:rPr>
              <a:t>Oak –</a:t>
            </a:r>
          </a:p>
          <a:p>
            <a:r>
              <a:rPr lang="en-GB" sz="4000" dirty="0">
                <a:latin typeface="Comic Sans MS" panose="030F0702030302020204" pitchFamily="66" charset="0"/>
              </a:rPr>
              <a:t>Ash – </a:t>
            </a:r>
          </a:p>
        </p:txBody>
      </p:sp>
      <p:sp>
        <p:nvSpPr>
          <p:cNvPr id="5" name="TextBox 4"/>
          <p:cNvSpPr txBox="1"/>
          <p:nvPr/>
        </p:nvSpPr>
        <p:spPr>
          <a:xfrm>
            <a:off x="6623189" y="3495368"/>
            <a:ext cx="3347883" cy="523220"/>
          </a:xfrm>
          <a:prstGeom prst="rect">
            <a:avLst/>
          </a:prstGeom>
          <a:noFill/>
        </p:spPr>
        <p:txBody>
          <a:bodyPr wrap="square" rtlCol="0">
            <a:spAutoFit/>
          </a:bodyPr>
          <a:lstStyle/>
          <a:p>
            <a:r>
              <a:rPr lang="en-GB" sz="2800" dirty="0"/>
              <a:t> </a:t>
            </a:r>
          </a:p>
        </p:txBody>
      </p:sp>
      <p:sp>
        <p:nvSpPr>
          <p:cNvPr id="7" name="Rectangle 6"/>
          <p:cNvSpPr/>
          <p:nvPr/>
        </p:nvSpPr>
        <p:spPr>
          <a:xfrm>
            <a:off x="5727465" y="1644086"/>
            <a:ext cx="4832380" cy="1938992"/>
          </a:xfrm>
          <a:prstGeom prst="rect">
            <a:avLst/>
          </a:prstGeom>
        </p:spPr>
        <p:txBody>
          <a:bodyPr wrap="square">
            <a:spAutoFit/>
          </a:bodyPr>
          <a:lstStyle/>
          <a:p>
            <a:pPr lvl="0"/>
            <a:r>
              <a:rPr lang="en-GB" sz="4000" dirty="0">
                <a:solidFill>
                  <a:prstClr val="black"/>
                </a:solidFill>
                <a:latin typeface="Comic Sans MS" panose="030F0702030302020204" pitchFamily="66" charset="0"/>
              </a:rPr>
              <a:t>Birch –   </a:t>
            </a:r>
            <a:endParaRPr lang="en-GB" sz="4000" dirty="0">
              <a:solidFill>
                <a:srgbClr val="CC0099"/>
              </a:solidFill>
              <a:latin typeface="Comic Sans MS" panose="030F0702030302020204" pitchFamily="66" charset="0"/>
            </a:endParaRPr>
          </a:p>
          <a:p>
            <a:pPr lvl="0"/>
            <a:r>
              <a:rPr lang="en-GB" sz="4000" dirty="0">
                <a:solidFill>
                  <a:prstClr val="black"/>
                </a:solidFill>
                <a:latin typeface="Comic Sans MS" panose="030F0702030302020204" pitchFamily="66" charset="0"/>
              </a:rPr>
              <a:t>Pine – Olivia</a:t>
            </a:r>
          </a:p>
          <a:p>
            <a:pPr lvl="0"/>
            <a:r>
              <a:rPr lang="en-GB" sz="4000" dirty="0">
                <a:solidFill>
                  <a:prstClr val="black"/>
                </a:solidFill>
                <a:latin typeface="Comic Sans MS" panose="030F0702030302020204" pitchFamily="66" charset="0"/>
              </a:rPr>
              <a:t>Elm – Jimmy</a:t>
            </a:r>
            <a:endParaRPr lang="en-GB" sz="4000" dirty="0">
              <a:solidFill>
                <a:prstClr val="black"/>
              </a:solidFill>
            </a:endParaRPr>
          </a:p>
        </p:txBody>
      </p:sp>
      <p:sp>
        <p:nvSpPr>
          <p:cNvPr id="8" name="Rectangle 7"/>
          <p:cNvSpPr/>
          <p:nvPr/>
        </p:nvSpPr>
        <p:spPr>
          <a:xfrm>
            <a:off x="5727465" y="3656596"/>
            <a:ext cx="5120122" cy="1938992"/>
          </a:xfrm>
          <a:prstGeom prst="rect">
            <a:avLst/>
          </a:prstGeom>
        </p:spPr>
        <p:txBody>
          <a:bodyPr wrap="square">
            <a:spAutoFit/>
          </a:bodyPr>
          <a:lstStyle/>
          <a:p>
            <a:pPr lvl="0"/>
            <a:r>
              <a:rPr lang="en-GB" sz="4000" dirty="0">
                <a:solidFill>
                  <a:prstClr val="black"/>
                </a:solidFill>
                <a:latin typeface="Comic Sans MS" panose="030F0702030302020204" pitchFamily="66" charset="0"/>
              </a:rPr>
              <a:t>Redwood – </a:t>
            </a:r>
            <a:r>
              <a:rPr lang="en-GB" sz="3600" dirty="0">
                <a:solidFill>
                  <a:prstClr val="black"/>
                </a:solidFill>
                <a:latin typeface="Comic Sans MS" panose="030F0702030302020204" pitchFamily="66" charset="0"/>
              </a:rPr>
              <a:t>Sophie </a:t>
            </a:r>
            <a:r>
              <a:rPr lang="en-GB" sz="4000" dirty="0">
                <a:solidFill>
                  <a:prstClr val="black"/>
                </a:solidFill>
                <a:latin typeface="Comic Sans MS" panose="030F0702030302020204" pitchFamily="66" charset="0"/>
              </a:rPr>
              <a:t>Chestnut – Cody</a:t>
            </a:r>
          </a:p>
          <a:p>
            <a:pPr lvl="0"/>
            <a:r>
              <a:rPr lang="en-GB" sz="4000" dirty="0">
                <a:solidFill>
                  <a:prstClr val="black"/>
                </a:solidFill>
                <a:latin typeface="Comic Sans MS" panose="030F0702030302020204" pitchFamily="66" charset="0"/>
              </a:rPr>
              <a:t>Aspen- Jaxson</a:t>
            </a:r>
            <a:endParaRPr lang="en-GB" sz="4000" dirty="0">
              <a:solidFill>
                <a:prstClr val="black"/>
              </a:solidFill>
            </a:endParaRPr>
          </a:p>
        </p:txBody>
      </p:sp>
      <p:sp>
        <p:nvSpPr>
          <p:cNvPr id="9" name="Rectangle 8"/>
          <p:cNvSpPr/>
          <p:nvPr/>
        </p:nvSpPr>
        <p:spPr>
          <a:xfrm>
            <a:off x="1209967" y="3097055"/>
            <a:ext cx="4824449" cy="1938992"/>
          </a:xfrm>
          <a:prstGeom prst="rect">
            <a:avLst/>
          </a:prstGeom>
        </p:spPr>
        <p:txBody>
          <a:bodyPr wrap="square">
            <a:spAutoFit/>
          </a:bodyPr>
          <a:lstStyle/>
          <a:p>
            <a:pPr lvl="0"/>
            <a:r>
              <a:rPr lang="en-GB" sz="4000" dirty="0">
                <a:solidFill>
                  <a:prstClr val="black"/>
                </a:solidFill>
                <a:latin typeface="Comic Sans MS" panose="030F0702030302020204" pitchFamily="66" charset="0"/>
              </a:rPr>
              <a:t>Willow – Alex  </a:t>
            </a:r>
            <a:endParaRPr lang="en-GB" sz="4000" dirty="0">
              <a:solidFill>
                <a:srgbClr val="CC0099"/>
              </a:solidFill>
              <a:latin typeface="Comic Sans MS" panose="030F0702030302020204" pitchFamily="66" charset="0"/>
            </a:endParaRPr>
          </a:p>
          <a:p>
            <a:pPr lvl="0"/>
            <a:r>
              <a:rPr lang="en-GB" sz="4000" dirty="0">
                <a:solidFill>
                  <a:prstClr val="black"/>
                </a:solidFill>
                <a:latin typeface="Comic Sans MS" panose="030F0702030302020204" pitchFamily="66" charset="0"/>
              </a:rPr>
              <a:t>Spruce – Lucy-Mae</a:t>
            </a:r>
          </a:p>
          <a:p>
            <a:pPr lvl="0"/>
            <a:r>
              <a:rPr lang="en-GB" sz="4000" dirty="0">
                <a:solidFill>
                  <a:prstClr val="black"/>
                </a:solidFill>
                <a:latin typeface="Comic Sans MS" panose="030F0702030302020204" pitchFamily="66" charset="0"/>
              </a:rPr>
              <a:t>Maple –  Lennon</a:t>
            </a:r>
          </a:p>
        </p:txBody>
      </p:sp>
    </p:spTree>
    <p:extLst>
      <p:ext uri="{BB962C8B-B14F-4D97-AF65-F5344CB8AC3E}">
        <p14:creationId xmlns:p14="http://schemas.microsoft.com/office/powerpoint/2010/main" val="16483333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9154"/>
            <a:ext cx="6853690" cy="12191998"/>
          </a:xfrm>
          <a:prstGeom prst="rect">
            <a:avLst/>
          </a:prstGeom>
        </p:spPr>
      </p:pic>
      <p:sp>
        <p:nvSpPr>
          <p:cNvPr id="3" name="TextBox 2"/>
          <p:cNvSpPr txBox="1"/>
          <p:nvPr/>
        </p:nvSpPr>
        <p:spPr>
          <a:xfrm>
            <a:off x="3064042" y="946484"/>
            <a:ext cx="6513095" cy="1323439"/>
          </a:xfrm>
          <a:prstGeom prst="rect">
            <a:avLst/>
          </a:prstGeom>
          <a:noFill/>
        </p:spPr>
        <p:txBody>
          <a:bodyPr wrap="square" rtlCol="0">
            <a:spAutoFit/>
          </a:bodyPr>
          <a:lstStyle/>
          <a:p>
            <a:pPr algn="ctr"/>
            <a:r>
              <a:rPr lang="en-GB" sz="4800" u="sng" dirty="0">
                <a:solidFill>
                  <a:srgbClr val="FF0066"/>
                </a:solidFill>
                <a:latin typeface="Comic Sans MS" panose="030F0702030302020204" pitchFamily="66" charset="0"/>
              </a:rPr>
              <a:t>Weekly Team Points!</a:t>
            </a:r>
          </a:p>
          <a:p>
            <a:pPr algn="ctr"/>
            <a:endParaRPr lang="en-GB" sz="3200" i="1" dirty="0">
              <a:latin typeface="Comic Sans MS" panose="030F0702030302020204" pitchFamily="66"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275949672"/>
              </p:ext>
            </p:extLst>
          </p:nvPr>
        </p:nvGraphicFramePr>
        <p:xfrm>
          <a:off x="1465178" y="2497564"/>
          <a:ext cx="9261644" cy="2464352"/>
        </p:xfrm>
        <a:graphic>
          <a:graphicData uri="http://schemas.openxmlformats.org/drawingml/2006/table">
            <a:tbl>
              <a:tblPr firstRow="1" bandRow="1">
                <a:tableStyleId>{5C22544A-7EE6-4342-B048-85BDC9FD1C3A}</a:tableStyleId>
              </a:tblPr>
              <a:tblGrid>
                <a:gridCol w="2315411">
                  <a:extLst>
                    <a:ext uri="{9D8B030D-6E8A-4147-A177-3AD203B41FA5}">
                      <a16:colId xmlns:a16="http://schemas.microsoft.com/office/drawing/2014/main" val="3299981363"/>
                    </a:ext>
                  </a:extLst>
                </a:gridCol>
                <a:gridCol w="2315411">
                  <a:extLst>
                    <a:ext uri="{9D8B030D-6E8A-4147-A177-3AD203B41FA5}">
                      <a16:colId xmlns:a16="http://schemas.microsoft.com/office/drawing/2014/main" val="3451166365"/>
                    </a:ext>
                  </a:extLst>
                </a:gridCol>
                <a:gridCol w="2315411">
                  <a:extLst>
                    <a:ext uri="{9D8B030D-6E8A-4147-A177-3AD203B41FA5}">
                      <a16:colId xmlns:a16="http://schemas.microsoft.com/office/drawing/2014/main" val="479396576"/>
                    </a:ext>
                  </a:extLst>
                </a:gridCol>
                <a:gridCol w="2315411">
                  <a:extLst>
                    <a:ext uri="{9D8B030D-6E8A-4147-A177-3AD203B41FA5}">
                      <a16:colId xmlns:a16="http://schemas.microsoft.com/office/drawing/2014/main" val="200857127"/>
                    </a:ext>
                  </a:extLst>
                </a:gridCol>
              </a:tblGrid>
              <a:tr h="1232176">
                <a:tc>
                  <a:txBody>
                    <a:bodyPr/>
                    <a:lstStyle/>
                    <a:p>
                      <a:pPr algn="ctr"/>
                      <a:r>
                        <a:rPr lang="en-GB" sz="3200" dirty="0">
                          <a:solidFill>
                            <a:schemeClr val="tx1"/>
                          </a:solidFill>
                          <a:latin typeface="Comic Sans MS" panose="030F0702030302020204" pitchFamily="66" charset="0"/>
                        </a:rPr>
                        <a:t>Peel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GB" sz="3200" dirty="0" err="1">
                          <a:solidFill>
                            <a:schemeClr val="tx1"/>
                          </a:solidFill>
                          <a:latin typeface="Comic Sans MS" panose="030F0702030302020204" pitchFamily="66" charset="0"/>
                        </a:rPr>
                        <a:t>Ethelfleda</a:t>
                      </a:r>
                      <a:endParaRPr lang="en-GB" sz="320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GB" sz="3200" dirty="0">
                          <a:solidFill>
                            <a:schemeClr val="tx1"/>
                          </a:solidFill>
                          <a:latin typeface="Comic Sans MS" panose="030F0702030302020204" pitchFamily="66" charset="0"/>
                        </a:rPr>
                        <a:t>Grazier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en-GB" sz="3200" dirty="0">
                          <a:solidFill>
                            <a:schemeClr val="tx1"/>
                          </a:solidFill>
                          <a:latin typeface="Comic Sans MS" panose="030F0702030302020204" pitchFamily="66" charset="0"/>
                        </a:rPr>
                        <a:t>Offa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3117705136"/>
                  </a:ext>
                </a:extLst>
              </a:tr>
              <a:tr h="1232176">
                <a:tc>
                  <a:txBody>
                    <a:bodyPr/>
                    <a:lstStyle/>
                    <a:p>
                      <a:pPr algn="ctr"/>
                      <a:endParaRPr lang="en-GB"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17769375"/>
                  </a:ext>
                </a:extLst>
              </a:tr>
            </a:tbl>
          </a:graphicData>
        </a:graphic>
      </p:graphicFrame>
      <p:sp>
        <p:nvSpPr>
          <p:cNvPr id="5" name="TextBox 4"/>
          <p:cNvSpPr txBox="1"/>
          <p:nvPr/>
        </p:nvSpPr>
        <p:spPr>
          <a:xfrm>
            <a:off x="1959427" y="4023356"/>
            <a:ext cx="1397725" cy="646331"/>
          </a:xfrm>
          <a:prstGeom prst="rect">
            <a:avLst/>
          </a:prstGeom>
          <a:noFill/>
        </p:spPr>
        <p:txBody>
          <a:bodyPr wrap="square" rtlCol="0">
            <a:spAutoFit/>
          </a:bodyPr>
          <a:lstStyle/>
          <a:p>
            <a:pPr algn="ctr"/>
            <a:r>
              <a:rPr lang="en-GB" sz="3600" dirty="0">
                <a:solidFill>
                  <a:srgbClr val="FF0000"/>
                </a:solidFill>
                <a:latin typeface="Comic Sans MS" panose="030F0702030302020204" pitchFamily="66" charset="0"/>
              </a:rPr>
              <a:t>114</a:t>
            </a:r>
            <a:endParaRPr lang="en-US" sz="3600" dirty="0">
              <a:solidFill>
                <a:srgbClr val="FF0000"/>
              </a:solidFill>
              <a:latin typeface="Comic Sans MS" panose="030F0702030302020204" pitchFamily="66" charset="0"/>
            </a:endParaRPr>
          </a:p>
        </p:txBody>
      </p:sp>
      <p:sp>
        <p:nvSpPr>
          <p:cNvPr id="6" name="TextBox 5"/>
          <p:cNvSpPr txBox="1"/>
          <p:nvPr/>
        </p:nvSpPr>
        <p:spPr>
          <a:xfrm>
            <a:off x="4123468" y="4023359"/>
            <a:ext cx="1397725" cy="646331"/>
          </a:xfrm>
          <a:prstGeom prst="rect">
            <a:avLst/>
          </a:prstGeom>
          <a:noFill/>
        </p:spPr>
        <p:txBody>
          <a:bodyPr wrap="square" rtlCol="0">
            <a:spAutoFit/>
          </a:bodyPr>
          <a:lstStyle/>
          <a:p>
            <a:pPr algn="ctr"/>
            <a:r>
              <a:rPr lang="en-GB" sz="3600" dirty="0">
                <a:solidFill>
                  <a:srgbClr val="FFC000"/>
                </a:solidFill>
                <a:latin typeface="Comic Sans MS" panose="030F0702030302020204" pitchFamily="66" charset="0"/>
              </a:rPr>
              <a:t>147</a:t>
            </a:r>
            <a:endParaRPr lang="en-US" sz="3600" dirty="0">
              <a:solidFill>
                <a:srgbClr val="FFC000"/>
              </a:solidFill>
              <a:latin typeface="Comic Sans MS" panose="030F0702030302020204" pitchFamily="66" charset="0"/>
            </a:endParaRPr>
          </a:p>
        </p:txBody>
      </p:sp>
      <p:sp>
        <p:nvSpPr>
          <p:cNvPr id="7" name="TextBox 6"/>
          <p:cNvSpPr txBox="1"/>
          <p:nvPr/>
        </p:nvSpPr>
        <p:spPr>
          <a:xfrm>
            <a:off x="6508547" y="4023358"/>
            <a:ext cx="1397725" cy="646331"/>
          </a:xfrm>
          <a:prstGeom prst="rect">
            <a:avLst/>
          </a:prstGeom>
          <a:noFill/>
        </p:spPr>
        <p:txBody>
          <a:bodyPr wrap="square" rtlCol="0">
            <a:spAutoFit/>
          </a:bodyPr>
          <a:lstStyle/>
          <a:p>
            <a:pPr algn="ctr"/>
            <a:r>
              <a:rPr lang="en-US" sz="3600" dirty="0">
                <a:solidFill>
                  <a:srgbClr val="00B050"/>
                </a:solidFill>
                <a:latin typeface="Comic Sans MS" panose="030F0702030302020204" pitchFamily="66" charset="0"/>
              </a:rPr>
              <a:t>132</a:t>
            </a:r>
          </a:p>
        </p:txBody>
      </p:sp>
      <p:sp>
        <p:nvSpPr>
          <p:cNvPr id="8" name="TextBox 7"/>
          <p:cNvSpPr txBox="1"/>
          <p:nvPr/>
        </p:nvSpPr>
        <p:spPr>
          <a:xfrm>
            <a:off x="8834848" y="4023356"/>
            <a:ext cx="1397725" cy="646331"/>
          </a:xfrm>
          <a:prstGeom prst="rect">
            <a:avLst/>
          </a:prstGeom>
          <a:noFill/>
        </p:spPr>
        <p:txBody>
          <a:bodyPr wrap="square" rtlCol="0">
            <a:spAutoFit/>
          </a:bodyPr>
          <a:lstStyle/>
          <a:p>
            <a:pPr algn="ctr"/>
            <a:r>
              <a:rPr lang="en-GB" sz="3600" dirty="0">
                <a:solidFill>
                  <a:srgbClr val="0070C0"/>
                </a:solidFill>
                <a:latin typeface="Comic Sans MS" panose="030F0702030302020204" pitchFamily="66" charset="0"/>
              </a:rPr>
              <a:t>123</a:t>
            </a:r>
            <a:endParaRPr lang="en-US" sz="3600" dirty="0">
              <a:solidFill>
                <a:srgbClr val="0070C0"/>
              </a:solidFill>
              <a:latin typeface="Comic Sans MS" panose="030F0702030302020204" pitchFamily="66" charset="0"/>
            </a:endParaRPr>
          </a:p>
        </p:txBody>
      </p:sp>
    </p:spTree>
    <p:extLst>
      <p:ext uri="{BB962C8B-B14F-4D97-AF65-F5344CB8AC3E}">
        <p14:creationId xmlns:p14="http://schemas.microsoft.com/office/powerpoint/2010/main" val="4031114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arn(inVertical)">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5447645"/>
          </a:xfrm>
          <a:prstGeom prst="rect">
            <a:avLst/>
          </a:prstGeom>
          <a:noFill/>
        </p:spPr>
        <p:txBody>
          <a:bodyPr wrap="square" rtlCol="0">
            <a:spAutoFit/>
          </a:bodyPr>
          <a:lstStyle/>
          <a:p>
            <a:pPr algn="ctr"/>
            <a:r>
              <a:rPr lang="en-GB" sz="6600" dirty="0">
                <a:latin typeface="Comic Sans MS" panose="030F0702030302020204" pitchFamily="66" charset="0"/>
              </a:rPr>
              <a:t>Elm</a:t>
            </a:r>
          </a:p>
          <a:p>
            <a:pPr algn="ctr"/>
            <a:endParaRPr lang="en-GB" sz="2400" b="1" dirty="0">
              <a:solidFill>
                <a:srgbClr val="0070C0"/>
              </a:solidFill>
              <a:latin typeface="Lucida Handwriting" panose="03010101010101010101" pitchFamily="66" charset="0"/>
            </a:endParaRPr>
          </a:p>
          <a:p>
            <a:pPr algn="ctr"/>
            <a:r>
              <a:rPr lang="en-GB" sz="6600" b="1" dirty="0">
                <a:solidFill>
                  <a:srgbClr val="0070C0"/>
                </a:solidFill>
                <a:latin typeface="Comic Sans MS" panose="030F0702030302020204" pitchFamily="66" charset="0"/>
              </a:rPr>
              <a:t>Remy-Lei</a:t>
            </a: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Comic Sans MS" panose="030F0702030302020204" pitchFamily="66" charset="0"/>
              </a:rPr>
              <a:t>In English this week Remy-Lei has challenged herself to use adjectives to create an excellent sentence comprising of a simile to describe Solomon the dog from Pet Day! Keep up this excellent writing, well done.</a:t>
            </a:r>
            <a:endParaRPr lang="en-GB" sz="2400" b="1"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Mr Grice                                    17.09.2021</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6245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524315"/>
          </a:xfrm>
          <a:prstGeom prst="rect">
            <a:avLst/>
          </a:prstGeom>
          <a:noFill/>
        </p:spPr>
        <p:txBody>
          <a:bodyPr wrap="square" rtlCol="0">
            <a:spAutoFit/>
          </a:bodyPr>
          <a:lstStyle/>
          <a:p>
            <a:pPr algn="ctr"/>
            <a:r>
              <a:rPr lang="en-GB" sz="6600" dirty="0">
                <a:latin typeface="Comic Sans MS" panose="030F0702030302020204" pitchFamily="66" charset="0"/>
              </a:rPr>
              <a:t>Birch</a:t>
            </a:r>
          </a:p>
          <a:p>
            <a:pPr algn="ctr"/>
            <a:r>
              <a:rPr lang="en-GB" sz="6600" b="1" dirty="0">
                <a:solidFill>
                  <a:srgbClr val="0070C0"/>
                </a:solidFill>
                <a:latin typeface="Comic Sans MS" panose="030F0702030302020204" pitchFamily="66" charset="0"/>
              </a:rPr>
              <a:t>Harrison</a:t>
            </a:r>
          </a:p>
          <a:p>
            <a:pPr algn="ctr"/>
            <a:r>
              <a:rPr lang="en-GB" sz="2000" dirty="0">
                <a:solidFill>
                  <a:srgbClr val="0070C0"/>
                </a:solidFill>
                <a:latin typeface="Comic Sans MS" panose="030F0702030302020204" pitchFamily="66" charset="0"/>
              </a:rPr>
              <a:t>In topic this week Harrison used an Atlas to locate the continents of the world. He challenged himself further to find countries within these continents. Well done Harrison! Fantastic effort!</a:t>
            </a:r>
            <a:endParaRPr lang="en-GB" sz="2000"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Miss Hewitt                                  17.09.21</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24129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924425"/>
          </a:xfrm>
          <a:prstGeom prst="rect">
            <a:avLst/>
          </a:prstGeom>
          <a:noFill/>
        </p:spPr>
        <p:txBody>
          <a:bodyPr wrap="square" rtlCol="0">
            <a:spAutoFit/>
          </a:bodyPr>
          <a:lstStyle/>
          <a:p>
            <a:pPr algn="ctr"/>
            <a:r>
              <a:rPr lang="en-GB" sz="6600" dirty="0">
                <a:latin typeface="Comic Sans MS" panose="030F0702030302020204" pitchFamily="66" charset="0"/>
              </a:rPr>
              <a:t>Pine</a:t>
            </a:r>
          </a:p>
          <a:p>
            <a:pPr algn="ctr"/>
            <a:endParaRPr lang="en-GB" sz="2400" b="1" dirty="0">
              <a:solidFill>
                <a:srgbClr val="0070C0"/>
              </a:solidFill>
              <a:latin typeface="Lucida Handwriting" panose="03010101010101010101" pitchFamily="66" charset="0"/>
            </a:endParaRPr>
          </a:p>
          <a:p>
            <a:pPr algn="ctr"/>
            <a:r>
              <a:rPr lang="en-GB" sz="7200" dirty="0">
                <a:solidFill>
                  <a:srgbClr val="CC0099"/>
                </a:solidFill>
                <a:latin typeface="Comic Sans MS" panose="030F0702030302020204" pitchFamily="66" charset="0"/>
              </a:rPr>
              <a:t>Alfie</a:t>
            </a:r>
          </a:p>
          <a:p>
            <a:pPr algn="ctr"/>
            <a:r>
              <a:rPr lang="en-GB" sz="2800" b="1" dirty="0">
                <a:latin typeface="Comic Sans MS" panose="030F0702030302020204" pitchFamily="66" charset="0"/>
              </a:rPr>
              <a:t>For using teamwork to help a friend put on their socks in PE. So kind! Well done Alfie. </a:t>
            </a:r>
          </a:p>
          <a:p>
            <a:pPr algn="ctr"/>
            <a:endParaRPr lang="en-GB" sz="2400" b="1"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Mrs Leedham-Hawkes                                    17.09.21</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32316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770537"/>
          </a:xfrm>
          <a:prstGeom prst="rect">
            <a:avLst/>
          </a:prstGeom>
          <a:noFill/>
        </p:spPr>
        <p:txBody>
          <a:bodyPr wrap="square" rtlCol="0">
            <a:spAutoFit/>
          </a:bodyPr>
          <a:lstStyle/>
          <a:p>
            <a:pPr algn="ctr"/>
            <a:r>
              <a:rPr lang="en-GB" sz="6600" dirty="0">
                <a:latin typeface="Comic Sans MS" panose="030F0702030302020204" pitchFamily="66" charset="0"/>
              </a:rPr>
              <a:t>Maple</a:t>
            </a:r>
          </a:p>
          <a:p>
            <a:pPr algn="ctr"/>
            <a:r>
              <a:rPr lang="en-GB" sz="6600" dirty="0">
                <a:solidFill>
                  <a:srgbClr val="0070C0"/>
                </a:solidFill>
                <a:latin typeface="Comic Sans MS" panose="030F0702030302020204" pitchFamily="66" charset="0"/>
              </a:rPr>
              <a:t>Oliver B</a:t>
            </a:r>
          </a:p>
          <a:p>
            <a:r>
              <a:rPr lang="en-GB" sz="2000" dirty="0">
                <a:latin typeface="XCCW Joined 33a" panose="03050602040000000000" pitchFamily="66" charset="0"/>
              </a:rPr>
              <a:t>Oliver has worked extremely hard in all areas of the curriculum this week.  He is showing resilience when faced with challenges and is persevering to ensure that he is able to complete a task.  </a:t>
            </a:r>
          </a:p>
          <a:p>
            <a:pPr algn="ctr"/>
            <a:r>
              <a:rPr lang="en-GB" sz="2000" dirty="0">
                <a:latin typeface="XCCW Joined 33a" panose="03050602040000000000" pitchFamily="66" charset="0"/>
              </a:rPr>
              <a:t>Well done Oliver!</a:t>
            </a:r>
            <a:endParaRPr lang="en-GB" sz="2000" b="1" dirty="0">
              <a:latin typeface="XCCW Joined 33a" panose="03050602040000000000" pitchFamily="66" charset="0"/>
            </a:endParaRP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Miss Dawson                                  17.09.2021</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834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1088</TotalTime>
  <Words>441</Words>
  <Application>Microsoft Office PowerPoint</Application>
  <PresentationFormat>Widescreen</PresentationFormat>
  <Paragraphs>97</Paragraphs>
  <Slides>15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Calibri</vt:lpstr>
      <vt:lpstr>Calibri Light</vt:lpstr>
      <vt:lpstr>Comic Sans MS</vt:lpstr>
      <vt:lpstr>Lucida Handwriting</vt:lpstr>
      <vt:lpstr>Times New Roman</vt:lpstr>
      <vt:lpstr>XCCW Joined 33a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Woodlands Primary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Mrs Maiden</dc:creator>
  <cp:lastModifiedBy>Jon Baker</cp:lastModifiedBy>
  <cp:revision>198</cp:revision>
  <cp:lastPrinted>2021-09-17T07:02:18Z</cp:lastPrinted>
  <dcterms:created xsi:type="dcterms:W3CDTF">2020-05-30T07:30:34Z</dcterms:created>
  <dcterms:modified xsi:type="dcterms:W3CDTF">2021-09-17T07:35:47Z</dcterms:modified>
</cp:coreProperties>
</file>