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0" r:id="rId4"/>
    <p:sldId id="284" r:id="rId5"/>
    <p:sldId id="301" r:id="rId6"/>
    <p:sldId id="286" r:id="rId7"/>
    <p:sldId id="288" r:id="rId8"/>
    <p:sldId id="290" r:id="rId9"/>
    <p:sldId id="292" r:id="rId10"/>
    <p:sldId id="294" r:id="rId11"/>
    <p:sldId id="296" r:id="rId12"/>
    <p:sldId id="298" r:id="rId13"/>
    <p:sldId id="300"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66"/>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73" d="100"/>
          <a:sy n="73"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16/09/2022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16/09/2022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16/09/2022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16/09/2022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1043216"/>
            <a:ext cx="6645032"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pPr algn="ctr"/>
            <a:r>
              <a:rPr lang="en-GB" sz="4800" dirty="0">
                <a:latin typeface="Comic Sans MS" panose="030F0702030302020204" pitchFamily="66" charset="0"/>
              </a:rPr>
              <a:t>Friday 16</a:t>
            </a:r>
            <a:r>
              <a:rPr lang="en-GB" sz="4800" baseline="30000" dirty="0">
                <a:latin typeface="Comic Sans MS" panose="030F0702030302020204" pitchFamily="66" charset="0"/>
              </a:rPr>
              <a:t>th</a:t>
            </a:r>
            <a:r>
              <a:rPr lang="en-GB" sz="4800" dirty="0">
                <a:latin typeface="Comic Sans MS" panose="030F0702030302020204" pitchFamily="66" charset="0"/>
              </a:rPr>
              <a:t> September</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50993"/>
            <a:ext cx="9744502" cy="4924425"/>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endParaRPr lang="en-GB" sz="2400" b="1" dirty="0">
              <a:solidFill>
                <a:srgbClr val="0070C0"/>
              </a:solidFill>
              <a:latin typeface="Lucida Handwriting" panose="03010101010101010101" pitchFamily="66" charset="0"/>
            </a:endParaRPr>
          </a:p>
          <a:p>
            <a:pPr algn="ctr"/>
            <a:r>
              <a:rPr lang="en-GB" sz="3200" b="1" dirty="0">
                <a:solidFill>
                  <a:srgbClr val="CC0099"/>
                </a:solidFill>
                <a:latin typeface="Lucida Handwriting" panose="03010101010101010101" pitchFamily="66" charset="0"/>
              </a:rPr>
              <a:t>Elizabeth Curtis-Clark</a:t>
            </a:r>
          </a:p>
          <a:p>
            <a:pPr algn="ctr"/>
            <a:r>
              <a:rPr lang="en-GB" sz="2400" b="1" dirty="0">
                <a:solidFill>
                  <a:srgbClr val="0070C0"/>
                </a:solidFill>
                <a:latin typeface="Lucida Handwriting" panose="03010101010101010101" pitchFamily="66" charset="0"/>
              </a:rPr>
              <a:t>For</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Amazing effort and striving for excellence in English learning this week.</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Read &amp; Mrs Davies        8.9.22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170646"/>
          </a:xfrm>
          <a:prstGeom prst="rect">
            <a:avLst/>
          </a:prstGeom>
          <a:noFill/>
        </p:spPr>
        <p:txBody>
          <a:bodyPr wrap="square" rtlCol="0">
            <a:spAutoFit/>
          </a:bodyPr>
          <a:lstStyle/>
          <a:p>
            <a:pPr algn="ctr"/>
            <a:r>
              <a:rPr lang="en-GB" sz="6600" dirty="0">
                <a:latin typeface="Comic Sans MS" panose="030F0702030302020204" pitchFamily="66" charset="0"/>
              </a:rPr>
              <a:t>Chestnut</a:t>
            </a:r>
          </a:p>
          <a:p>
            <a:pPr algn="ctr"/>
            <a:r>
              <a:rPr lang="en-GB" sz="3600" b="1" dirty="0">
                <a:solidFill>
                  <a:srgbClr val="CC0099"/>
                </a:solidFill>
                <a:latin typeface="Lucida Handwriting" panose="03010101010101010101" pitchFamily="66" charset="0"/>
              </a:rPr>
              <a:t>Phoebe</a:t>
            </a:r>
          </a:p>
          <a:p>
            <a:pPr algn="ctr"/>
            <a:endParaRPr lang="en-GB" sz="3600" b="1" dirty="0">
              <a:solidFill>
                <a:srgbClr val="CC0099"/>
              </a:solidFill>
              <a:latin typeface="Lucida Handwriting" panose="03010101010101010101" pitchFamily="66" charset="0"/>
            </a:endParaRPr>
          </a:p>
          <a:p>
            <a:pPr algn="ctr"/>
            <a:r>
              <a:rPr lang="en-GB" sz="2400" b="1" dirty="0">
                <a:latin typeface="Lucida Handwriting" panose="03010101010101010101" pitchFamily="66" charset="0"/>
              </a:rPr>
              <a:t>For showing a fantastic hardworking attitude towards every subject throughout the day. I believe she is a model example of how we learn and keep improving ourselves.</a:t>
            </a:r>
            <a:endParaRPr lang="en-GB" sz="2000" b="1" dirty="0">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Tennuci                                   16.09.22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262979"/>
          </a:xfrm>
          <a:prstGeom prst="rect">
            <a:avLst/>
          </a:prstGeom>
          <a:noFill/>
        </p:spPr>
        <p:txBody>
          <a:bodyPr wrap="square" rtlCol="0">
            <a:spAutoFit/>
          </a:bodyPr>
          <a:lstStyle/>
          <a:p>
            <a:pPr algn="ctr"/>
            <a:r>
              <a:rPr lang="en-GB" sz="6600" dirty="0">
                <a:latin typeface="Comic Sans MS" panose="030F0702030302020204" pitchFamily="66" charset="0"/>
              </a:rPr>
              <a:t>Aspen</a:t>
            </a:r>
          </a:p>
          <a:p>
            <a:pPr algn="ctr"/>
            <a:endParaRPr lang="en-GB" sz="2400" b="1" dirty="0">
              <a:solidFill>
                <a:srgbClr val="0070C0"/>
              </a:solidFill>
              <a:latin typeface="Lucida Handwriting" panose="03010101010101010101" pitchFamily="66" charset="0"/>
            </a:endParaRPr>
          </a:p>
          <a:p>
            <a:pPr algn="ctr"/>
            <a:r>
              <a:rPr lang="en-GB" sz="5400" b="1" dirty="0">
                <a:solidFill>
                  <a:srgbClr val="CC0099"/>
                </a:solidFill>
                <a:latin typeface="Lucida Handwriting" panose="03010101010101010101" pitchFamily="66" charset="0"/>
              </a:rPr>
              <a:t>Emma </a:t>
            </a:r>
          </a:p>
          <a:p>
            <a:pPr algn="ctr"/>
            <a:r>
              <a:rPr lang="en-GB" sz="3200" b="1" dirty="0">
                <a:latin typeface="Comic Sans MS" panose="030F0702030302020204" pitchFamily="66" charset="0"/>
              </a:rPr>
              <a:t>For using excellence to determine word classes</a:t>
            </a:r>
          </a:p>
          <a:p>
            <a:pPr algn="ctr"/>
            <a:r>
              <a:rPr lang="en-GB" sz="3200" b="1" dirty="0">
                <a:latin typeface="Comic Sans MS" panose="030F0702030302020204" pitchFamily="66" charset="0"/>
              </a:rPr>
              <a:t>Within complex clauses in English.</a:t>
            </a:r>
          </a:p>
          <a:p>
            <a:pPr algn="ctr"/>
            <a:r>
              <a:rPr lang="en-GB" sz="3200" b="1" dirty="0">
                <a:latin typeface="Comic Sans MS" panose="030F0702030302020204" pitchFamily="66" charset="0"/>
              </a:rPr>
              <a:t>Well done </a:t>
            </a:r>
            <a:r>
              <a:rPr lang="en-GB" sz="3200" b="1" dirty="0">
                <a:latin typeface="Comic Sans MS" panose="030F0702030302020204" pitchFamily="66" charset="0"/>
                <a:sym typeface="Wingdings" panose="05000000000000000000" pitchFamily="2" charset="2"/>
              </a:rPr>
              <a:t> </a:t>
            </a:r>
            <a:r>
              <a:rPr lang="en-GB" sz="3200" b="1" dirty="0">
                <a:latin typeface="Comic Sans MS" panose="030F0702030302020204" pitchFamily="66" charset="0"/>
              </a:rPr>
              <a:t> </a:t>
            </a:r>
          </a:p>
          <a:p>
            <a:pPr algn="ctr"/>
            <a:r>
              <a:rPr lang="en-GB" sz="2400" b="1" dirty="0">
                <a:solidFill>
                  <a:srgbClr val="0070C0"/>
                </a:solidFill>
                <a:latin typeface="Lucida Handwriting" panose="03010101010101010101" pitchFamily="66" charset="0"/>
              </a:rPr>
              <a:t> </a:t>
            </a:r>
          </a:p>
          <a:p>
            <a:pPr algn="r"/>
            <a:r>
              <a:rPr lang="en-GB" sz="2400" b="1" dirty="0">
                <a:solidFill>
                  <a:srgbClr val="0070C0"/>
                </a:solidFill>
                <a:latin typeface="Lucida Handwriting" panose="03010101010101010101" pitchFamily="66" charset="0"/>
              </a:rPr>
              <a:t>Miss Volante and Mrs Leedham-Hawkes			 16.09.22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047536"/>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endParaRPr lang="en-GB" sz="2400" dirty="0">
              <a:latin typeface="Comic Sans MS" panose="030F0702030302020204" pitchFamily="66" charset="0"/>
            </a:endParaRPr>
          </a:p>
          <a:p>
            <a:pPr algn="ctr"/>
            <a:r>
              <a:rPr lang="en-GB" sz="3200" b="1" dirty="0">
                <a:solidFill>
                  <a:srgbClr val="FF0066"/>
                </a:solidFill>
                <a:latin typeface="Lucida Calligraphy" panose="03010101010101010101" pitchFamily="66" charset="0"/>
              </a:rPr>
              <a:t>Phoebe</a:t>
            </a:r>
          </a:p>
          <a:p>
            <a:pPr algn="ctr"/>
            <a:endParaRPr lang="en-GB" sz="3200" b="1" dirty="0">
              <a:solidFill>
                <a:srgbClr val="FF0066"/>
              </a:solidFill>
              <a:latin typeface="Lucida Calligraphy" panose="03010101010101010101" pitchFamily="66" charset="0"/>
            </a:endParaRPr>
          </a:p>
          <a:p>
            <a:pPr algn="ctr"/>
            <a:r>
              <a:rPr lang="en-GB" sz="3200" b="1" dirty="0">
                <a:latin typeface="Lucida Calligraphy" panose="03010101010101010101" pitchFamily="66" charset="0"/>
              </a:rPr>
              <a:t>A fantastic piece of descriptive writing, </a:t>
            </a:r>
          </a:p>
          <a:p>
            <a:pPr algn="ctr"/>
            <a:r>
              <a:rPr lang="en-GB" sz="3200" b="1" dirty="0">
                <a:latin typeface="Lucida Calligraphy" panose="03010101010101010101" pitchFamily="66" charset="0"/>
              </a:rPr>
              <a:t>Incorporating links to texts and features of writing that we looked at this week.</a:t>
            </a:r>
          </a:p>
          <a:p>
            <a:pPr algn="ctr"/>
            <a:endParaRPr lang="en-GB" sz="2400" b="1" dirty="0">
              <a:solidFill>
                <a:srgbClr val="FF0066"/>
              </a:solidFill>
              <a:latin typeface="Lucida Calligraphy" panose="03010101010101010101" pitchFamily="66" charset="0"/>
            </a:endParaRPr>
          </a:p>
          <a:p>
            <a:pPr algn="ctr"/>
            <a:r>
              <a:rPr lang="en-GB" sz="2400" b="1" dirty="0">
                <a:solidFill>
                  <a:srgbClr val="0070C0"/>
                </a:solidFill>
                <a:latin typeface="Lucida Handwriting" panose="03010101010101010101" pitchFamily="66" charset="0"/>
              </a:rPr>
              <a:t>Mrs Gill                16.09.22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3064042" y="946484"/>
            <a:ext cx="6513095" cy="1323439"/>
          </a:xfrm>
          <a:prstGeom prst="rect">
            <a:avLst/>
          </a:prstGeom>
          <a:noFill/>
        </p:spPr>
        <p:txBody>
          <a:bodyPr wrap="square" rtlCol="0">
            <a:spAutoFit/>
          </a:bodyPr>
          <a:lstStyle/>
          <a:p>
            <a:pPr algn="ctr"/>
            <a:r>
              <a:rPr lang="en-GB" sz="4800" u="sng" dirty="0">
                <a:solidFill>
                  <a:srgbClr val="FF0066"/>
                </a:solidFill>
                <a:latin typeface="Comic Sans MS" panose="030F0702030302020204" pitchFamily="66" charset="0"/>
              </a:rPr>
              <a:t>Weekly Team Points!</a:t>
            </a:r>
          </a:p>
          <a:p>
            <a:pPr algn="ctr"/>
            <a:endParaRPr lang="en-GB" sz="3200" i="1"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70867129"/>
              </p:ext>
            </p:extLst>
          </p:nvPr>
        </p:nvGraphicFramePr>
        <p:xfrm>
          <a:off x="1465178" y="2497564"/>
          <a:ext cx="9261644" cy="2464352"/>
        </p:xfrm>
        <a:graphic>
          <a:graphicData uri="http://schemas.openxmlformats.org/drawingml/2006/table">
            <a:tbl>
              <a:tblPr firstRow="1" bandRow="1">
                <a:tableStyleId>{5C22544A-7EE6-4342-B048-85BDC9FD1C3A}</a:tableStyleId>
              </a:tblPr>
              <a:tblGrid>
                <a:gridCol w="2315411">
                  <a:extLst>
                    <a:ext uri="{9D8B030D-6E8A-4147-A177-3AD203B41FA5}">
                      <a16:colId xmlns:a16="http://schemas.microsoft.com/office/drawing/2014/main" val="3299981363"/>
                    </a:ext>
                  </a:extLst>
                </a:gridCol>
                <a:gridCol w="2315411">
                  <a:extLst>
                    <a:ext uri="{9D8B030D-6E8A-4147-A177-3AD203B41FA5}">
                      <a16:colId xmlns:a16="http://schemas.microsoft.com/office/drawing/2014/main" val="3451166365"/>
                    </a:ext>
                  </a:extLst>
                </a:gridCol>
                <a:gridCol w="2315411">
                  <a:extLst>
                    <a:ext uri="{9D8B030D-6E8A-4147-A177-3AD203B41FA5}">
                      <a16:colId xmlns:a16="http://schemas.microsoft.com/office/drawing/2014/main" val="479396576"/>
                    </a:ext>
                  </a:extLst>
                </a:gridCol>
                <a:gridCol w="2315411">
                  <a:extLst>
                    <a:ext uri="{9D8B030D-6E8A-4147-A177-3AD203B41FA5}">
                      <a16:colId xmlns:a16="http://schemas.microsoft.com/office/drawing/2014/main" val="200857127"/>
                    </a:ext>
                  </a:extLst>
                </a:gridCol>
              </a:tblGrid>
              <a:tr h="1232176">
                <a:tc>
                  <a:txBody>
                    <a:bodyPr/>
                    <a:lstStyle/>
                    <a:p>
                      <a:pPr algn="ctr"/>
                      <a:r>
                        <a:rPr lang="en-GB" sz="3200" dirty="0">
                          <a:solidFill>
                            <a:schemeClr val="tx1"/>
                          </a:solidFill>
                          <a:latin typeface="Comic Sans MS" panose="030F0702030302020204" pitchFamily="66" charset="0"/>
                        </a:rPr>
                        <a:t>Peel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err="1">
                          <a:solidFill>
                            <a:schemeClr val="tx1"/>
                          </a:solidFill>
                          <a:latin typeface="Comic Sans MS" panose="030F0702030302020204" pitchFamily="66" charset="0"/>
                        </a:rPr>
                        <a:t>Ethelfleda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a:solidFill>
                            <a:schemeClr val="tx1"/>
                          </a:solidFill>
                          <a:latin typeface="Comic Sans MS" panose="030F0702030302020204" pitchFamily="66" charset="0"/>
                        </a:rPr>
                        <a:t>Grazier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3200" dirty="0">
                          <a:solidFill>
                            <a:schemeClr val="tx1"/>
                          </a:solidFill>
                          <a:latin typeface="Comic Sans MS" panose="030F0702030302020204" pitchFamily="66" charset="0"/>
                        </a:rPr>
                        <a:t>Offa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17705136"/>
                  </a:ext>
                </a:extLst>
              </a:tr>
              <a:tr h="1232176">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r>
                        <a:rPr lang="en-GB">
                          <a:solidFill>
                            <a:schemeClr val="tx1"/>
                          </a:solidFill>
                          <a:latin typeface="Comic Sans MS" panose="030F0702030302020204" pitchFamily="66" charset="0"/>
                        </a:rPr>
                        <a:t>213</a:t>
                      </a: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191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769375"/>
                  </a:ext>
                </a:extLst>
              </a:tr>
            </a:tbl>
          </a:graphicData>
        </a:graphic>
      </p:graphicFrame>
    </p:spTree>
    <p:extLst>
      <p:ext uri="{BB962C8B-B14F-4D97-AF65-F5344CB8AC3E}">
        <p14:creationId xmlns:p14="http://schemas.microsoft.com/office/powerpoint/2010/main" val="403111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740251" y="886789"/>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4" name="TextBox 3"/>
          <p:cNvSpPr txBox="1"/>
          <p:nvPr/>
        </p:nvSpPr>
        <p:spPr>
          <a:xfrm>
            <a:off x="1209968" y="1644086"/>
            <a:ext cx="3928724" cy="1323439"/>
          </a:xfrm>
          <a:prstGeom prst="rect">
            <a:avLst/>
          </a:prstGeom>
          <a:noFill/>
        </p:spPr>
        <p:txBody>
          <a:bodyPr wrap="square" rtlCol="0">
            <a:spAutoFit/>
          </a:bodyPr>
          <a:lstStyle/>
          <a:p>
            <a:r>
              <a:rPr lang="en-GB" sz="4000" dirty="0">
                <a:latin typeface="Comic Sans MS" panose="030F0702030302020204" pitchFamily="66" charset="0"/>
              </a:rPr>
              <a:t>Oak –</a:t>
            </a:r>
          </a:p>
          <a:p>
            <a:r>
              <a:rPr lang="en-GB" sz="4000" dirty="0">
                <a:latin typeface="Comic Sans MS" panose="030F0702030302020204" pitchFamily="66" charset="0"/>
              </a:rPr>
              <a:t>Ash –  </a:t>
            </a:r>
          </a:p>
        </p:txBody>
      </p:sp>
      <p:sp>
        <p:nvSpPr>
          <p:cNvPr id="5" name="TextBox 4"/>
          <p:cNvSpPr txBox="1"/>
          <p:nvPr/>
        </p:nvSpPr>
        <p:spPr>
          <a:xfrm>
            <a:off x="6623189" y="3495368"/>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5727465" y="1644086"/>
            <a:ext cx="4832380"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Birch – Esme Hill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Pine – Alaina</a:t>
            </a:r>
          </a:p>
          <a:p>
            <a:pPr lvl="0"/>
            <a:r>
              <a:rPr lang="en-GB" sz="4000" dirty="0">
                <a:solidFill>
                  <a:prstClr val="black"/>
                </a:solidFill>
                <a:latin typeface="Comic Sans MS" panose="030F0702030302020204" pitchFamily="66" charset="0"/>
              </a:rPr>
              <a:t>Elm – Brody </a:t>
            </a:r>
            <a:endParaRPr lang="en-GB" sz="4000" dirty="0">
              <a:solidFill>
                <a:prstClr val="black"/>
              </a:solidFill>
            </a:endParaRPr>
          </a:p>
        </p:txBody>
      </p:sp>
      <p:sp>
        <p:nvSpPr>
          <p:cNvPr id="8" name="Rectangle 7"/>
          <p:cNvSpPr/>
          <p:nvPr/>
        </p:nvSpPr>
        <p:spPr>
          <a:xfrm>
            <a:off x="5727465" y="3656596"/>
            <a:ext cx="5120122"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Chestnut –</a:t>
            </a:r>
          </a:p>
          <a:p>
            <a:pPr lvl="0"/>
            <a:r>
              <a:rPr lang="en-GB" sz="4000">
                <a:solidFill>
                  <a:prstClr val="black"/>
                </a:solidFill>
                <a:latin typeface="Comic Sans MS" panose="030F0702030302020204" pitchFamily="66" charset="0"/>
              </a:rPr>
              <a:t>Aspen- Jake</a:t>
            </a:r>
            <a:endParaRPr lang="en-GB" sz="4000" dirty="0">
              <a:solidFill>
                <a:prstClr val="black"/>
              </a:solidFill>
            </a:endParaRPr>
          </a:p>
        </p:txBody>
      </p:sp>
      <p:sp>
        <p:nvSpPr>
          <p:cNvPr id="9" name="Rectangle 8"/>
          <p:cNvSpPr/>
          <p:nvPr/>
        </p:nvSpPr>
        <p:spPr>
          <a:xfrm>
            <a:off x="1209967" y="3097055"/>
            <a:ext cx="4824449"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Ryan G</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Spruce – Tobias</a:t>
            </a:r>
          </a:p>
          <a:p>
            <a:pPr lvl="0"/>
            <a:r>
              <a:rPr lang="en-GB" sz="4000" dirty="0">
                <a:solidFill>
                  <a:prstClr val="black"/>
                </a:solidFill>
                <a:latin typeface="Comic Sans MS" panose="030F0702030302020204" pitchFamily="66" charset="0"/>
              </a:rPr>
              <a:t>Maple –</a:t>
            </a:r>
          </a:p>
        </p:txBody>
      </p:sp>
    </p:spTree>
    <p:extLst>
      <p:ext uri="{BB962C8B-B14F-4D97-AF65-F5344CB8AC3E}">
        <p14:creationId xmlns:p14="http://schemas.microsoft.com/office/powerpoint/2010/main" val="164833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447645"/>
          </a:xfrm>
          <a:prstGeom prst="rect">
            <a:avLst/>
          </a:prstGeom>
          <a:noFill/>
        </p:spPr>
        <p:txBody>
          <a:bodyPr wrap="square" rtlCol="0">
            <a:spAutoFit/>
          </a:bodyPr>
          <a:lstStyle/>
          <a:p>
            <a:pPr algn="ctr"/>
            <a:r>
              <a:rPr lang="en-GB" sz="6600" dirty="0">
                <a:latin typeface="Comic Sans MS" panose="030F0702030302020204" pitchFamily="66" charset="0"/>
              </a:rPr>
              <a:t>Elm</a:t>
            </a:r>
          </a:p>
          <a:p>
            <a:pPr algn="ctr"/>
            <a:r>
              <a:rPr lang="en-GB" sz="6600" dirty="0">
                <a:solidFill>
                  <a:srgbClr val="CC0099"/>
                </a:solidFill>
                <a:latin typeface="Comic Sans MS" panose="030F0702030302020204" pitchFamily="66" charset="0"/>
              </a:rPr>
              <a:t>Bethany</a:t>
            </a:r>
            <a:r>
              <a:rPr lang="en-GB" sz="6600" dirty="0">
                <a:latin typeface="Comic Sans MS" panose="030F0702030302020204" pitchFamily="66" charset="0"/>
              </a:rPr>
              <a:t> </a:t>
            </a:r>
          </a:p>
          <a:p>
            <a:pPr algn="ctr"/>
            <a:endParaRPr lang="en-GB" sz="2400" b="1" dirty="0">
              <a:solidFill>
                <a:srgbClr val="0070C0"/>
              </a:solidFill>
              <a:latin typeface="Lucida Handwriting" panose="03010101010101010101" pitchFamily="66" charset="0"/>
            </a:endParaRPr>
          </a:p>
          <a:p>
            <a:pPr algn="ctr"/>
            <a:r>
              <a:rPr lang="en-GB" sz="2400" dirty="0">
                <a:solidFill>
                  <a:srgbClr val="0070C0"/>
                </a:solidFill>
                <a:latin typeface="Comic Sans MS" panose="030F0702030302020204" pitchFamily="66" charset="0"/>
              </a:rPr>
              <a:t>For great observational skills in science when observing signs of Autumn. Bethany found some great leaves and acorns in the woodland and was able to share what she could see when we looked at the objects under a microscope!</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Grice                                    16.09.2022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C3A4E7-D62A-4B6C-B6E1-055E4FFEF51B}"/>
              </a:ext>
            </a:extLst>
          </p:cNvPr>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3" name="Picture 2">
            <a:extLst>
              <a:ext uri="{FF2B5EF4-FFF2-40B4-BE49-F238E27FC236}">
                <a16:creationId xmlns:a16="http://schemas.microsoft.com/office/drawing/2014/main" id="{16992677-A747-4372-AD28-D6F523597136}"/>
              </a:ext>
            </a:extLst>
          </p:cNvPr>
          <p:cNvPicPr>
            <a:picLocks noChangeAspect="1"/>
          </p:cNvPicPr>
          <p:nvPr/>
        </p:nvPicPr>
        <p:blipFill>
          <a:blip r:embed="rId3"/>
          <a:stretch>
            <a:fillRect/>
          </a:stretch>
        </p:blipFill>
        <p:spPr>
          <a:xfrm>
            <a:off x="1466298" y="2370059"/>
            <a:ext cx="4377910" cy="3363586"/>
          </a:xfrm>
          <a:prstGeom prst="rect">
            <a:avLst/>
          </a:prstGeom>
        </p:spPr>
      </p:pic>
      <p:pic>
        <p:nvPicPr>
          <p:cNvPr id="4" name="Picture 3">
            <a:extLst>
              <a:ext uri="{FF2B5EF4-FFF2-40B4-BE49-F238E27FC236}">
                <a16:creationId xmlns:a16="http://schemas.microsoft.com/office/drawing/2014/main" id="{B1182707-9180-4AA0-80FB-AD3DB62CBEB3}"/>
              </a:ext>
            </a:extLst>
          </p:cNvPr>
          <p:cNvPicPr>
            <a:picLocks noChangeAspect="1"/>
          </p:cNvPicPr>
          <p:nvPr/>
        </p:nvPicPr>
        <p:blipFill>
          <a:blip r:embed="rId4"/>
          <a:stretch>
            <a:fillRect/>
          </a:stretch>
        </p:blipFill>
        <p:spPr>
          <a:xfrm>
            <a:off x="6487165" y="2370059"/>
            <a:ext cx="4463824" cy="3363586"/>
          </a:xfrm>
          <a:prstGeom prst="rect">
            <a:avLst/>
          </a:prstGeom>
        </p:spPr>
      </p:pic>
      <p:sp>
        <p:nvSpPr>
          <p:cNvPr id="5" name="TextBox 4">
            <a:extLst>
              <a:ext uri="{FF2B5EF4-FFF2-40B4-BE49-F238E27FC236}">
                <a16:creationId xmlns:a16="http://schemas.microsoft.com/office/drawing/2014/main" id="{FA159E21-4FD8-4D39-9E76-C624814DF342}"/>
              </a:ext>
            </a:extLst>
          </p:cNvPr>
          <p:cNvSpPr txBox="1"/>
          <p:nvPr/>
        </p:nvSpPr>
        <p:spPr>
          <a:xfrm>
            <a:off x="1466298" y="954157"/>
            <a:ext cx="9294467" cy="1323439"/>
          </a:xfrm>
          <a:prstGeom prst="rect">
            <a:avLst/>
          </a:prstGeom>
          <a:noFill/>
        </p:spPr>
        <p:txBody>
          <a:bodyPr wrap="square" rtlCol="0">
            <a:spAutoFit/>
          </a:bodyPr>
          <a:lstStyle/>
          <a:p>
            <a:pPr algn="ctr"/>
            <a:r>
              <a:rPr lang="en-GB" sz="4000" dirty="0">
                <a:solidFill>
                  <a:srgbClr val="CC0099"/>
                </a:solidFill>
                <a:latin typeface="Comic Sans MS" panose="030F0702030302020204" pitchFamily="66" charset="0"/>
              </a:rPr>
              <a:t>Look at what we could see under the microscope</a:t>
            </a:r>
            <a:r>
              <a:rPr lang="en-GB" sz="4000" dirty="0">
                <a:solidFill>
                  <a:srgbClr val="CC0099"/>
                </a:solidFill>
              </a:rPr>
              <a:t>!</a:t>
            </a:r>
          </a:p>
        </p:txBody>
      </p:sp>
    </p:spTree>
    <p:extLst>
      <p:ext uri="{BB962C8B-B14F-4D97-AF65-F5344CB8AC3E}">
        <p14:creationId xmlns:p14="http://schemas.microsoft.com/office/powerpoint/2010/main" val="195725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83991" y="1120675"/>
            <a:ext cx="9744502" cy="4247317"/>
          </a:xfrm>
          <a:prstGeom prst="rect">
            <a:avLst/>
          </a:prstGeom>
          <a:noFill/>
        </p:spPr>
        <p:txBody>
          <a:bodyPr wrap="square" rtlCol="0">
            <a:spAutoFit/>
          </a:bodyPr>
          <a:lstStyle/>
          <a:p>
            <a:pPr algn="ctr"/>
            <a:r>
              <a:rPr lang="en-GB" sz="6600" dirty="0">
                <a:latin typeface="Comic Sans MS" panose="030F0702030302020204" pitchFamily="66" charset="0"/>
              </a:rPr>
              <a:t>Birch</a:t>
            </a:r>
          </a:p>
          <a:p>
            <a:pPr algn="ctr"/>
            <a:r>
              <a:rPr lang="en-GB" sz="3600" b="1" dirty="0">
                <a:solidFill>
                  <a:srgbClr val="CC0099"/>
                </a:solidFill>
                <a:latin typeface="Lucida Handwriting" panose="03010101010101010101" pitchFamily="66" charset="0"/>
              </a:rPr>
              <a:t>Nikola</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wonderful  use of colour blending use different art media! Nikola creatively explored artistic techniques! Well done, wonderful art work!</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Pye                                  16.09.22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2764" y="1011236"/>
            <a:ext cx="9744502" cy="5355312"/>
          </a:xfrm>
          <a:prstGeom prst="rect">
            <a:avLst/>
          </a:prstGeom>
          <a:noFill/>
        </p:spPr>
        <p:txBody>
          <a:bodyPr wrap="square" rtlCol="0">
            <a:spAutoFit/>
          </a:bodyPr>
          <a:lstStyle/>
          <a:p>
            <a:pPr algn="ctr"/>
            <a:r>
              <a:rPr lang="en-GB" sz="6600" dirty="0">
                <a:latin typeface="Comic Sans MS" panose="030F0702030302020204" pitchFamily="66" charset="0"/>
              </a:rPr>
              <a:t>Pine</a:t>
            </a:r>
          </a:p>
          <a:p>
            <a:pPr algn="ctr"/>
            <a:r>
              <a:rPr lang="en-GB" sz="6600" dirty="0">
                <a:solidFill>
                  <a:srgbClr val="CC0099"/>
                </a:solidFill>
                <a:latin typeface="Comic Sans MS" panose="030F0702030302020204" pitchFamily="66" charset="0"/>
              </a:rPr>
              <a:t> Jimmy</a:t>
            </a:r>
          </a:p>
          <a:p>
            <a:pPr algn="ctr"/>
            <a:endParaRPr lang="en-GB" sz="6000" dirty="0">
              <a:solidFill>
                <a:srgbClr val="CC0099"/>
              </a:solidFill>
              <a:latin typeface="Comic Sans MS" panose="030F0702030302020204" pitchFamily="66" charset="0"/>
            </a:endParaRPr>
          </a:p>
          <a:p>
            <a:pPr algn="ctr"/>
            <a:r>
              <a:rPr lang="en-GB" sz="2400" dirty="0">
                <a:latin typeface="Comic Sans MS" panose="030F0702030302020204" pitchFamily="66" charset="0"/>
              </a:rPr>
              <a:t>For his knowledge and curiosity during Science this week. Jimmy can explain in detail the four seasons including the weather and festivals that we experience during each. Well done Jimmy </a:t>
            </a:r>
            <a:r>
              <a:rPr lang="en-GB" sz="2400" dirty="0">
                <a:latin typeface="Comic Sans MS" panose="030F0702030302020204" pitchFamily="66" charset="0"/>
                <a:sym typeface="Wingdings" panose="05000000000000000000" pitchFamily="2" charset="2"/>
              </a:rPr>
              <a:t></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Bailey &amp; Miss Higgins                                 16.09.22</a:t>
            </a:r>
          </a:p>
          <a:p>
            <a:pPr algn="ctr"/>
            <a:endParaRPr lang="en-GB" sz="2400" dirty="0">
              <a:latin typeface="Comic Sans MS" panose="030F0702030302020204" pitchFamily="66" charset="0"/>
            </a:endParaRPr>
          </a:p>
        </p:txBody>
      </p:sp>
    </p:spTree>
    <p:extLst>
      <p:ext uri="{BB962C8B-B14F-4D97-AF65-F5344CB8AC3E}">
        <p14:creationId xmlns:p14="http://schemas.microsoft.com/office/powerpoint/2010/main" val="125323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616648"/>
          </a:xfrm>
          <a:prstGeom prst="rect">
            <a:avLst/>
          </a:prstGeom>
          <a:noFill/>
        </p:spPr>
        <p:txBody>
          <a:bodyPr wrap="square" rtlCol="0">
            <a:spAutoFit/>
          </a:bodyPr>
          <a:lstStyle/>
          <a:p>
            <a:pPr algn="ctr"/>
            <a:r>
              <a:rPr lang="en-GB" sz="6600" dirty="0">
                <a:latin typeface="Comic Sans MS" panose="030F0702030302020204" pitchFamily="66" charset="0"/>
              </a:rPr>
              <a:t>Maple</a:t>
            </a:r>
          </a:p>
          <a:p>
            <a:pPr algn="ctr"/>
            <a:endParaRPr lang="en-GB" sz="2400" b="1" dirty="0">
              <a:solidFill>
                <a:srgbClr val="0070C0"/>
              </a:solidFill>
              <a:latin typeface="Lucida Handwriting" panose="03010101010101010101" pitchFamily="66" charset="0"/>
            </a:endParaRPr>
          </a:p>
          <a:p>
            <a:pPr algn="ctr"/>
            <a:r>
              <a:rPr lang="en-GB" sz="3600" b="1" dirty="0">
                <a:solidFill>
                  <a:srgbClr val="CC0099"/>
                </a:solidFill>
                <a:latin typeface="Lucida Handwriting" panose="03010101010101010101" pitchFamily="66" charset="0"/>
              </a:rPr>
              <a:t>Callum A-B</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Callum has worked extremely hard this week and has attempted tasks without support, becoming much more independent.  Well done Callum!</a:t>
            </a:r>
          </a:p>
          <a:p>
            <a:pPr algn="ctr"/>
            <a:endParaRPr lang="en-GB" sz="2400" b="1" dirty="0">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a:t>
            </a:r>
            <a:r>
              <a:rPr lang="en-GB" sz="2400" b="1">
                <a:solidFill>
                  <a:srgbClr val="0070C0"/>
                </a:solidFill>
                <a:latin typeface="Lucida Handwriting" panose="03010101010101010101" pitchFamily="66" charset="0"/>
              </a:rPr>
              <a:t>Dawson                                  1</a:t>
            </a:r>
            <a:r>
              <a:rPr lang="en-GB" sz="2400" b="1" dirty="0">
                <a:solidFill>
                  <a:srgbClr val="0070C0"/>
                </a:solidFill>
                <a:latin typeface="Lucida Handwriting" panose="03010101010101010101" pitchFamily="66" charset="0"/>
              </a:rPr>
              <a:t>6</a:t>
            </a:r>
            <a:r>
              <a:rPr lang="en-GB" sz="2400" b="1">
                <a:solidFill>
                  <a:srgbClr val="0070C0"/>
                </a:solidFill>
                <a:latin typeface="Lucida Handwriting" panose="03010101010101010101" pitchFamily="66" charset="0"/>
              </a:rPr>
              <a:t>.09.2022</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862870"/>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endParaRPr lang="en-GB" sz="2400" b="1" dirty="0">
              <a:solidFill>
                <a:srgbClr val="0070C0"/>
              </a:solidFill>
              <a:latin typeface="Lucida Handwriting" panose="03010101010101010101" pitchFamily="66" charset="0"/>
            </a:endParaRPr>
          </a:p>
          <a:p>
            <a:pPr algn="ctr"/>
            <a:r>
              <a:rPr lang="en-GB" sz="6600" b="1" dirty="0">
                <a:solidFill>
                  <a:srgbClr val="CC0099"/>
                </a:solidFill>
                <a:latin typeface="Comic Sans MS" panose="030F0702030302020204" pitchFamily="66" charset="0"/>
              </a:rPr>
              <a:t>Cleo</a:t>
            </a:r>
          </a:p>
          <a:p>
            <a:pPr algn="ctr"/>
            <a:endParaRPr lang="en-GB" sz="1400" dirty="0">
              <a:solidFill>
                <a:srgbClr val="CC0099"/>
              </a:solidFill>
              <a:latin typeface="Comic Sans MS" panose="030F0702030302020204" pitchFamily="66" charset="0"/>
            </a:endParaRPr>
          </a:p>
          <a:p>
            <a:pPr algn="ctr"/>
            <a:r>
              <a:rPr lang="en-GB" sz="2400" dirty="0">
                <a:latin typeface="Comic Sans MS" panose="030F0702030302020204" pitchFamily="66" charset="0"/>
              </a:rPr>
              <a:t>For using excellent teamwork and communication, all week, when working in small groups or with a shoulder partner</a:t>
            </a:r>
          </a:p>
          <a:p>
            <a:pPr algn="ctr"/>
            <a:endParaRPr lang="en-GB" sz="2400" b="1" dirty="0">
              <a:solidFill>
                <a:srgbClr val="0070C0"/>
              </a:solidFill>
              <a:latin typeface="Comic Sans MS" panose="030F0702030302020204" pitchFamily="66" charset="0"/>
            </a:endParaRPr>
          </a:p>
          <a:p>
            <a:pPr algn="ctr"/>
            <a:endParaRPr lang="en-GB" sz="2400" b="1" dirty="0">
              <a:solidFill>
                <a:srgbClr val="0070C0"/>
              </a:solidFill>
              <a:latin typeface="Comic Sans MS" panose="030F0702030302020204" pitchFamily="66" charset="0"/>
            </a:endParaRPr>
          </a:p>
          <a:p>
            <a:pPr algn="ctr"/>
            <a:r>
              <a:rPr lang="en-GB" sz="2000" b="1" dirty="0">
                <a:solidFill>
                  <a:srgbClr val="0070C0"/>
                </a:solidFill>
                <a:latin typeface="Lucida Handwriting" panose="03010101010101010101" pitchFamily="66" charset="0"/>
              </a:rPr>
              <a:t>Miss Shipley                                    16.09.22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1136</TotalTime>
  <Words>346</Words>
  <Application>Microsoft Office PowerPoint</Application>
  <PresentationFormat>Widescreen</PresentationFormat>
  <Paragraphs>95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Comic Sans MS</vt:lpstr>
      <vt:lpstr>Lucida Calligraphy</vt:lpstr>
      <vt:lpstr>Lucida Handwriting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Claire Read</cp:lastModifiedBy>
  <cp:revision>214</cp:revision>
  <cp:lastPrinted>2022-09-16T06:52:25Z</cp:lastPrinted>
  <dcterms:created xsi:type="dcterms:W3CDTF">2020-05-30T07:30:34Z</dcterms:created>
  <dcterms:modified xsi:type="dcterms:W3CDTF">2022-09-16T19:31:01Z</dcterms:modified>
</cp:coreProperties>
</file>