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7" r:id="rId3"/>
    <p:sldId id="259" r:id="rId4"/>
    <p:sldId id="260" r:id="rId5"/>
    <p:sldId id="261" r:id="rId6"/>
    <p:sldId id="301" r:id="rId7"/>
    <p:sldId id="282" r:id="rId8"/>
    <p:sldId id="283" r:id="rId9"/>
    <p:sldId id="284" r:id="rId10"/>
    <p:sldId id="286" r:id="rId11"/>
    <p:sldId id="288" r:id="rId12"/>
    <p:sldId id="290" r:id="rId13"/>
    <p:sldId id="292" r:id="rId14"/>
    <p:sldId id="294" r:id="rId15"/>
    <p:sldId id="296" r:id="rId16"/>
    <p:sldId id="298" r:id="rId17"/>
    <p:sldId id="300" r:id="rId18"/>
    <p:sldId id="278" r:id="rId19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0066"/>
    <a:srgbClr val="99FF99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8" autoAdjust="0"/>
    <p:restoredTop sz="94660"/>
  </p:normalViewPr>
  <p:slideViewPr>
    <p:cSldViewPr snapToGrid="0">
      <p:cViewPr varScale="1">
        <p:scale>
          <a:sx n="72" d="100"/>
          <a:sy n="72" d="100"/>
        </p:scale>
        <p:origin x="6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810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60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090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198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66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544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619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43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7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99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515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22419-D1C5-4E1E-9D0C-85AE180312A5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81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1043216"/>
            <a:ext cx="66450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  <a:latin typeface="Comic Sans MS" panose="030F0702030302020204" pitchFamily="66" charset="0"/>
              </a:rPr>
              <a:t>Wow Assembly:</a:t>
            </a:r>
          </a:p>
          <a:p>
            <a:pPr algn="ctr"/>
            <a:r>
              <a:rPr lang="en-GB" sz="4800" dirty="0">
                <a:latin typeface="Comic Sans MS" panose="030F0702030302020204" pitchFamily="66" charset="0"/>
              </a:rPr>
              <a:t>Friday </a:t>
            </a:r>
            <a:r>
              <a:rPr lang="en-GB" sz="4800" baseline="30000" dirty="0">
                <a:latin typeface="Comic Sans MS" panose="030F0702030302020204" pitchFamily="66" charset="0"/>
              </a:rPr>
              <a:t>20th</a:t>
            </a:r>
            <a:r>
              <a:rPr lang="en-GB" sz="4800" dirty="0">
                <a:latin typeface="Comic Sans MS" panose="030F0702030302020204" pitchFamily="66" charset="0"/>
              </a:rPr>
              <a:t> May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811" y="3212789"/>
            <a:ext cx="2686390" cy="250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145" y="4304374"/>
            <a:ext cx="1657350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4304375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87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Birch</a:t>
            </a: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</a:t>
            </a:r>
          </a:p>
          <a:p>
            <a:pPr algn="ctr"/>
            <a:r>
              <a:rPr lang="en-GB" sz="5400" dirty="0">
                <a:solidFill>
                  <a:srgbClr val="FF0066"/>
                </a:solidFill>
                <a:latin typeface="Comic Sans MS" panose="030F0702030302020204" pitchFamily="66" charset="0"/>
              </a:rPr>
              <a:t>Year 2</a:t>
            </a: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having a positive attitude to their quizzes and trying their hardest. We are so proud of all of you! </a:t>
            </a:r>
            <a:r>
              <a:rPr lang="en-GB" sz="2400" dirty="0">
                <a:latin typeface="Comic Sans MS" panose="030F0702030302020204" pitchFamily="66" charset="0"/>
                <a:sym typeface="Wingdings" panose="05000000000000000000" pitchFamily="2" charset="2"/>
              </a:rPr>
              <a:t></a:t>
            </a:r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</a:t>
            </a:r>
            <a:r>
              <a:rPr lang="en-GB" sz="2400" b="1">
                <a:solidFill>
                  <a:srgbClr val="0070C0"/>
                </a:solidFill>
                <a:latin typeface="Lucida Handwriting" panose="03010101010101010101" pitchFamily="66" charset="0"/>
              </a:rPr>
              <a:t>Hewitt                                  20.05.22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412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Pine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Alfie</a:t>
            </a: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using resilience for getting changed in PE. Alfie got changed independently in 2 minutes and 35 seconds. WOW. 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</a:t>
            </a:r>
            <a:r>
              <a:rPr lang="en-GB" sz="2400" b="1">
                <a:solidFill>
                  <a:srgbClr val="0070C0"/>
                </a:solidFill>
                <a:latin typeface="Lucida Handwriting" panose="03010101010101010101" pitchFamily="66" charset="0"/>
              </a:rPr>
              <a:t>Leedham-Hawkes                                    20.05.22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231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Maple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800" b="1" dirty="0">
                <a:solidFill>
                  <a:srgbClr val="CC0099"/>
                </a:solidFill>
                <a:latin typeface="Lucida Handwriting" panose="03010101010101010101" pitchFamily="66" charset="0"/>
              </a:rPr>
              <a:t>Kai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latin typeface="Lucida Handwriting" panose="03010101010101010101" pitchFamily="66" charset="0"/>
              </a:rPr>
              <a:t>For showing a mature and sensible attitude and supporting his peers when needed.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Dawson                                  19.05.2022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3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Willow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Liam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using different methods in Maths when adding money. Keep up the great work.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0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Fisher                                    19.05.22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081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50993"/>
            <a:ext cx="974450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Spruce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66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Kara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her confidence and communication skills when telling the </a:t>
            </a:r>
            <a:r>
              <a:rPr lang="en-GB" sz="2400" b="1">
                <a:solidFill>
                  <a:srgbClr val="0070C0"/>
                </a:solidFill>
                <a:latin typeface="Lucida Handwriting" panose="03010101010101010101" pitchFamily="66" charset="0"/>
              </a:rPr>
              <a:t>time!  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Volante                                            20.05.22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8176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Chestnut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3600" b="1" dirty="0">
                <a:solidFill>
                  <a:srgbClr val="FF0066"/>
                </a:solidFill>
                <a:latin typeface="Lucida Handwriting" panose="03010101010101010101" pitchFamily="66" charset="0"/>
              </a:rPr>
              <a:t>Emily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demonstrating a wonderful ,positive attitude in her English this week. She showed a desire to persevere when  at times she had some difficulties and sought out help to overcome these. 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Tennuci                                   20.05.22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6547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Aspen</a:t>
            </a:r>
          </a:p>
          <a:p>
            <a:pPr algn="ctr"/>
            <a:endParaRPr lang="en-GB" sz="32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4000" b="1" dirty="0" err="1">
                <a:solidFill>
                  <a:srgbClr val="0070C0"/>
                </a:solidFill>
                <a:latin typeface="Lucida Handwriting" panose="03010101010101010101" pitchFamily="66" charset="0"/>
              </a:rPr>
              <a:t>Avie</a:t>
            </a:r>
            <a:endParaRPr lang="en-GB" sz="40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36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8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a positive attitude towards learning in class, showing passion and creativity.  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Bennett &amp; Mrs Read				20.05.22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3470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Redwood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6000" b="1" dirty="0">
                <a:solidFill>
                  <a:srgbClr val="CC0099"/>
                </a:solidFill>
                <a:latin typeface="Comic Sans MS" panose="030F0702030302020204" pitchFamily="66" charset="0"/>
              </a:rPr>
              <a:t>Charley W</a:t>
            </a:r>
            <a:endParaRPr lang="en-GB" sz="2400" b="1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fantastic attitude to learning in Maths. Well done for taking on some really tricky challenges and staying resilient all week. 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Shipley                                   20.05.22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4135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39635" y="-2721165"/>
            <a:ext cx="6741047" cy="121919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10938" y="1093304"/>
            <a:ext cx="8106769" cy="4999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Next Week’s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Phrase of the Week</a:t>
            </a:r>
            <a:r>
              <a:rPr lang="en-GB" sz="4000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GB" sz="4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n-GB" sz="4000" dirty="0">
                <a:solidFill>
                  <a:schemeClr val="accent1">
                    <a:lumMod val="75000"/>
                  </a:schemeClr>
                </a:solidFill>
              </a:rPr>
              <a:t>“It’s worth remembering that it is often the small steps, not the giant leaps, that bring about the most lasting change.” Queen Elizabeth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GB" sz="400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210938" y="927652"/>
            <a:ext cx="8106769" cy="4505739"/>
          </a:xfrm>
          <a:prstGeom prst="wedgeRoundRectCallout">
            <a:avLst>
              <a:gd name="adj1" fmla="val -40878"/>
              <a:gd name="adj2" fmla="val 57584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9995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10937" y="1248982"/>
            <a:ext cx="8311487" cy="42914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Phrase of the Week</a:t>
            </a:r>
            <a:r>
              <a:rPr lang="en-GB" sz="4000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GB" sz="4000" dirty="0">
              <a:solidFill>
                <a:srgbClr val="0070C0"/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If it doesn’t challenge you, it won’t change you.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GB" sz="4000" dirty="0">
              <a:solidFill>
                <a:srgbClr val="0070C0"/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GB" sz="4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047164" y="1132764"/>
            <a:ext cx="8270543" cy="3664723"/>
          </a:xfrm>
          <a:prstGeom prst="wedgeRoundRectCallout">
            <a:avLst>
              <a:gd name="adj1" fmla="val -41281"/>
              <a:gd name="adj2" fmla="val 70330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620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811203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00B050"/>
                </a:solidFill>
                <a:latin typeface="Comic Sans MS" panose="030F0702030302020204" pitchFamily="66" charset="0"/>
              </a:rPr>
              <a:t>Green Cards!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Vertical Scroll 3"/>
          <p:cNvSpPr/>
          <p:nvPr/>
        </p:nvSpPr>
        <p:spPr>
          <a:xfrm rot="10800000">
            <a:off x="1241946" y="2015313"/>
            <a:ext cx="9703558" cy="3744042"/>
          </a:xfrm>
          <a:prstGeom prst="verticalScroll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FCD0B2-0A66-4E1A-8502-DB3896D8A8BE}"/>
              </a:ext>
            </a:extLst>
          </p:cNvPr>
          <p:cNvSpPr txBox="1"/>
          <p:nvPr/>
        </p:nvSpPr>
        <p:spPr>
          <a:xfrm>
            <a:off x="1855304" y="2066036"/>
            <a:ext cx="298173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Ash – Isabelle </a:t>
            </a:r>
          </a:p>
          <a:p>
            <a:endParaRPr lang="en-GB" dirty="0"/>
          </a:p>
          <a:p>
            <a:r>
              <a:rPr lang="en-GB" dirty="0"/>
              <a:t>Maple- 	Max</a:t>
            </a:r>
          </a:p>
          <a:p>
            <a:r>
              <a:rPr lang="en-GB" dirty="0"/>
              <a:t>	Ayla</a:t>
            </a:r>
          </a:p>
          <a:p>
            <a:r>
              <a:rPr lang="en-GB" dirty="0"/>
              <a:t>	Finley</a:t>
            </a:r>
          </a:p>
          <a:p>
            <a:endParaRPr lang="en-GB" dirty="0"/>
          </a:p>
          <a:p>
            <a:r>
              <a:rPr lang="en-GB" dirty="0"/>
              <a:t>Birch- Veer</a:t>
            </a:r>
          </a:p>
          <a:p>
            <a:r>
              <a:rPr lang="en-GB" dirty="0"/>
              <a:t>           Ryan</a:t>
            </a:r>
          </a:p>
          <a:p>
            <a:endParaRPr lang="en-GB" dirty="0"/>
          </a:p>
          <a:p>
            <a:pPr lvl="2"/>
            <a:endParaRPr lang="en-GB" dirty="0"/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E492AD-B5A1-491B-877B-9621EF856933}"/>
              </a:ext>
            </a:extLst>
          </p:cNvPr>
          <p:cNvSpPr txBox="1"/>
          <p:nvPr/>
        </p:nvSpPr>
        <p:spPr>
          <a:xfrm>
            <a:off x="6096000" y="2186609"/>
            <a:ext cx="40286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Elm – </a:t>
            </a:r>
          </a:p>
          <a:p>
            <a:r>
              <a:rPr lang="en-GB" dirty="0"/>
              <a:t>Layla</a:t>
            </a:r>
          </a:p>
          <a:p>
            <a:r>
              <a:rPr lang="en-GB" dirty="0"/>
              <a:t>Charley</a:t>
            </a:r>
          </a:p>
          <a:p>
            <a:r>
              <a:rPr lang="en-GB" dirty="0"/>
              <a:t>Clara</a:t>
            </a:r>
          </a:p>
          <a:p>
            <a:r>
              <a:rPr lang="en-GB" dirty="0"/>
              <a:t>Daisy</a:t>
            </a:r>
          </a:p>
          <a:p>
            <a:r>
              <a:rPr lang="en-GB" dirty="0"/>
              <a:t>Celia</a:t>
            </a:r>
          </a:p>
          <a:p>
            <a:r>
              <a:rPr lang="en-GB" dirty="0"/>
              <a:t>Adam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9985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07571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0251" y="886789"/>
            <a:ext cx="107114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00B0F0"/>
                </a:solidFill>
                <a:latin typeface="Comic Sans MS" panose="030F0702030302020204" pitchFamily="66" charset="0"/>
              </a:rPr>
              <a:t>Scientists of the Week!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09968" y="1644086"/>
            <a:ext cx="39287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Comic Sans MS" panose="030F0702030302020204" pitchFamily="66" charset="0"/>
              </a:rPr>
              <a:t>Oak – Jenson</a:t>
            </a:r>
          </a:p>
          <a:p>
            <a:r>
              <a:rPr lang="en-GB" sz="4000" dirty="0">
                <a:latin typeface="Comic Sans MS" panose="030F0702030302020204" pitchFamily="66" charset="0"/>
              </a:rPr>
              <a:t>Ash –  Cole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23189" y="3495368"/>
            <a:ext cx="3347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5727465" y="1644086"/>
            <a:ext cx="48323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Birch – Tymon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Pine – Laura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Elm –  Thomas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27465" y="3656596"/>
            <a:ext cx="545737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Redwood – Charlie W 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Chestnut – Cody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Aspen- Cian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09967" y="3097055"/>
            <a:ext cx="48244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Willow – Isabella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Spruce – </a:t>
            </a:r>
            <a:r>
              <a:rPr lang="en-GB" sz="4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Ezmai</a:t>
            </a:r>
            <a:endParaRPr lang="en-GB" sz="40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Maple –  Amelia</a:t>
            </a:r>
          </a:p>
        </p:txBody>
      </p:sp>
    </p:spTree>
    <p:extLst>
      <p:ext uri="{BB962C8B-B14F-4D97-AF65-F5344CB8AC3E}">
        <p14:creationId xmlns:p14="http://schemas.microsoft.com/office/powerpoint/2010/main" val="1648333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64042" y="946484"/>
            <a:ext cx="65130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>
                <a:solidFill>
                  <a:srgbClr val="FF0066"/>
                </a:solidFill>
                <a:latin typeface="Comic Sans MS" panose="030F0702030302020204" pitchFamily="66" charset="0"/>
              </a:rPr>
              <a:t>Weekly Team Points!</a:t>
            </a:r>
          </a:p>
          <a:p>
            <a:pPr algn="ctr"/>
            <a:endParaRPr lang="en-GB" sz="3200" i="1" dirty="0">
              <a:latin typeface="Comic Sans MS" panose="030F0702030302020204" pitchFamily="66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9423668"/>
              </p:ext>
            </p:extLst>
          </p:nvPr>
        </p:nvGraphicFramePr>
        <p:xfrm>
          <a:off x="1465178" y="2497564"/>
          <a:ext cx="9261644" cy="2464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5411">
                  <a:extLst>
                    <a:ext uri="{9D8B030D-6E8A-4147-A177-3AD203B41FA5}">
                      <a16:colId xmlns:a16="http://schemas.microsoft.com/office/drawing/2014/main" val="3299981363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3451166365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479396576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200857127"/>
                    </a:ext>
                  </a:extLst>
                </a:gridCol>
              </a:tblGrid>
              <a:tr h="1232176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Peel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err="1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Ethelfleda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Grazier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Offa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705136"/>
                  </a:ext>
                </a:extLst>
              </a:tr>
              <a:tr h="1232176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342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332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335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336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7769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1114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Oak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Lola</a:t>
            </a: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Writing  three wishes for the genie.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Laffan                                      13.05.22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4679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Ash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 Angie</a:t>
            </a: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showing great understanding when answering worded Math’s questions.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Bailey and Mrs </a:t>
            </a:r>
            <a:r>
              <a:rPr lang="en-GB" sz="2400" b="1">
                <a:solidFill>
                  <a:srgbClr val="0070C0"/>
                </a:solidFill>
                <a:latin typeface="Lucida Handwriting" panose="03010101010101010101" pitchFamily="66" charset="0"/>
              </a:rPr>
              <a:t>Salt                                    20.05.22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338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7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>
                <a:latin typeface="Comic Sans MS" panose="030F0702030302020204" pitchFamily="66" charset="0"/>
              </a:rPr>
              <a:t>Ash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559F49-8C1B-40E6-B60E-E5560DF75ED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05" r="16667"/>
          <a:stretch/>
        </p:blipFill>
        <p:spPr>
          <a:xfrm rot="5400000">
            <a:off x="3898807" y="1090874"/>
            <a:ext cx="4394380" cy="5523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368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Elm</a:t>
            </a:r>
          </a:p>
          <a:p>
            <a:pPr algn="ctr"/>
            <a:r>
              <a:rPr lang="en-GB" sz="6600" b="1" dirty="0">
                <a:solidFill>
                  <a:srgbClr val="CC0099"/>
                </a:solidFill>
                <a:latin typeface="Comic Sans MS" panose="030F0702030302020204" pitchFamily="66" charset="0"/>
              </a:rPr>
              <a:t>Duke</a:t>
            </a:r>
            <a:endParaRPr lang="en-GB" sz="2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For displaying resilience when building his Tudor House. Duke persevered when trying to secure his roof to his house! Great Work Duke, I can see you becoming an architect! </a:t>
            </a:r>
            <a:r>
              <a:rPr lang="en-GB" sz="2400" b="1" dirty="0">
                <a:solidFill>
                  <a:srgbClr val="0070C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</a:t>
            </a:r>
            <a:r>
              <a:rPr lang="en-GB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Grice                                    20.05.2022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245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1769</TotalTime>
  <Words>413</Words>
  <Application>Microsoft Office PowerPoint</Application>
  <PresentationFormat>Widescreen</PresentationFormat>
  <Paragraphs>129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Comic Sans MS</vt:lpstr>
      <vt:lpstr>Lucida Handwriting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Woodlands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Maiden</dc:creator>
  <cp:lastModifiedBy>Joshua Grice</cp:lastModifiedBy>
  <cp:revision>225</cp:revision>
  <cp:lastPrinted>2022-05-20T06:41:43Z</cp:lastPrinted>
  <dcterms:created xsi:type="dcterms:W3CDTF">2020-05-30T07:30:34Z</dcterms:created>
  <dcterms:modified xsi:type="dcterms:W3CDTF">2022-05-20T07:13:15Z</dcterms:modified>
</cp:coreProperties>
</file>