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0" r:id="rId4"/>
    <p:sldId id="259" r:id="rId5"/>
    <p:sldId id="303" r:id="rId6"/>
    <p:sldId id="284" r:id="rId7"/>
    <p:sldId id="286" r:id="rId8"/>
    <p:sldId id="288" r:id="rId9"/>
    <p:sldId id="290" r:id="rId10"/>
    <p:sldId id="292" r:id="rId11"/>
    <p:sldId id="301" r:id="rId12"/>
    <p:sldId id="294" r:id="rId13"/>
    <p:sldId id="296" r:id="rId14"/>
    <p:sldId id="298" r:id="rId15"/>
    <p:sldId id="300"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115" d="100"/>
          <a:sy n="115" d="100"/>
        </p:scale>
        <p:origin x="46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14/10/2022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14/10/2022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14/10/2022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14</a:t>
            </a:r>
            <a:r>
              <a:rPr lang="en-GB" sz="4800" baseline="30000" dirty="0">
                <a:latin typeface="Comic Sans MS" panose="030F0702030302020204" pitchFamily="66" charset="0"/>
              </a:rPr>
              <a:t>th</a:t>
            </a:r>
            <a:r>
              <a:rPr lang="en-GB" sz="4800" dirty="0">
                <a:latin typeface="Comic Sans MS" panose="030F0702030302020204" pitchFamily="66" charset="0"/>
              </a:rPr>
              <a:t> October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Ryan G.</a:t>
            </a:r>
          </a:p>
          <a:p>
            <a:pPr algn="ctr"/>
            <a:endParaRPr lang="en-GB" sz="5400" b="1" dirty="0">
              <a:solidFill>
                <a:srgbClr val="CC0099"/>
              </a:solidFill>
              <a:latin typeface="Comic Sans MS" panose="030F0702030302020204" pitchFamily="66" charset="0"/>
            </a:endParaRPr>
          </a:p>
          <a:p>
            <a:pPr algn="ctr"/>
            <a:r>
              <a:rPr lang="en-GB" sz="2800" dirty="0">
                <a:latin typeface="Comic Sans MS" panose="030F0702030302020204" pitchFamily="66" charset="0"/>
              </a:rPr>
              <a:t>For demonstrating amazing communication and listening skills during our obstacle course on Forest Day</a:t>
            </a:r>
          </a:p>
          <a:p>
            <a:pPr algn="ct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14.10.22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FC65F567-1286-4607-B6D2-781B6852DBCB}"/>
              </a:ext>
            </a:extLst>
          </p:cNvPr>
          <p:cNvPicPr>
            <a:picLocks noChangeAspect="1"/>
          </p:cNvPicPr>
          <p:nvPr/>
        </p:nvPicPr>
        <p:blipFill>
          <a:blip r:embed="rId6"/>
          <a:stretch>
            <a:fillRect/>
          </a:stretch>
        </p:blipFill>
        <p:spPr>
          <a:xfrm>
            <a:off x="4085071" y="824196"/>
            <a:ext cx="3437105" cy="5249824"/>
          </a:xfrm>
          <a:prstGeom prst="rect">
            <a:avLst/>
          </a:prstGeom>
        </p:spPr>
      </p:pic>
      <p:pic>
        <p:nvPicPr>
          <p:cNvPr id="1028" name="Picture 4" descr="107,031 Majestic Illustrations &amp; Clip Art - iStock">
            <a:extLst>
              <a:ext uri="{FF2B5EF4-FFF2-40B4-BE49-F238E27FC236}">
                <a16:creationId xmlns:a16="http://schemas.microsoft.com/office/drawing/2014/main" id="{AD7DB80B-9761-4367-86FC-39439C99635F}"/>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2637" b="10590"/>
          <a:stretch/>
        </p:blipFill>
        <p:spPr bwMode="auto">
          <a:xfrm>
            <a:off x="7507368" y="3243495"/>
            <a:ext cx="3634466" cy="279030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107,031 Majestic Illustrations &amp; Clip Art - iStock">
            <a:extLst>
              <a:ext uri="{FF2B5EF4-FFF2-40B4-BE49-F238E27FC236}">
                <a16:creationId xmlns:a16="http://schemas.microsoft.com/office/drawing/2014/main" id="{C2F38B1B-8AD3-4E49-8C6A-1FB842C45A6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2637" b="10590"/>
          <a:stretch/>
        </p:blipFill>
        <p:spPr bwMode="auto">
          <a:xfrm>
            <a:off x="1050166" y="783980"/>
            <a:ext cx="3034905" cy="2330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7561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5078313"/>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Faith</a:t>
            </a: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Being a fabulous role model in our class. Demonstrating excellent behaviour and attitude to her learning at all times. Super star!</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14.10.22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5062924"/>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Tobias </a:t>
            </a:r>
          </a:p>
          <a:p>
            <a:pPr algn="ctr"/>
            <a:r>
              <a:rPr lang="en-GB" sz="2400" b="1" dirty="0">
                <a:solidFill>
                  <a:srgbClr val="0070C0"/>
                </a:solidFill>
                <a:latin typeface="Lucida Handwriting" panose="03010101010101010101" pitchFamily="66" charset="0"/>
              </a:rPr>
              <a:t>Tobias has come across some difficulties within his maths and English this week, but he has been proactive and sort out support when he needed it. This has benefitted him well and help him develop his understanding of new areas of learning.</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14.10.22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232202"/>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3600" b="1" dirty="0">
                <a:solidFill>
                  <a:srgbClr val="0070C0"/>
                </a:solidFill>
                <a:latin typeface="Lucida Handwriting" panose="03010101010101010101" pitchFamily="66" charset="0"/>
              </a:rPr>
              <a:t>Frankie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excellent mathematical skills in number.</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Harvey and Miss Volante 14.10.22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801314"/>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3600" b="1">
                <a:solidFill>
                  <a:srgbClr val="7030A0"/>
                </a:solidFill>
                <a:latin typeface="Bradley Hand ITC" panose="03070402050302030203" pitchFamily="66" charset="0"/>
              </a:rPr>
              <a:t>Lily </a:t>
            </a:r>
            <a:r>
              <a:rPr lang="en-GB" sz="3600" b="1" smtClean="0">
                <a:solidFill>
                  <a:srgbClr val="7030A0"/>
                </a:solidFill>
                <a:latin typeface="Bradley Hand ITC" panose="03070402050302030203" pitchFamily="66" charset="0"/>
              </a:rPr>
              <a:t>Cm</a:t>
            </a:r>
            <a:endParaRPr lang="en-GB" sz="3600" b="1" dirty="0">
              <a:solidFill>
                <a:srgbClr val="7030A0"/>
              </a:solidFill>
              <a:latin typeface="Bradley Hand ITC" panose="03070402050302030203" pitchFamily="66" charset="0"/>
            </a:endParaRPr>
          </a:p>
          <a:p>
            <a:pPr algn="ctr"/>
            <a:endParaRPr lang="en-GB" sz="3600" b="1" dirty="0">
              <a:solidFill>
                <a:srgbClr val="7030A0"/>
              </a:solidFill>
              <a:latin typeface="Bradley Hand ITC" panose="03070402050302030203" pitchFamily="66" charset="0"/>
            </a:endParaRPr>
          </a:p>
          <a:p>
            <a:pPr algn="ctr"/>
            <a:r>
              <a:rPr lang="en-GB" sz="3600" b="1" dirty="0">
                <a:solidFill>
                  <a:srgbClr val="7030A0"/>
                </a:solidFill>
                <a:latin typeface="Bradley Hand ITC" panose="03070402050302030203" pitchFamily="66" charset="0"/>
              </a:rPr>
              <a:t>Amazing resilience in her maths learning.</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14.10.22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131852580"/>
              </p:ext>
            </p:extLst>
          </p:nvPr>
        </p:nvGraphicFramePr>
        <p:xfrm>
          <a:off x="1465178" y="2497564"/>
          <a:ext cx="9261644" cy="251148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7930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104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2" y="-2788423"/>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151968" y="1817345"/>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Matthew</a:t>
            </a:r>
          </a:p>
          <a:p>
            <a:pPr lvl="0"/>
            <a:r>
              <a:rPr lang="en-GB" sz="4000" dirty="0">
                <a:solidFill>
                  <a:prstClr val="black"/>
                </a:solidFill>
                <a:latin typeface="Comic Sans MS" panose="030F0702030302020204" pitchFamily="66" charset="0"/>
              </a:rPr>
              <a:t>Pine –</a:t>
            </a:r>
          </a:p>
          <a:p>
            <a:pPr lvl="0"/>
            <a:r>
              <a:rPr lang="en-GB" sz="4000" dirty="0">
                <a:solidFill>
                  <a:prstClr val="black"/>
                </a:solidFill>
                <a:latin typeface="Comic Sans MS" panose="030F0702030302020204" pitchFamily="66" charset="0"/>
              </a:rPr>
              <a:t>Elm – Ella</a:t>
            </a:r>
            <a:endParaRPr lang="en-GB" sz="4000" dirty="0">
              <a:solidFill>
                <a:prstClr val="black"/>
              </a:solidFill>
            </a:endParaRPr>
          </a:p>
        </p:txBody>
      </p:sp>
      <p:sp>
        <p:nvSpPr>
          <p:cNvPr id="8" name="Rectangle 7"/>
          <p:cNvSpPr/>
          <p:nvPr/>
        </p:nvSpPr>
        <p:spPr>
          <a:xfrm>
            <a:off x="6623190" y="3674808"/>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Sophia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a:t>
            </a:r>
          </a:p>
          <a:p>
            <a:pPr lvl="0"/>
            <a:r>
              <a:rPr lang="en-GB" sz="4000" dirty="0">
                <a:solidFill>
                  <a:prstClr val="black"/>
                </a:solidFill>
                <a:latin typeface="Comic Sans MS" panose="030F0702030302020204" pitchFamily="66" charset="0"/>
              </a:rPr>
              <a:t>Aspen- Amber  </a:t>
            </a:r>
            <a:endParaRPr lang="en-GB" sz="4000" dirty="0">
              <a:solidFill>
                <a:prstClr val="black"/>
              </a:solidFill>
            </a:endParaRPr>
          </a:p>
        </p:txBody>
      </p:sp>
      <p:sp>
        <p:nvSpPr>
          <p:cNvPr id="9" name="Rectangle 8"/>
          <p:cNvSpPr/>
          <p:nvPr/>
        </p:nvSpPr>
        <p:spPr>
          <a:xfrm>
            <a:off x="1014478" y="3443601"/>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Cleo</a:t>
            </a:r>
          </a:p>
          <a:p>
            <a:pPr lvl="0"/>
            <a:r>
              <a:rPr lang="en-GB" sz="4000" dirty="0">
                <a:solidFill>
                  <a:prstClr val="black"/>
                </a:solidFill>
                <a:latin typeface="Comic Sans MS" panose="030F0702030302020204" pitchFamily="66" charset="0"/>
              </a:rPr>
              <a:t>Spruce – Poppy </a:t>
            </a: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948972" y="1862809"/>
            <a:ext cx="97035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 name="TextBox 4">
            <a:extLst>
              <a:ext uri="{FF2B5EF4-FFF2-40B4-BE49-F238E27FC236}">
                <a16:creationId xmlns:a16="http://schemas.microsoft.com/office/drawing/2014/main" id="{16F74E05-C047-48DD-81E0-771CFA1F7CB7}"/>
              </a:ext>
            </a:extLst>
          </p:cNvPr>
          <p:cNvSpPr txBox="1"/>
          <p:nvPr/>
        </p:nvSpPr>
        <p:spPr>
          <a:xfrm>
            <a:off x="1957387" y="2435526"/>
            <a:ext cx="6781663" cy="4401205"/>
          </a:xfrm>
          <a:prstGeom prst="rect">
            <a:avLst/>
          </a:prstGeom>
          <a:noFill/>
        </p:spPr>
        <p:txBody>
          <a:bodyPr wrap="square" rtlCol="0">
            <a:spAutoFit/>
          </a:bodyPr>
          <a:lstStyle/>
          <a:p>
            <a:r>
              <a:rPr lang="en-GB" sz="2400" dirty="0"/>
              <a:t>Olivia – Pine			Sinead- Pine</a:t>
            </a:r>
          </a:p>
          <a:p>
            <a:r>
              <a:rPr lang="en-GB" sz="2400" dirty="0"/>
              <a:t>Brandon – Redwood</a:t>
            </a:r>
          </a:p>
          <a:p>
            <a:r>
              <a:rPr lang="en-GB" sz="2400" dirty="0" err="1"/>
              <a:t>Avie</a:t>
            </a:r>
            <a:r>
              <a:rPr lang="en-GB" sz="2400" dirty="0"/>
              <a:t> – Redwood</a:t>
            </a:r>
          </a:p>
          <a:p>
            <a:r>
              <a:rPr lang="en-GB" sz="2400" dirty="0" err="1"/>
              <a:t>Toriey</a:t>
            </a:r>
            <a:r>
              <a:rPr lang="en-GB" sz="2400" dirty="0"/>
              <a:t> – Redwood</a:t>
            </a:r>
          </a:p>
          <a:p>
            <a:r>
              <a:rPr lang="en-GB" sz="2400" dirty="0"/>
              <a:t>Evelyn – Redwood</a:t>
            </a:r>
          </a:p>
          <a:p>
            <a:r>
              <a:rPr lang="en-GB" sz="2400" dirty="0"/>
              <a:t>Malakai – Redwood</a:t>
            </a:r>
          </a:p>
          <a:p>
            <a:r>
              <a:rPr lang="en-GB" sz="2400" dirty="0"/>
              <a:t>Amber – Aspen</a:t>
            </a:r>
          </a:p>
          <a:p>
            <a:r>
              <a:rPr lang="en-GB" sz="2400" dirty="0"/>
              <a:t>Violet – Aspen</a:t>
            </a:r>
          </a:p>
          <a:p>
            <a:r>
              <a:rPr lang="en-GB" sz="2400" dirty="0"/>
              <a:t>Riley WP - Aspen</a:t>
            </a:r>
          </a:p>
          <a:p>
            <a:endParaRPr lang="en-GB" sz="3200" dirty="0"/>
          </a:p>
          <a:p>
            <a:endParaRPr lang="en-GB" sz="3200" dirty="0"/>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a:latin typeface="Comic Sans MS" panose="030F0702030302020204" pitchFamily="66" charset="0"/>
              </a:rPr>
              <a:t>Ash</a:t>
            </a:r>
            <a:endParaRPr lang="en-GB" sz="6600" dirty="0">
              <a:latin typeface="Comic Sans MS" panose="030F0702030302020204" pitchFamily="66" charset="0"/>
            </a:endParaRPr>
          </a:p>
          <a:p>
            <a:pPr algn="ctr"/>
            <a:r>
              <a:rPr lang="en-GB" sz="6600" dirty="0">
                <a:solidFill>
                  <a:srgbClr val="CC0099"/>
                </a:solidFill>
                <a:latin typeface="Comic Sans MS" panose="030F0702030302020204" pitchFamily="66" charset="0"/>
              </a:rPr>
              <a:t>Jack W</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 positive attitude to learning and creating a repeating pattern using natural resources.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14.10.2022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Brody</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excellent resilience during our Forest day!</a:t>
            </a:r>
          </a:p>
          <a:p>
            <a:pPr algn="ctr"/>
            <a:r>
              <a:rPr lang="en-GB" sz="2400" dirty="0">
                <a:latin typeface="Comic Sans MS" panose="030F0702030302020204" pitchFamily="66" charset="0"/>
              </a:rPr>
              <a:t>Brody persevered to make Mr Grice an excellent Royal bed. It was so comfy… fit for </a:t>
            </a:r>
            <a:r>
              <a:rPr lang="en-GB" sz="2400">
                <a:latin typeface="Comic Sans MS" panose="030F0702030302020204" pitchFamily="66" charset="0"/>
              </a:rPr>
              <a:t>a King</a:t>
            </a:r>
            <a:r>
              <a:rPr lang="en-GB" sz="2400" dirty="0">
                <a:latin typeface="Comic Sans MS" panose="030F0702030302020204" pitchFamily="66" charset="0"/>
              </a:rPr>
              <a:t>!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14.10.2022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83991" y="1120675"/>
            <a:ext cx="9744502" cy="4801314"/>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err="1">
                <a:solidFill>
                  <a:srgbClr val="CC0099"/>
                </a:solidFill>
                <a:latin typeface="Comic Sans MS" panose="030F0702030302020204" pitchFamily="66" charset="0"/>
              </a:rPr>
              <a:t>Liylie</a:t>
            </a:r>
            <a:r>
              <a:rPr lang="en-GB" sz="4800" b="1" dirty="0">
                <a:solidFill>
                  <a:srgbClr val="CC0099"/>
                </a:solidFill>
                <a:latin typeface="Comic Sans MS" panose="030F0702030302020204" pitchFamily="66" charset="0"/>
              </a:rPr>
              <a:t> Ibbotson</a:t>
            </a:r>
          </a:p>
          <a:p>
            <a:pPr algn="ctr"/>
            <a:r>
              <a:rPr lang="en-GB" sz="2400" b="1" dirty="0">
                <a:latin typeface="Comic Sans MS" panose="030F0702030302020204" pitchFamily="66" charset="0"/>
              </a:rPr>
              <a:t>For wonderful creativity and skill in Art!</a:t>
            </a:r>
          </a:p>
          <a:p>
            <a:pPr algn="ctr"/>
            <a:r>
              <a:rPr lang="en-GB" sz="2400" b="1" dirty="0" err="1">
                <a:latin typeface="Comic Sans MS" panose="030F0702030302020204" pitchFamily="66" charset="0"/>
              </a:rPr>
              <a:t>Liylie</a:t>
            </a:r>
            <a:r>
              <a:rPr lang="en-GB" sz="2400" b="1" dirty="0">
                <a:latin typeface="Comic Sans MS" panose="030F0702030302020204" pitchFamily="66" charset="0"/>
              </a:rPr>
              <a:t> has selected the right colours and used great brush strokes to paint a wonderful re-creation of Van Gogh’s Starry Night. Her artwork looks very impressive, well done! </a:t>
            </a:r>
            <a:endParaRPr lang="en-GB" sz="4800" b="1"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Pye                                  14.10.22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9744502" cy="4616648"/>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Gracie</a:t>
            </a:r>
            <a:endParaRPr lang="en-GB" sz="66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Gracie has had a fantastic week with his maths learning. She has worked really hard in maths to compare numbers confidently and was able to say “ten is greater than six”.</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Miss Higgins                                 14.10.22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Ollie T.</a:t>
            </a:r>
          </a:p>
          <a:p>
            <a:pPr algn="ctr"/>
            <a:r>
              <a:rPr lang="en-GB" sz="2400" b="1" dirty="0">
                <a:latin typeface="Lucida Handwriting" panose="03010101010101010101" pitchFamily="66" charset="0"/>
              </a:rPr>
              <a:t>In our Religious and World views’ lessons, Ollie always shows a mature approach and answers questions after careful consideration. He has identified the meaning of symbols and items  that are important to the Christian and Jewish faiths and has compared some of these items.</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07.10.2022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1323</TotalTime>
  <Words>417</Words>
  <Application>Microsoft Office PowerPoint</Application>
  <PresentationFormat>Widescreen</PresentationFormat>
  <Paragraphs>106</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Bradley Hand ITC</vt:lpstr>
      <vt:lpstr>Calibri</vt:lpstr>
      <vt:lpstr>Calibri Light</vt:lpstr>
      <vt:lpstr>CCW Cursive Writing 33</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Marven</cp:lastModifiedBy>
  <cp:revision>272</cp:revision>
  <cp:lastPrinted>2022-10-14T06:40:08Z</cp:lastPrinted>
  <dcterms:created xsi:type="dcterms:W3CDTF">2020-05-30T07:30:34Z</dcterms:created>
  <dcterms:modified xsi:type="dcterms:W3CDTF">2022-10-14T13:31:33Z</dcterms:modified>
</cp:coreProperties>
</file>