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1" r:id="rId3"/>
    <p:sldId id="260" r:id="rId4"/>
    <p:sldId id="259" r:id="rId5"/>
    <p:sldId id="303" r:id="rId6"/>
    <p:sldId id="284" r:id="rId7"/>
    <p:sldId id="286" r:id="rId8"/>
    <p:sldId id="288" r:id="rId9"/>
    <p:sldId id="290" r:id="rId10"/>
    <p:sldId id="292" r:id="rId11"/>
    <p:sldId id="301" r:id="rId12"/>
    <p:sldId id="294" r:id="rId13"/>
    <p:sldId id="296" r:id="rId14"/>
    <p:sldId id="298" r:id="rId15"/>
    <p:sldId id="300" r:id="rId16"/>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99"/>
    <a:srgbClr val="FF0066"/>
    <a:srgbClr val="99FF99"/>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38" autoAdjust="0"/>
    <p:restoredTop sz="94660"/>
  </p:normalViewPr>
  <p:slideViewPr>
    <p:cSldViewPr snapToGrid="0">
      <p:cViewPr varScale="1">
        <p:scale>
          <a:sx n="115" d="100"/>
          <a:sy n="115" d="100"/>
        </p:scale>
        <p:origin x="46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2A822419-D1C5-4E1E-9D0C-85AE180312A5}" type="datetimeFigureOut">
              <a:rPr lang="en-GB" smtClean="0"/>
              <a:t>14/10/2022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3471810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A822419-D1C5-4E1E-9D0C-85AE180312A5}" type="datetimeFigureOut">
              <a:rPr lang="en-GB" smtClean="0"/>
              <a:t>14/10/2022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713601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A822419-D1C5-4E1E-9D0C-85AE180312A5}" type="datetimeFigureOut">
              <a:rPr lang="en-GB" smtClean="0"/>
              <a:t>14/10/2022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3176090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A822419-D1C5-4E1E-9D0C-85AE180312A5}" type="datetimeFigureOut">
              <a:rPr lang="en-GB" smtClean="0"/>
              <a:t>14/10/2022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432198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A822419-D1C5-4E1E-9D0C-85AE180312A5}" type="datetimeFigureOut">
              <a:rPr lang="en-GB" smtClean="0"/>
              <a:t>14/10/2022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6186632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2A822419-D1C5-4E1E-9D0C-85AE180312A5}" type="datetimeFigureOut">
              <a:rPr lang="en-GB" smtClean="0"/>
              <a:t>14/10/2022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219544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2A822419-D1C5-4E1E-9D0C-85AE180312A5}" type="datetimeFigureOut">
              <a:rPr lang="en-GB" smtClean="0"/>
              <a:t>14/10/2022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16076196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A822419-D1C5-4E1E-9D0C-85AE180312A5}" type="datetimeFigureOut">
              <a:rPr lang="en-GB" smtClean="0"/>
              <a:t>14/10/2022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260434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822419-D1C5-4E1E-9D0C-85AE180312A5}" type="datetimeFigureOut">
              <a:rPr lang="en-GB" smtClean="0"/>
              <a:t>14/10/2022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0797738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A822419-D1C5-4E1E-9D0C-85AE180312A5}" type="datetimeFigureOut">
              <a:rPr lang="en-GB" smtClean="0"/>
              <a:t>14/10/2022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671992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A822419-D1C5-4E1E-9D0C-85AE180312A5}" type="datetimeFigureOut">
              <a:rPr lang="en-GB" smtClean="0"/>
              <a:t>14/10/2022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38565155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822419-D1C5-4E1E-9D0C-85AE180312A5}" type="datetimeFigureOut">
              <a:rPr lang="en-GB" smtClean="0"/>
              <a:t>14/10/2022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B13E00-8734-474C-B957-321D8720DE3D}" type="slidenum">
              <a:rPr lang="en-GB" smtClean="0"/>
              <a:t>‹#›</a:t>
            </a:fld>
            <a:endParaRPr lang="en-GB"/>
          </a:p>
        </p:txBody>
      </p:sp>
    </p:spTree>
    <p:extLst>
      <p:ext uri="{BB962C8B-B14F-4D97-AF65-F5344CB8AC3E}">
        <p14:creationId xmlns:p14="http://schemas.microsoft.com/office/powerpoint/2010/main" val="19408188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5.jpe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2839451" y="1043216"/>
            <a:ext cx="7006913" cy="2862322"/>
          </a:xfrm>
          <a:prstGeom prst="rect">
            <a:avLst/>
          </a:prstGeom>
          <a:noFill/>
        </p:spPr>
        <p:txBody>
          <a:bodyPr wrap="square" rtlCol="0">
            <a:spAutoFit/>
          </a:bodyPr>
          <a:lstStyle/>
          <a:p>
            <a:pPr algn="ctr"/>
            <a:r>
              <a:rPr lang="en-GB" sz="6600" dirty="0">
                <a:solidFill>
                  <a:srgbClr val="FF0000"/>
                </a:solidFill>
                <a:latin typeface="Comic Sans MS" panose="030F0702030302020204" pitchFamily="66" charset="0"/>
              </a:rPr>
              <a:t>Wow Assembly:</a:t>
            </a:r>
          </a:p>
          <a:p>
            <a:pPr algn="ctr"/>
            <a:r>
              <a:rPr lang="en-GB" sz="4800" dirty="0">
                <a:latin typeface="Comic Sans MS" panose="030F0702030302020204" pitchFamily="66" charset="0"/>
              </a:rPr>
              <a:t>Friday 14</a:t>
            </a:r>
            <a:r>
              <a:rPr lang="en-GB" sz="4800" baseline="30000" dirty="0">
                <a:latin typeface="Comic Sans MS" panose="030F0702030302020204" pitchFamily="66" charset="0"/>
              </a:rPr>
              <a:t>th</a:t>
            </a:r>
            <a:r>
              <a:rPr lang="en-GB" sz="4800" dirty="0">
                <a:latin typeface="Comic Sans MS" panose="030F0702030302020204" pitchFamily="66" charset="0"/>
              </a:rPr>
              <a:t> October</a:t>
            </a:r>
          </a:p>
          <a:p>
            <a:endParaRPr lang="en-GB" sz="6600" dirty="0">
              <a:latin typeface="Comic Sans MS" panose="030F0702030302020204" pitchFamily="66" charset="0"/>
            </a:endParaRPr>
          </a:p>
        </p:txBody>
      </p:sp>
      <p:pic>
        <p:nvPicPr>
          <p:cNvPr id="4" name="Picture 6" descr="Image result for the woodlands community primary school logo">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28811" y="3212789"/>
            <a:ext cx="2686390" cy="250729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5"/>
          <a:stretch>
            <a:fillRect/>
          </a:stretch>
        </p:blipFill>
        <p:spPr>
          <a:xfrm>
            <a:off x="1058145" y="4304374"/>
            <a:ext cx="1657350" cy="1743075"/>
          </a:xfrm>
          <a:prstGeom prst="rect">
            <a:avLst/>
          </a:prstGeom>
        </p:spPr>
      </p:pic>
      <p:pic>
        <p:nvPicPr>
          <p:cNvPr id="6" name="Picture 5"/>
          <p:cNvPicPr>
            <a:picLocks noChangeAspect="1"/>
          </p:cNvPicPr>
          <p:nvPr/>
        </p:nvPicPr>
        <p:blipFill>
          <a:blip r:embed="rId5"/>
          <a:stretch>
            <a:fillRect/>
          </a:stretch>
        </p:blipFill>
        <p:spPr>
          <a:xfrm>
            <a:off x="9484484" y="4304375"/>
            <a:ext cx="1657350" cy="1743075"/>
          </a:xfrm>
          <a:prstGeom prst="rect">
            <a:avLst/>
          </a:prstGeom>
        </p:spPr>
      </p:pic>
    </p:spTree>
    <p:extLst>
      <p:ext uri="{BB962C8B-B14F-4D97-AF65-F5344CB8AC3E}">
        <p14:creationId xmlns:p14="http://schemas.microsoft.com/office/powerpoint/2010/main" val="40807872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5293757"/>
          </a:xfrm>
          <a:prstGeom prst="rect">
            <a:avLst/>
          </a:prstGeom>
          <a:noFill/>
        </p:spPr>
        <p:txBody>
          <a:bodyPr wrap="square" rtlCol="0">
            <a:spAutoFit/>
          </a:bodyPr>
          <a:lstStyle/>
          <a:p>
            <a:pPr algn="ctr"/>
            <a:r>
              <a:rPr lang="en-GB" sz="6600" dirty="0">
                <a:latin typeface="Comic Sans MS" panose="030F0702030302020204" pitchFamily="66" charset="0"/>
              </a:rPr>
              <a:t>Willow</a:t>
            </a:r>
          </a:p>
          <a:p>
            <a:pPr algn="ctr"/>
            <a:endParaRPr lang="en-GB" sz="2400" b="1" dirty="0">
              <a:solidFill>
                <a:srgbClr val="0070C0"/>
              </a:solidFill>
              <a:latin typeface="Lucida Handwriting" panose="03010101010101010101" pitchFamily="66" charset="0"/>
            </a:endParaRPr>
          </a:p>
          <a:p>
            <a:pPr algn="ctr"/>
            <a:r>
              <a:rPr lang="en-GB" sz="5400" b="1" dirty="0">
                <a:solidFill>
                  <a:srgbClr val="CC0099"/>
                </a:solidFill>
                <a:latin typeface="Comic Sans MS" panose="030F0702030302020204" pitchFamily="66" charset="0"/>
              </a:rPr>
              <a:t>Ryan G.</a:t>
            </a:r>
          </a:p>
          <a:p>
            <a:pPr algn="ctr"/>
            <a:endParaRPr lang="en-GB" sz="5400" b="1" dirty="0">
              <a:solidFill>
                <a:srgbClr val="CC0099"/>
              </a:solidFill>
              <a:latin typeface="Comic Sans MS" panose="030F0702030302020204" pitchFamily="66" charset="0"/>
            </a:endParaRPr>
          </a:p>
          <a:p>
            <a:pPr algn="ctr"/>
            <a:r>
              <a:rPr lang="en-GB" sz="2800" dirty="0">
                <a:latin typeface="Comic Sans MS" panose="030F0702030302020204" pitchFamily="66" charset="0"/>
              </a:rPr>
              <a:t>For demonstrating amazing communication and listening skills during our obstacle course on Forest Day</a:t>
            </a:r>
          </a:p>
          <a:p>
            <a:pPr algn="ctr"/>
            <a:endParaRPr lang="en-GB" sz="2000" b="1" dirty="0">
              <a:solidFill>
                <a:srgbClr val="0070C0"/>
              </a:solidFill>
              <a:latin typeface="Lucida Handwriting" panose="03010101010101010101" pitchFamily="66" charset="0"/>
            </a:endParaRPr>
          </a:p>
          <a:p>
            <a:pPr algn="ctr"/>
            <a:endParaRPr lang="en-GB" sz="2000" b="1" dirty="0">
              <a:solidFill>
                <a:srgbClr val="0070C0"/>
              </a:solidFill>
              <a:latin typeface="Lucida Handwriting" panose="03010101010101010101" pitchFamily="66" charset="0"/>
            </a:endParaRPr>
          </a:p>
          <a:p>
            <a:pPr algn="ctr"/>
            <a:r>
              <a:rPr lang="en-GB" sz="2000" b="1" dirty="0">
                <a:solidFill>
                  <a:srgbClr val="0070C0"/>
                </a:solidFill>
                <a:latin typeface="Lucida Handwriting" panose="03010101010101010101" pitchFamily="66" charset="0"/>
              </a:rPr>
              <a:t>Miss Shipley                                    14.10.22</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30811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FC65F567-1286-4607-B6D2-781B6852DBCB}"/>
              </a:ext>
            </a:extLst>
          </p:cNvPr>
          <p:cNvPicPr>
            <a:picLocks noChangeAspect="1"/>
          </p:cNvPicPr>
          <p:nvPr/>
        </p:nvPicPr>
        <p:blipFill>
          <a:blip r:embed="rId6"/>
          <a:stretch>
            <a:fillRect/>
          </a:stretch>
        </p:blipFill>
        <p:spPr>
          <a:xfrm>
            <a:off x="4085071" y="824196"/>
            <a:ext cx="3437105" cy="5249824"/>
          </a:xfrm>
          <a:prstGeom prst="rect">
            <a:avLst/>
          </a:prstGeom>
        </p:spPr>
      </p:pic>
      <p:pic>
        <p:nvPicPr>
          <p:cNvPr id="1028" name="Picture 4" descr="107,031 Majestic Illustrations &amp; Clip Art - iStock">
            <a:extLst>
              <a:ext uri="{FF2B5EF4-FFF2-40B4-BE49-F238E27FC236}">
                <a16:creationId xmlns:a16="http://schemas.microsoft.com/office/drawing/2014/main" id="{AD7DB80B-9761-4367-86FC-39439C99635F}"/>
              </a:ext>
            </a:extLst>
          </p:cNvPr>
          <p:cNvPicPr>
            <a:picLocks noChangeAspect="1" noChangeArrowheads="1"/>
          </p:cNvPicPr>
          <p:nvPr/>
        </p:nvPicPr>
        <p:blipFill rotWithShape="1">
          <a:blip r:embed="rId7">
            <a:extLst>
              <a:ext uri="{28A0092B-C50C-407E-A947-70E740481C1C}">
                <a14:useLocalDpi xmlns:a14="http://schemas.microsoft.com/office/drawing/2010/main" val="0"/>
              </a:ext>
            </a:extLst>
          </a:blip>
          <a:srcRect t="12637" b="10590"/>
          <a:stretch/>
        </p:blipFill>
        <p:spPr bwMode="auto">
          <a:xfrm>
            <a:off x="7507368" y="3243495"/>
            <a:ext cx="3634466" cy="2790309"/>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4" descr="107,031 Majestic Illustrations &amp; Clip Art - iStock">
            <a:extLst>
              <a:ext uri="{FF2B5EF4-FFF2-40B4-BE49-F238E27FC236}">
                <a16:creationId xmlns:a16="http://schemas.microsoft.com/office/drawing/2014/main" id="{C2F38B1B-8AD3-4E49-8C6A-1FB842C45A61}"/>
              </a:ext>
            </a:extLst>
          </p:cNvPr>
          <p:cNvPicPr>
            <a:picLocks noChangeAspect="1" noChangeArrowheads="1"/>
          </p:cNvPicPr>
          <p:nvPr/>
        </p:nvPicPr>
        <p:blipFill rotWithShape="1">
          <a:blip r:embed="rId7">
            <a:extLst>
              <a:ext uri="{28A0092B-C50C-407E-A947-70E740481C1C}">
                <a14:useLocalDpi xmlns:a14="http://schemas.microsoft.com/office/drawing/2010/main" val="0"/>
              </a:ext>
            </a:extLst>
          </a:blip>
          <a:srcRect t="12637" b="10590"/>
          <a:stretch/>
        </p:blipFill>
        <p:spPr bwMode="auto">
          <a:xfrm>
            <a:off x="1050166" y="783980"/>
            <a:ext cx="3034905" cy="23300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75612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50993"/>
            <a:ext cx="9744502" cy="5078313"/>
          </a:xfrm>
          <a:prstGeom prst="rect">
            <a:avLst/>
          </a:prstGeom>
          <a:noFill/>
        </p:spPr>
        <p:txBody>
          <a:bodyPr wrap="square" rtlCol="0">
            <a:spAutoFit/>
          </a:bodyPr>
          <a:lstStyle/>
          <a:p>
            <a:pPr algn="ctr"/>
            <a:r>
              <a:rPr lang="en-GB" sz="6600" dirty="0">
                <a:latin typeface="Comic Sans MS" panose="030F0702030302020204" pitchFamily="66" charset="0"/>
              </a:rPr>
              <a:t>Spruce</a:t>
            </a:r>
          </a:p>
          <a:p>
            <a:pPr algn="ctr"/>
            <a:endParaRPr lang="en-GB" sz="2400" b="1" dirty="0">
              <a:solidFill>
                <a:srgbClr val="0070C0"/>
              </a:solidFill>
              <a:latin typeface="Lucida Handwriting" panose="03010101010101010101" pitchFamily="66" charset="0"/>
            </a:endParaRPr>
          </a:p>
          <a:p>
            <a:pPr algn="ctr"/>
            <a:r>
              <a:rPr lang="en-GB" sz="6600" b="1" dirty="0">
                <a:solidFill>
                  <a:srgbClr val="CC0099"/>
                </a:solidFill>
                <a:latin typeface="Lucida Handwriting" panose="03010101010101010101" pitchFamily="66" charset="0"/>
              </a:rPr>
              <a:t>Faith</a:t>
            </a:r>
          </a:p>
          <a:p>
            <a:pPr algn="ctr"/>
            <a:r>
              <a:rPr lang="en-GB" sz="2400" b="1" dirty="0">
                <a:solidFill>
                  <a:srgbClr val="0070C0"/>
                </a:solidFill>
                <a:latin typeface="Lucida Handwriting" panose="03010101010101010101" pitchFamily="66" charset="0"/>
              </a:rPr>
              <a:t>For</a:t>
            </a:r>
          </a:p>
          <a:p>
            <a:pPr algn="ctr"/>
            <a:r>
              <a:rPr lang="en-GB" sz="2400" b="1" dirty="0">
                <a:solidFill>
                  <a:srgbClr val="0070C0"/>
                </a:solidFill>
                <a:latin typeface="Lucida Handwriting" panose="03010101010101010101" pitchFamily="66" charset="0"/>
              </a:rPr>
              <a:t>Being a fabulous role model in our class. Demonstrating excellent behaviour and attitude to her learning at all times. Super star!</a:t>
            </a: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Mrs Read &amp; Mrs Davies        14.10.22</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98176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630017" y="1011236"/>
            <a:ext cx="8348870" cy="5062924"/>
          </a:xfrm>
          <a:prstGeom prst="rect">
            <a:avLst/>
          </a:prstGeom>
          <a:noFill/>
        </p:spPr>
        <p:txBody>
          <a:bodyPr wrap="square" rtlCol="0">
            <a:spAutoFit/>
          </a:bodyPr>
          <a:lstStyle/>
          <a:p>
            <a:pPr algn="ctr"/>
            <a:r>
              <a:rPr lang="en-GB" sz="6600" dirty="0">
                <a:latin typeface="Comic Sans MS" panose="030F0702030302020204" pitchFamily="66" charset="0"/>
              </a:rPr>
              <a:t>Chestnut</a:t>
            </a:r>
            <a:endParaRPr lang="en-GB" sz="6600" b="1" dirty="0">
              <a:solidFill>
                <a:srgbClr val="CC0099"/>
              </a:solidFill>
              <a:latin typeface="Comic Sans MS" panose="030F0702030302020204" pitchFamily="66" charset="0"/>
            </a:endParaRPr>
          </a:p>
          <a:p>
            <a:pPr algn="ctr"/>
            <a:endParaRPr lang="en-GB" sz="900" b="1" dirty="0">
              <a:solidFill>
                <a:srgbClr val="CC0099"/>
              </a:solidFill>
              <a:latin typeface="Lucida Handwriting" panose="03010101010101010101" pitchFamily="66" charset="0"/>
            </a:endParaRPr>
          </a:p>
          <a:p>
            <a:pPr algn="ctr"/>
            <a:r>
              <a:rPr lang="en-GB" sz="3200" b="1" dirty="0">
                <a:solidFill>
                  <a:srgbClr val="CC0099"/>
                </a:solidFill>
                <a:latin typeface="Lucida Handwriting" panose="03010101010101010101" pitchFamily="66" charset="0"/>
              </a:rPr>
              <a:t>Tobias </a:t>
            </a:r>
          </a:p>
          <a:p>
            <a:pPr algn="ctr"/>
            <a:r>
              <a:rPr lang="en-GB" sz="2400" b="1" dirty="0">
                <a:solidFill>
                  <a:srgbClr val="0070C0"/>
                </a:solidFill>
                <a:latin typeface="Lucida Handwriting" panose="03010101010101010101" pitchFamily="66" charset="0"/>
              </a:rPr>
              <a:t>Tobias has come across some difficulties within his maths and English this week, but he has been proactive and sort out support when he needed it. This has benefitted him well and help him develop his understanding of new areas of learning.</a:t>
            </a: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Mr Tennuci                                   14.10.22</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76547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050166" y="966743"/>
            <a:ext cx="9744502" cy="5232202"/>
          </a:xfrm>
          <a:prstGeom prst="rect">
            <a:avLst/>
          </a:prstGeom>
          <a:noFill/>
        </p:spPr>
        <p:txBody>
          <a:bodyPr wrap="square" rtlCol="0">
            <a:spAutoFit/>
          </a:bodyPr>
          <a:lstStyle/>
          <a:p>
            <a:pPr algn="ctr"/>
            <a:r>
              <a:rPr lang="en-GB" sz="6600" dirty="0">
                <a:latin typeface="Comic Sans MS" panose="030F0702030302020204" pitchFamily="66" charset="0"/>
              </a:rPr>
              <a:t>Aspen</a:t>
            </a:r>
          </a:p>
          <a:p>
            <a:pPr algn="ctr"/>
            <a:endParaRPr lang="en-GB" sz="2400" b="1" dirty="0">
              <a:solidFill>
                <a:srgbClr val="0070C0"/>
              </a:solidFill>
              <a:latin typeface="Lucida Handwriting" panose="03010101010101010101" pitchFamily="66" charset="0"/>
            </a:endParaRPr>
          </a:p>
          <a:p>
            <a:pPr algn="ctr"/>
            <a:endParaRPr lang="en-GB" sz="2400" b="1" dirty="0">
              <a:solidFill>
                <a:srgbClr val="0070C0"/>
              </a:solidFill>
              <a:latin typeface="Lucida Handwriting" panose="03010101010101010101" pitchFamily="66" charset="0"/>
            </a:endParaRPr>
          </a:p>
          <a:p>
            <a:pPr algn="ctr"/>
            <a:endParaRPr lang="en-GB" sz="2400" b="1" dirty="0">
              <a:solidFill>
                <a:srgbClr val="0070C0"/>
              </a:solidFill>
              <a:latin typeface="Lucida Handwriting" panose="03010101010101010101" pitchFamily="66" charset="0"/>
            </a:endParaRPr>
          </a:p>
          <a:p>
            <a:pPr algn="ctr"/>
            <a:r>
              <a:rPr lang="en-GB" sz="3600" b="1" dirty="0">
                <a:solidFill>
                  <a:srgbClr val="0070C0"/>
                </a:solidFill>
                <a:latin typeface="Lucida Handwriting" panose="03010101010101010101" pitchFamily="66" charset="0"/>
              </a:rPr>
              <a:t>Frankie </a:t>
            </a:r>
          </a:p>
          <a:p>
            <a:pPr algn="ctr"/>
            <a:endParaRPr lang="en-GB" sz="2800" b="1" dirty="0">
              <a:solidFill>
                <a:srgbClr val="0070C0"/>
              </a:solidFill>
              <a:latin typeface="Lucida Handwriting" panose="03010101010101010101" pitchFamily="66" charset="0"/>
            </a:endParaRPr>
          </a:p>
          <a:p>
            <a:pPr algn="ctr"/>
            <a:r>
              <a:rPr lang="en-GB" sz="2800" b="1" dirty="0">
                <a:solidFill>
                  <a:srgbClr val="0070C0"/>
                </a:solidFill>
                <a:latin typeface="Lucida Handwriting" panose="03010101010101010101" pitchFamily="66" charset="0"/>
              </a:rPr>
              <a:t>For excellent mathematical skills in number.</a:t>
            </a:r>
          </a:p>
          <a:p>
            <a:pPr algn="ctr"/>
            <a:endParaRPr lang="en-GB" sz="2800" b="1" dirty="0">
              <a:solidFill>
                <a:srgbClr val="0070C0"/>
              </a:solidFill>
              <a:latin typeface="Lucida Handwriting" panose="03010101010101010101" pitchFamily="66" charset="0"/>
            </a:endParaRPr>
          </a:p>
          <a:p>
            <a:pPr algn="ctr"/>
            <a:r>
              <a:rPr lang="en-GB" sz="2800" b="1" dirty="0">
                <a:solidFill>
                  <a:srgbClr val="0070C0"/>
                </a:solidFill>
                <a:latin typeface="Lucida Handwriting" panose="03010101010101010101" pitchFamily="66" charset="0"/>
              </a:rPr>
              <a:t>Miss Harvey and Miss Volante 14.10.22</a:t>
            </a:r>
          </a:p>
          <a:p>
            <a:pPr algn="ctr"/>
            <a:r>
              <a:rPr lang="en-GB" sz="2400" b="1" dirty="0">
                <a:solidFill>
                  <a:srgbClr val="0070C0"/>
                </a:solidFill>
                <a:latin typeface="Lucida Handwriting" panose="03010101010101010101" pitchFamily="66" charset="0"/>
              </a:rPr>
              <a:t> </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93470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050166" y="1161544"/>
            <a:ext cx="9744502" cy="4801314"/>
          </a:xfrm>
          <a:prstGeom prst="rect">
            <a:avLst/>
          </a:prstGeom>
          <a:noFill/>
        </p:spPr>
        <p:txBody>
          <a:bodyPr wrap="square" rtlCol="0">
            <a:spAutoFit/>
          </a:bodyPr>
          <a:lstStyle/>
          <a:p>
            <a:pPr algn="ctr"/>
            <a:r>
              <a:rPr lang="en-GB" sz="6600" dirty="0">
                <a:latin typeface="Comic Sans MS" panose="030F0702030302020204" pitchFamily="66" charset="0"/>
              </a:rPr>
              <a:t>Redwood</a:t>
            </a:r>
          </a:p>
          <a:p>
            <a:pPr algn="ctr"/>
            <a:endParaRPr lang="en-GB" sz="3600" dirty="0">
              <a:latin typeface="CCW Cursive Writing 33" panose="03050602040000000000" pitchFamily="66" charset="0"/>
            </a:endParaRPr>
          </a:p>
          <a:p>
            <a:pPr algn="ctr"/>
            <a:r>
              <a:rPr lang="en-GB" sz="3600" b="1">
                <a:solidFill>
                  <a:srgbClr val="7030A0"/>
                </a:solidFill>
                <a:latin typeface="Bradley Hand ITC" panose="03070402050302030203" pitchFamily="66" charset="0"/>
              </a:rPr>
              <a:t>Lily </a:t>
            </a:r>
            <a:r>
              <a:rPr lang="en-GB" sz="3600" b="1" smtClean="0">
                <a:solidFill>
                  <a:srgbClr val="7030A0"/>
                </a:solidFill>
                <a:latin typeface="Bradley Hand ITC" panose="03070402050302030203" pitchFamily="66" charset="0"/>
              </a:rPr>
              <a:t>Cm</a:t>
            </a:r>
            <a:endParaRPr lang="en-GB" sz="3600" b="1" dirty="0">
              <a:solidFill>
                <a:srgbClr val="7030A0"/>
              </a:solidFill>
              <a:latin typeface="Bradley Hand ITC" panose="03070402050302030203" pitchFamily="66" charset="0"/>
            </a:endParaRPr>
          </a:p>
          <a:p>
            <a:pPr algn="ctr"/>
            <a:endParaRPr lang="en-GB" sz="3600" b="1" dirty="0">
              <a:solidFill>
                <a:srgbClr val="7030A0"/>
              </a:solidFill>
              <a:latin typeface="Bradley Hand ITC" panose="03070402050302030203" pitchFamily="66" charset="0"/>
            </a:endParaRPr>
          </a:p>
          <a:p>
            <a:pPr algn="ctr"/>
            <a:r>
              <a:rPr lang="en-GB" sz="3600" b="1" dirty="0">
                <a:solidFill>
                  <a:srgbClr val="7030A0"/>
                </a:solidFill>
                <a:latin typeface="Bradley Hand ITC" panose="03070402050302030203" pitchFamily="66" charset="0"/>
              </a:rPr>
              <a:t>Amazing resilience in her maths learning.</a:t>
            </a:r>
          </a:p>
          <a:p>
            <a:pPr algn="ctr"/>
            <a:endParaRPr lang="en-GB" sz="2400" dirty="0">
              <a:latin typeface="Comic Sans MS" panose="030F0702030302020204" pitchFamily="66" charset="0"/>
            </a:endParaRPr>
          </a:p>
          <a:p>
            <a:pPr algn="ctr"/>
            <a:endParaRPr lang="en-GB" sz="2400" dirty="0">
              <a:latin typeface="Comic Sans MS" panose="030F0702030302020204" pitchFamily="66" charset="0"/>
            </a:endParaRPr>
          </a:p>
          <a:p>
            <a:pPr algn="ctr"/>
            <a:r>
              <a:rPr lang="en-GB" sz="2400" b="1" dirty="0">
                <a:solidFill>
                  <a:srgbClr val="0070C0"/>
                </a:solidFill>
                <a:latin typeface="Lucida Handwriting" panose="03010101010101010101" pitchFamily="66" charset="0"/>
              </a:rPr>
              <a:t>Mrs Gill               14.10.22</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34135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9154"/>
            <a:ext cx="6853690" cy="12191998"/>
          </a:xfrm>
          <a:prstGeom prst="rect">
            <a:avLst/>
          </a:prstGeom>
        </p:spPr>
      </p:pic>
      <p:sp>
        <p:nvSpPr>
          <p:cNvPr id="3" name="TextBox 2"/>
          <p:cNvSpPr txBox="1"/>
          <p:nvPr/>
        </p:nvSpPr>
        <p:spPr>
          <a:xfrm>
            <a:off x="3064042" y="946484"/>
            <a:ext cx="6513095" cy="1323439"/>
          </a:xfrm>
          <a:prstGeom prst="rect">
            <a:avLst/>
          </a:prstGeom>
          <a:noFill/>
        </p:spPr>
        <p:txBody>
          <a:bodyPr wrap="square" rtlCol="0">
            <a:spAutoFit/>
          </a:bodyPr>
          <a:lstStyle/>
          <a:p>
            <a:pPr algn="ctr"/>
            <a:r>
              <a:rPr lang="en-GB" sz="4800" u="sng" dirty="0">
                <a:solidFill>
                  <a:srgbClr val="FF0066"/>
                </a:solidFill>
                <a:latin typeface="Comic Sans MS" panose="030F0702030302020204" pitchFamily="66" charset="0"/>
              </a:rPr>
              <a:t>Weekly Team Points!</a:t>
            </a:r>
          </a:p>
          <a:p>
            <a:pPr algn="ctr"/>
            <a:endParaRPr lang="en-GB" sz="3200" i="1" dirty="0">
              <a:latin typeface="Comic Sans MS" panose="030F0702030302020204" pitchFamily="66"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131852580"/>
              </p:ext>
            </p:extLst>
          </p:nvPr>
        </p:nvGraphicFramePr>
        <p:xfrm>
          <a:off x="1465178" y="2497564"/>
          <a:ext cx="9261644" cy="2511482"/>
        </p:xfrm>
        <a:graphic>
          <a:graphicData uri="http://schemas.openxmlformats.org/drawingml/2006/table">
            <a:tbl>
              <a:tblPr firstRow="1" bandRow="1">
                <a:tableStyleId>{5C22544A-7EE6-4342-B048-85BDC9FD1C3A}</a:tableStyleId>
              </a:tblPr>
              <a:tblGrid>
                <a:gridCol w="2315411">
                  <a:extLst>
                    <a:ext uri="{9D8B030D-6E8A-4147-A177-3AD203B41FA5}">
                      <a16:colId xmlns:a16="http://schemas.microsoft.com/office/drawing/2014/main" val="3299981363"/>
                    </a:ext>
                  </a:extLst>
                </a:gridCol>
                <a:gridCol w="2315411">
                  <a:extLst>
                    <a:ext uri="{9D8B030D-6E8A-4147-A177-3AD203B41FA5}">
                      <a16:colId xmlns:a16="http://schemas.microsoft.com/office/drawing/2014/main" val="3451166365"/>
                    </a:ext>
                  </a:extLst>
                </a:gridCol>
                <a:gridCol w="2315411">
                  <a:extLst>
                    <a:ext uri="{9D8B030D-6E8A-4147-A177-3AD203B41FA5}">
                      <a16:colId xmlns:a16="http://schemas.microsoft.com/office/drawing/2014/main" val="479396576"/>
                    </a:ext>
                  </a:extLst>
                </a:gridCol>
                <a:gridCol w="2315411">
                  <a:extLst>
                    <a:ext uri="{9D8B030D-6E8A-4147-A177-3AD203B41FA5}">
                      <a16:colId xmlns:a16="http://schemas.microsoft.com/office/drawing/2014/main" val="200857127"/>
                    </a:ext>
                  </a:extLst>
                </a:gridCol>
              </a:tblGrid>
              <a:tr h="1279306">
                <a:tc>
                  <a:txBody>
                    <a:bodyPr/>
                    <a:lstStyle/>
                    <a:p>
                      <a:pPr algn="ctr"/>
                      <a:r>
                        <a:rPr lang="en-GB" sz="3200" dirty="0">
                          <a:solidFill>
                            <a:schemeClr val="tx1"/>
                          </a:solidFill>
                          <a:latin typeface="Comic Sans MS" panose="030F0702030302020204" pitchFamily="66" charset="0"/>
                        </a:rPr>
                        <a:t>Peel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en-GB" sz="3200" dirty="0" err="1">
                          <a:solidFill>
                            <a:schemeClr val="tx1"/>
                          </a:solidFill>
                          <a:latin typeface="Comic Sans MS" panose="030F0702030302020204" pitchFamily="66" charset="0"/>
                        </a:rPr>
                        <a:t>Ethelfleda</a:t>
                      </a:r>
                      <a:endParaRPr lang="en-GB" sz="3200"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GB" sz="3200" dirty="0">
                          <a:solidFill>
                            <a:schemeClr val="tx1"/>
                          </a:solidFill>
                          <a:latin typeface="Comic Sans MS" panose="030F0702030302020204" pitchFamily="66" charset="0"/>
                        </a:rPr>
                        <a:t>Grazier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r>
                        <a:rPr lang="en-GB" sz="3200" dirty="0">
                          <a:solidFill>
                            <a:schemeClr val="tx1"/>
                          </a:solidFill>
                          <a:latin typeface="Comic Sans MS" panose="030F0702030302020204" pitchFamily="66" charset="0"/>
                        </a:rPr>
                        <a:t>Offa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3117705136"/>
                  </a:ext>
                </a:extLst>
              </a:tr>
              <a:tr h="1232176">
                <a:tc>
                  <a:txBody>
                    <a:bodyPr/>
                    <a:lstStyle/>
                    <a:p>
                      <a:pPr algn="ctr"/>
                      <a:r>
                        <a:rPr lang="en-GB" dirty="0">
                          <a:solidFill>
                            <a:schemeClr val="tx1"/>
                          </a:solidFill>
                          <a:latin typeface="Comic Sans MS" panose="030F0702030302020204" pitchFamily="66" charset="0"/>
                        </a:rPr>
                        <a:t>104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omic Sans MS" panose="030F0702030302020204" pitchFamily="66" charset="0"/>
                        </a:rPr>
                        <a:t>119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omic Sans MS" panose="030F0702030302020204" pitchFamily="66" charset="0"/>
                        </a:rPr>
                        <a:t>111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omic Sans MS" panose="030F0702030302020204" pitchFamily="66" charset="0"/>
                        </a:rPr>
                        <a:t>146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17769375"/>
                  </a:ext>
                </a:extLst>
              </a:tr>
            </a:tbl>
          </a:graphicData>
        </a:graphic>
      </p:graphicFrame>
    </p:spTree>
    <p:extLst>
      <p:ext uri="{BB962C8B-B14F-4D97-AF65-F5344CB8AC3E}">
        <p14:creationId xmlns:p14="http://schemas.microsoft.com/office/powerpoint/2010/main" val="40311145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2" y="-2788423"/>
            <a:ext cx="6853690" cy="12191998"/>
          </a:xfrm>
          <a:prstGeom prst="rect">
            <a:avLst/>
          </a:prstGeom>
        </p:spPr>
      </p:pic>
      <p:sp>
        <p:nvSpPr>
          <p:cNvPr id="3" name="TextBox 2"/>
          <p:cNvSpPr txBox="1"/>
          <p:nvPr/>
        </p:nvSpPr>
        <p:spPr>
          <a:xfrm>
            <a:off x="740251" y="886789"/>
            <a:ext cx="10711493" cy="1938992"/>
          </a:xfrm>
          <a:prstGeom prst="rect">
            <a:avLst/>
          </a:prstGeom>
          <a:noFill/>
        </p:spPr>
        <p:txBody>
          <a:bodyPr wrap="square" rtlCol="0">
            <a:spAutoFit/>
          </a:bodyPr>
          <a:lstStyle/>
          <a:p>
            <a:pPr algn="ctr"/>
            <a:r>
              <a:rPr lang="en-GB" sz="5400" dirty="0">
                <a:solidFill>
                  <a:srgbClr val="00B0F0"/>
                </a:solidFill>
                <a:latin typeface="Comic Sans MS" panose="030F0702030302020204" pitchFamily="66" charset="0"/>
              </a:rPr>
              <a:t>Scientists of the Week!</a:t>
            </a:r>
          </a:p>
          <a:p>
            <a:endParaRPr lang="en-GB" sz="6600" dirty="0">
              <a:latin typeface="Comic Sans MS" panose="030F0702030302020204" pitchFamily="66" charset="0"/>
            </a:endParaRPr>
          </a:p>
        </p:txBody>
      </p:sp>
      <p:sp>
        <p:nvSpPr>
          <p:cNvPr id="4" name="TextBox 3"/>
          <p:cNvSpPr txBox="1"/>
          <p:nvPr/>
        </p:nvSpPr>
        <p:spPr>
          <a:xfrm>
            <a:off x="1151968" y="1817345"/>
            <a:ext cx="3928724" cy="1323439"/>
          </a:xfrm>
          <a:prstGeom prst="rect">
            <a:avLst/>
          </a:prstGeom>
          <a:noFill/>
        </p:spPr>
        <p:txBody>
          <a:bodyPr wrap="square" rtlCol="0">
            <a:spAutoFit/>
          </a:bodyPr>
          <a:lstStyle/>
          <a:p>
            <a:r>
              <a:rPr lang="en-GB" sz="4000" dirty="0">
                <a:latin typeface="Comic Sans MS" panose="030F0702030302020204" pitchFamily="66" charset="0"/>
              </a:rPr>
              <a:t>Oak –</a:t>
            </a:r>
          </a:p>
          <a:p>
            <a:r>
              <a:rPr lang="en-GB" sz="4000" dirty="0">
                <a:latin typeface="Comic Sans MS" panose="030F0702030302020204" pitchFamily="66" charset="0"/>
              </a:rPr>
              <a:t>Ash –  </a:t>
            </a:r>
          </a:p>
        </p:txBody>
      </p:sp>
      <p:sp>
        <p:nvSpPr>
          <p:cNvPr id="5" name="TextBox 4"/>
          <p:cNvSpPr txBox="1"/>
          <p:nvPr/>
        </p:nvSpPr>
        <p:spPr>
          <a:xfrm>
            <a:off x="6623190" y="3583078"/>
            <a:ext cx="3347883" cy="523220"/>
          </a:xfrm>
          <a:prstGeom prst="rect">
            <a:avLst/>
          </a:prstGeom>
          <a:noFill/>
        </p:spPr>
        <p:txBody>
          <a:bodyPr wrap="square" rtlCol="0">
            <a:spAutoFit/>
          </a:bodyPr>
          <a:lstStyle/>
          <a:p>
            <a:r>
              <a:rPr lang="en-GB" sz="2800" dirty="0"/>
              <a:t> </a:t>
            </a:r>
          </a:p>
        </p:txBody>
      </p:sp>
      <p:sp>
        <p:nvSpPr>
          <p:cNvPr id="7" name="Rectangle 6"/>
          <p:cNvSpPr/>
          <p:nvPr/>
        </p:nvSpPr>
        <p:spPr>
          <a:xfrm>
            <a:off x="6599271" y="1680845"/>
            <a:ext cx="4832380" cy="1938992"/>
          </a:xfrm>
          <a:prstGeom prst="rect">
            <a:avLst/>
          </a:prstGeom>
        </p:spPr>
        <p:txBody>
          <a:bodyPr wrap="square">
            <a:spAutoFit/>
          </a:bodyPr>
          <a:lstStyle/>
          <a:p>
            <a:pPr lvl="0"/>
            <a:r>
              <a:rPr lang="en-GB" sz="4000" dirty="0">
                <a:solidFill>
                  <a:prstClr val="black"/>
                </a:solidFill>
                <a:latin typeface="Comic Sans MS" panose="030F0702030302020204" pitchFamily="66" charset="0"/>
              </a:rPr>
              <a:t>Birch – Matthew</a:t>
            </a:r>
          </a:p>
          <a:p>
            <a:pPr lvl="0"/>
            <a:r>
              <a:rPr lang="en-GB" sz="4000" dirty="0">
                <a:solidFill>
                  <a:prstClr val="black"/>
                </a:solidFill>
                <a:latin typeface="Comic Sans MS" panose="030F0702030302020204" pitchFamily="66" charset="0"/>
              </a:rPr>
              <a:t>Pine –</a:t>
            </a:r>
          </a:p>
          <a:p>
            <a:pPr lvl="0"/>
            <a:r>
              <a:rPr lang="en-GB" sz="4000" dirty="0">
                <a:solidFill>
                  <a:prstClr val="black"/>
                </a:solidFill>
                <a:latin typeface="Comic Sans MS" panose="030F0702030302020204" pitchFamily="66" charset="0"/>
              </a:rPr>
              <a:t>Elm – Ella</a:t>
            </a:r>
            <a:endParaRPr lang="en-GB" sz="4000" dirty="0">
              <a:solidFill>
                <a:prstClr val="black"/>
              </a:solidFill>
            </a:endParaRPr>
          </a:p>
        </p:txBody>
      </p:sp>
      <p:sp>
        <p:nvSpPr>
          <p:cNvPr id="8" name="Rectangle 7"/>
          <p:cNvSpPr/>
          <p:nvPr/>
        </p:nvSpPr>
        <p:spPr>
          <a:xfrm>
            <a:off x="6623190" y="3674808"/>
            <a:ext cx="5120122" cy="1938992"/>
          </a:xfrm>
          <a:prstGeom prst="rect">
            <a:avLst/>
          </a:prstGeom>
        </p:spPr>
        <p:txBody>
          <a:bodyPr wrap="square">
            <a:spAutoFit/>
          </a:bodyPr>
          <a:lstStyle/>
          <a:p>
            <a:pPr lvl="0"/>
            <a:r>
              <a:rPr lang="en-GB" sz="4000" dirty="0">
                <a:solidFill>
                  <a:prstClr val="black"/>
                </a:solidFill>
                <a:latin typeface="Comic Sans MS" panose="030F0702030302020204" pitchFamily="66" charset="0"/>
              </a:rPr>
              <a:t>Redwood – Sophia </a:t>
            </a:r>
            <a:endParaRPr lang="en-GB" sz="4000" dirty="0">
              <a:solidFill>
                <a:srgbClr val="CC0099"/>
              </a:solidFill>
              <a:latin typeface="Comic Sans MS" panose="030F0702030302020204" pitchFamily="66" charset="0"/>
            </a:endParaRPr>
          </a:p>
          <a:p>
            <a:pPr lvl="0"/>
            <a:r>
              <a:rPr lang="en-GB" sz="4000" dirty="0">
                <a:solidFill>
                  <a:prstClr val="black"/>
                </a:solidFill>
                <a:latin typeface="Comic Sans MS" panose="030F0702030302020204" pitchFamily="66" charset="0"/>
              </a:rPr>
              <a:t>Chestnut –</a:t>
            </a:r>
          </a:p>
          <a:p>
            <a:pPr lvl="0"/>
            <a:r>
              <a:rPr lang="en-GB" sz="4000" dirty="0">
                <a:solidFill>
                  <a:prstClr val="black"/>
                </a:solidFill>
                <a:latin typeface="Comic Sans MS" panose="030F0702030302020204" pitchFamily="66" charset="0"/>
              </a:rPr>
              <a:t>Aspen- Amber  </a:t>
            </a:r>
            <a:endParaRPr lang="en-GB" sz="4000" dirty="0">
              <a:solidFill>
                <a:prstClr val="black"/>
              </a:solidFill>
            </a:endParaRPr>
          </a:p>
        </p:txBody>
      </p:sp>
      <p:sp>
        <p:nvSpPr>
          <p:cNvPr id="9" name="Rectangle 8"/>
          <p:cNvSpPr/>
          <p:nvPr/>
        </p:nvSpPr>
        <p:spPr>
          <a:xfrm>
            <a:off x="1014478" y="3443601"/>
            <a:ext cx="4824449" cy="1938992"/>
          </a:xfrm>
          <a:prstGeom prst="rect">
            <a:avLst/>
          </a:prstGeom>
        </p:spPr>
        <p:txBody>
          <a:bodyPr wrap="square">
            <a:spAutoFit/>
          </a:bodyPr>
          <a:lstStyle/>
          <a:p>
            <a:pPr lvl="0"/>
            <a:r>
              <a:rPr lang="en-GB" sz="4000" dirty="0">
                <a:solidFill>
                  <a:prstClr val="black"/>
                </a:solidFill>
                <a:latin typeface="Comic Sans MS" panose="030F0702030302020204" pitchFamily="66" charset="0"/>
              </a:rPr>
              <a:t>Willow – Cleo</a:t>
            </a:r>
          </a:p>
          <a:p>
            <a:pPr lvl="0"/>
            <a:r>
              <a:rPr lang="en-GB" sz="4000" dirty="0">
                <a:solidFill>
                  <a:prstClr val="black"/>
                </a:solidFill>
                <a:latin typeface="Comic Sans MS" panose="030F0702030302020204" pitchFamily="66" charset="0"/>
              </a:rPr>
              <a:t>Spruce – Poppy </a:t>
            </a:r>
          </a:p>
          <a:p>
            <a:pPr lvl="0"/>
            <a:r>
              <a:rPr lang="en-GB" sz="4000" dirty="0">
                <a:solidFill>
                  <a:prstClr val="black"/>
                </a:solidFill>
                <a:latin typeface="Comic Sans MS" panose="030F0702030302020204" pitchFamily="66" charset="0"/>
              </a:rPr>
              <a:t>Maple – </a:t>
            </a:r>
          </a:p>
        </p:txBody>
      </p:sp>
    </p:spTree>
    <p:extLst>
      <p:ext uri="{BB962C8B-B14F-4D97-AF65-F5344CB8AC3E}">
        <p14:creationId xmlns:p14="http://schemas.microsoft.com/office/powerpoint/2010/main" val="16483333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2839452" y="811203"/>
            <a:ext cx="6513095" cy="2123658"/>
          </a:xfrm>
          <a:prstGeom prst="rect">
            <a:avLst/>
          </a:prstGeom>
          <a:noFill/>
        </p:spPr>
        <p:txBody>
          <a:bodyPr wrap="square" rtlCol="0">
            <a:spAutoFit/>
          </a:bodyPr>
          <a:lstStyle/>
          <a:p>
            <a:pPr algn="ctr"/>
            <a:r>
              <a:rPr lang="en-GB" sz="6600" dirty="0">
                <a:solidFill>
                  <a:srgbClr val="00B050"/>
                </a:solidFill>
                <a:latin typeface="Comic Sans MS" panose="030F0702030302020204" pitchFamily="66" charset="0"/>
              </a:rPr>
              <a:t>Green Cards!</a:t>
            </a:r>
          </a:p>
          <a:p>
            <a:endParaRPr lang="en-GB" sz="6600" dirty="0">
              <a:latin typeface="Comic Sans MS" panose="030F0702030302020204" pitchFamily="66" charset="0"/>
            </a:endParaRPr>
          </a:p>
        </p:txBody>
      </p:sp>
      <p:sp>
        <p:nvSpPr>
          <p:cNvPr id="4" name="Vertical Scroll 3"/>
          <p:cNvSpPr/>
          <p:nvPr/>
        </p:nvSpPr>
        <p:spPr>
          <a:xfrm rot="10800000" flipV="1">
            <a:off x="948972" y="1862809"/>
            <a:ext cx="9703558" cy="3923818"/>
          </a:xfrm>
          <a:prstGeom prst="verticalScroll">
            <a:avLst/>
          </a:prstGeom>
          <a:solidFill>
            <a:srgbClr val="99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5" name="TextBox 4">
            <a:extLst>
              <a:ext uri="{FF2B5EF4-FFF2-40B4-BE49-F238E27FC236}">
                <a16:creationId xmlns:a16="http://schemas.microsoft.com/office/drawing/2014/main" id="{16F74E05-C047-48DD-81E0-771CFA1F7CB7}"/>
              </a:ext>
            </a:extLst>
          </p:cNvPr>
          <p:cNvSpPr txBox="1"/>
          <p:nvPr/>
        </p:nvSpPr>
        <p:spPr>
          <a:xfrm>
            <a:off x="1957387" y="2435526"/>
            <a:ext cx="6781663" cy="4401205"/>
          </a:xfrm>
          <a:prstGeom prst="rect">
            <a:avLst/>
          </a:prstGeom>
          <a:noFill/>
        </p:spPr>
        <p:txBody>
          <a:bodyPr wrap="square" rtlCol="0">
            <a:spAutoFit/>
          </a:bodyPr>
          <a:lstStyle/>
          <a:p>
            <a:r>
              <a:rPr lang="en-GB" sz="2400" dirty="0"/>
              <a:t>Olivia – Pine			Sinead- Pine</a:t>
            </a:r>
          </a:p>
          <a:p>
            <a:r>
              <a:rPr lang="en-GB" sz="2400" dirty="0"/>
              <a:t>Brandon – Redwood</a:t>
            </a:r>
          </a:p>
          <a:p>
            <a:r>
              <a:rPr lang="en-GB" sz="2400" dirty="0" err="1"/>
              <a:t>Avie</a:t>
            </a:r>
            <a:r>
              <a:rPr lang="en-GB" sz="2400" dirty="0"/>
              <a:t> – Redwood</a:t>
            </a:r>
          </a:p>
          <a:p>
            <a:r>
              <a:rPr lang="en-GB" sz="2400" dirty="0" err="1"/>
              <a:t>Toriey</a:t>
            </a:r>
            <a:r>
              <a:rPr lang="en-GB" sz="2400" dirty="0"/>
              <a:t> – Redwood</a:t>
            </a:r>
          </a:p>
          <a:p>
            <a:r>
              <a:rPr lang="en-GB" sz="2400" dirty="0"/>
              <a:t>Evelyn – Redwood</a:t>
            </a:r>
          </a:p>
          <a:p>
            <a:r>
              <a:rPr lang="en-GB" sz="2400" dirty="0"/>
              <a:t>Malakai – Redwood</a:t>
            </a:r>
          </a:p>
          <a:p>
            <a:r>
              <a:rPr lang="en-GB" sz="2400" dirty="0"/>
              <a:t>Amber – Aspen</a:t>
            </a:r>
          </a:p>
          <a:p>
            <a:r>
              <a:rPr lang="en-GB" sz="2400" dirty="0"/>
              <a:t>Violet – Aspen</a:t>
            </a:r>
          </a:p>
          <a:p>
            <a:r>
              <a:rPr lang="en-GB" sz="2400" dirty="0"/>
              <a:t>Riley WP - Aspen</a:t>
            </a:r>
          </a:p>
          <a:p>
            <a:endParaRPr lang="en-GB" sz="3200" dirty="0"/>
          </a:p>
          <a:p>
            <a:endParaRPr lang="en-GB" sz="3200" dirty="0"/>
          </a:p>
        </p:txBody>
      </p:sp>
    </p:spTree>
    <p:extLst>
      <p:ext uri="{BB962C8B-B14F-4D97-AF65-F5344CB8AC3E}">
        <p14:creationId xmlns:p14="http://schemas.microsoft.com/office/powerpoint/2010/main" val="36099859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4708981"/>
          </a:xfrm>
          <a:prstGeom prst="rect">
            <a:avLst/>
          </a:prstGeom>
          <a:noFill/>
        </p:spPr>
        <p:txBody>
          <a:bodyPr wrap="square" rtlCol="0">
            <a:spAutoFit/>
          </a:bodyPr>
          <a:lstStyle/>
          <a:p>
            <a:pPr algn="ctr"/>
            <a:r>
              <a:rPr lang="en-GB" sz="6600">
                <a:latin typeface="Comic Sans MS" panose="030F0702030302020204" pitchFamily="66" charset="0"/>
              </a:rPr>
              <a:t>Ash</a:t>
            </a:r>
            <a:endParaRPr lang="en-GB" sz="6600" dirty="0">
              <a:latin typeface="Comic Sans MS" panose="030F0702030302020204" pitchFamily="66" charset="0"/>
            </a:endParaRPr>
          </a:p>
          <a:p>
            <a:pPr algn="ctr"/>
            <a:r>
              <a:rPr lang="en-GB" sz="6600" dirty="0">
                <a:solidFill>
                  <a:srgbClr val="CC0099"/>
                </a:solidFill>
                <a:latin typeface="Comic Sans MS" panose="030F0702030302020204" pitchFamily="66" charset="0"/>
              </a:rPr>
              <a:t>Jack W</a:t>
            </a:r>
            <a:endParaRPr lang="en-GB" sz="2400" b="1" dirty="0">
              <a:solidFill>
                <a:srgbClr val="CC0099"/>
              </a:solidFill>
              <a:latin typeface="Lucida Handwriting" panose="03010101010101010101" pitchFamily="66" charset="0"/>
            </a:endParaRPr>
          </a:p>
          <a:p>
            <a:pPr algn="ctr"/>
            <a:endParaRPr lang="en-GB" sz="2400" dirty="0">
              <a:latin typeface="Comic Sans MS" panose="030F0702030302020204" pitchFamily="66" charset="0"/>
            </a:endParaRPr>
          </a:p>
          <a:p>
            <a:pPr algn="ctr"/>
            <a:r>
              <a:rPr lang="en-GB" sz="2400" dirty="0">
                <a:latin typeface="Comic Sans MS" panose="030F0702030302020204" pitchFamily="66" charset="0"/>
              </a:rPr>
              <a:t>For a positive attitude to learning and creating a repeating pattern using natural resources.</a:t>
            </a:r>
          </a:p>
          <a:p>
            <a:pPr algn="ctr"/>
            <a:endParaRPr lang="en-GB" sz="2400" b="1" dirty="0">
              <a:solidFill>
                <a:srgbClr val="0070C0"/>
              </a:solidFill>
              <a:latin typeface="Lucida Handwriting" panose="03010101010101010101" pitchFamily="66" charset="0"/>
            </a:endParaRP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Mrs Laffan                                   14.10.2022</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9919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4708981"/>
          </a:xfrm>
          <a:prstGeom prst="rect">
            <a:avLst/>
          </a:prstGeom>
          <a:noFill/>
        </p:spPr>
        <p:txBody>
          <a:bodyPr wrap="square" rtlCol="0">
            <a:spAutoFit/>
          </a:bodyPr>
          <a:lstStyle/>
          <a:p>
            <a:pPr algn="ctr"/>
            <a:r>
              <a:rPr lang="en-GB" sz="6600" dirty="0">
                <a:latin typeface="Comic Sans MS" panose="030F0702030302020204" pitchFamily="66" charset="0"/>
              </a:rPr>
              <a:t>Elm</a:t>
            </a:r>
          </a:p>
          <a:p>
            <a:pPr algn="ctr"/>
            <a:r>
              <a:rPr lang="en-GB" sz="6600" dirty="0">
                <a:solidFill>
                  <a:srgbClr val="CC0099"/>
                </a:solidFill>
                <a:latin typeface="Comic Sans MS" panose="030F0702030302020204" pitchFamily="66" charset="0"/>
              </a:rPr>
              <a:t>Brody</a:t>
            </a:r>
            <a:endParaRPr lang="en-GB" sz="2400" b="1" dirty="0">
              <a:solidFill>
                <a:srgbClr val="CC0099"/>
              </a:solidFill>
              <a:latin typeface="Lucida Handwriting" panose="03010101010101010101" pitchFamily="66" charset="0"/>
            </a:endParaRPr>
          </a:p>
          <a:p>
            <a:pPr algn="ctr"/>
            <a:endParaRPr lang="en-GB" sz="2400" dirty="0">
              <a:latin typeface="Comic Sans MS" panose="030F0702030302020204" pitchFamily="66" charset="0"/>
            </a:endParaRPr>
          </a:p>
          <a:p>
            <a:pPr algn="ctr"/>
            <a:r>
              <a:rPr lang="en-GB" sz="2400" dirty="0">
                <a:latin typeface="Comic Sans MS" panose="030F0702030302020204" pitchFamily="66" charset="0"/>
              </a:rPr>
              <a:t>For excellent resilience during our Forest day!</a:t>
            </a:r>
          </a:p>
          <a:p>
            <a:pPr algn="ctr"/>
            <a:r>
              <a:rPr lang="en-GB" sz="2400" dirty="0">
                <a:latin typeface="Comic Sans MS" panose="030F0702030302020204" pitchFamily="66" charset="0"/>
              </a:rPr>
              <a:t>Brody persevered to make Mr Grice an excellent Royal bed. It was so comfy… fit for </a:t>
            </a:r>
            <a:r>
              <a:rPr lang="en-GB" sz="2400">
                <a:latin typeface="Comic Sans MS" panose="030F0702030302020204" pitchFamily="66" charset="0"/>
              </a:rPr>
              <a:t>a King</a:t>
            </a:r>
            <a:r>
              <a:rPr lang="en-GB" sz="2400" dirty="0">
                <a:latin typeface="Comic Sans MS" panose="030F0702030302020204" pitchFamily="66" charset="0"/>
              </a:rPr>
              <a:t>! </a:t>
            </a: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Mr Grice                                    14.10.2022</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62453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83991" y="1120675"/>
            <a:ext cx="9744502" cy="4801314"/>
          </a:xfrm>
          <a:prstGeom prst="rect">
            <a:avLst/>
          </a:prstGeom>
          <a:noFill/>
        </p:spPr>
        <p:txBody>
          <a:bodyPr wrap="square" rtlCol="0">
            <a:spAutoFit/>
          </a:bodyPr>
          <a:lstStyle/>
          <a:p>
            <a:pPr algn="ctr"/>
            <a:r>
              <a:rPr lang="en-GB" sz="6600" dirty="0">
                <a:latin typeface="Comic Sans MS" panose="030F0702030302020204" pitchFamily="66" charset="0"/>
              </a:rPr>
              <a:t>Birch</a:t>
            </a:r>
          </a:p>
          <a:p>
            <a:pPr algn="ctr"/>
            <a:endParaRPr lang="en-GB" sz="2400" b="1" dirty="0">
              <a:solidFill>
                <a:srgbClr val="0070C0"/>
              </a:solidFill>
              <a:latin typeface="Lucida Handwriting" panose="03010101010101010101" pitchFamily="66" charset="0"/>
            </a:endParaRPr>
          </a:p>
          <a:p>
            <a:pPr algn="ctr"/>
            <a:r>
              <a:rPr lang="en-GB" sz="4800" b="1" dirty="0" err="1">
                <a:solidFill>
                  <a:srgbClr val="CC0099"/>
                </a:solidFill>
                <a:latin typeface="Comic Sans MS" panose="030F0702030302020204" pitchFamily="66" charset="0"/>
              </a:rPr>
              <a:t>Liylie</a:t>
            </a:r>
            <a:r>
              <a:rPr lang="en-GB" sz="4800" b="1" dirty="0">
                <a:solidFill>
                  <a:srgbClr val="CC0099"/>
                </a:solidFill>
                <a:latin typeface="Comic Sans MS" panose="030F0702030302020204" pitchFamily="66" charset="0"/>
              </a:rPr>
              <a:t> Ibbotson</a:t>
            </a:r>
          </a:p>
          <a:p>
            <a:pPr algn="ctr"/>
            <a:r>
              <a:rPr lang="en-GB" sz="2400" b="1" dirty="0">
                <a:latin typeface="Comic Sans MS" panose="030F0702030302020204" pitchFamily="66" charset="0"/>
              </a:rPr>
              <a:t>For wonderful creativity and skill in Art!</a:t>
            </a:r>
          </a:p>
          <a:p>
            <a:pPr algn="ctr"/>
            <a:r>
              <a:rPr lang="en-GB" sz="2400" b="1" dirty="0" err="1">
                <a:latin typeface="Comic Sans MS" panose="030F0702030302020204" pitchFamily="66" charset="0"/>
              </a:rPr>
              <a:t>Liylie</a:t>
            </a:r>
            <a:r>
              <a:rPr lang="en-GB" sz="2400" b="1" dirty="0">
                <a:latin typeface="Comic Sans MS" panose="030F0702030302020204" pitchFamily="66" charset="0"/>
              </a:rPr>
              <a:t> has selected the right colours and used great brush strokes to paint a wonderful re-creation of Van Gogh’s Starry Night. Her artwork looks very impressive, well done! </a:t>
            </a:r>
            <a:endParaRPr lang="en-GB" sz="4800" b="1" dirty="0">
              <a:solidFill>
                <a:srgbClr val="CC0099"/>
              </a:solidFill>
              <a:latin typeface="Comic Sans MS" panose="030F0702030302020204" pitchFamily="66" charset="0"/>
            </a:endParaRP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Miss Pye                                  14.10.22</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24129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132764" y="1011236"/>
            <a:ext cx="9744502" cy="4616648"/>
          </a:xfrm>
          <a:prstGeom prst="rect">
            <a:avLst/>
          </a:prstGeom>
          <a:noFill/>
        </p:spPr>
        <p:txBody>
          <a:bodyPr wrap="square" rtlCol="0">
            <a:spAutoFit/>
          </a:bodyPr>
          <a:lstStyle/>
          <a:p>
            <a:pPr algn="ctr"/>
            <a:r>
              <a:rPr lang="en-GB" sz="6600" dirty="0">
                <a:latin typeface="Comic Sans MS" panose="030F0702030302020204" pitchFamily="66" charset="0"/>
              </a:rPr>
              <a:t>Pine</a:t>
            </a:r>
          </a:p>
          <a:p>
            <a:pPr algn="ctr"/>
            <a:r>
              <a:rPr lang="en-GB" sz="6600" dirty="0">
                <a:solidFill>
                  <a:srgbClr val="CC0099"/>
                </a:solidFill>
                <a:latin typeface="Comic Sans MS" panose="030F0702030302020204" pitchFamily="66" charset="0"/>
              </a:rPr>
              <a:t>Gracie</a:t>
            </a:r>
            <a:endParaRPr lang="en-GB" sz="6600" dirty="0">
              <a:latin typeface="Comic Sans MS" panose="030F0702030302020204" pitchFamily="66" charset="0"/>
            </a:endParaRPr>
          </a:p>
          <a:p>
            <a:pPr algn="ctr"/>
            <a:r>
              <a:rPr lang="en-GB" sz="2400" dirty="0">
                <a:solidFill>
                  <a:schemeClr val="bg2">
                    <a:lumMod val="10000"/>
                  </a:schemeClr>
                </a:solidFill>
                <a:latin typeface="Comic Sans MS" panose="030F0702030302020204" pitchFamily="66" charset="0"/>
                <a:sym typeface="Wingdings" panose="05000000000000000000" pitchFamily="2" charset="2"/>
              </a:rPr>
              <a:t>Gracie has had a fantastic week with his maths learning. She has worked really hard in maths to compare numbers confidently and was able to say “ten is greater than six”.</a:t>
            </a:r>
          </a:p>
          <a:p>
            <a:pPr algn="ctr"/>
            <a:endParaRPr lang="en-GB" sz="2400" dirty="0">
              <a:solidFill>
                <a:schemeClr val="bg2">
                  <a:lumMod val="10000"/>
                </a:schemeClr>
              </a:solidFill>
              <a:latin typeface="Comic Sans MS" panose="030F0702030302020204" pitchFamily="66" charset="0"/>
              <a:sym typeface="Wingdings" panose="05000000000000000000" pitchFamily="2" charset="2"/>
            </a:endParaRPr>
          </a:p>
          <a:p>
            <a:pPr algn="ctr"/>
            <a:endParaRPr lang="en-GB" sz="900" dirty="0">
              <a:latin typeface="Comic Sans MS" panose="030F0702030302020204" pitchFamily="66" charset="0"/>
            </a:endParaRPr>
          </a:p>
          <a:p>
            <a:pPr algn="ctr"/>
            <a:endParaRPr lang="en-GB" sz="900" b="1" dirty="0">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Miss Bailey &amp; Miss Higgins                                 14.10.22</a:t>
            </a:r>
          </a:p>
          <a:p>
            <a:pPr algn="ctr"/>
            <a:endParaRPr lang="en-GB" sz="2400" dirty="0">
              <a:latin typeface="Comic Sans MS" panose="030F0702030302020204" pitchFamily="66" charset="0"/>
            </a:endParaRPr>
          </a:p>
        </p:txBody>
      </p:sp>
    </p:spTree>
    <p:extLst>
      <p:ext uri="{BB962C8B-B14F-4D97-AF65-F5344CB8AC3E}">
        <p14:creationId xmlns:p14="http://schemas.microsoft.com/office/powerpoint/2010/main" val="12532316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5109091"/>
          </a:xfrm>
          <a:prstGeom prst="rect">
            <a:avLst/>
          </a:prstGeom>
          <a:noFill/>
        </p:spPr>
        <p:txBody>
          <a:bodyPr wrap="square" rtlCol="0">
            <a:spAutoFit/>
          </a:bodyPr>
          <a:lstStyle/>
          <a:p>
            <a:pPr algn="ctr"/>
            <a:r>
              <a:rPr lang="en-GB" sz="6600" dirty="0">
                <a:latin typeface="Comic Sans MS" panose="030F0702030302020204" pitchFamily="66" charset="0"/>
              </a:rPr>
              <a:t>Maple</a:t>
            </a:r>
            <a:endParaRPr lang="en-GB" sz="2400" b="1" dirty="0">
              <a:solidFill>
                <a:srgbClr val="0070C0"/>
              </a:solidFill>
              <a:latin typeface="Lucida Handwriting" panose="03010101010101010101" pitchFamily="66" charset="0"/>
            </a:endParaRPr>
          </a:p>
          <a:p>
            <a:pPr algn="ctr"/>
            <a:r>
              <a:rPr lang="en-GB" sz="4400" b="1" dirty="0">
                <a:solidFill>
                  <a:srgbClr val="CC0099"/>
                </a:solidFill>
                <a:latin typeface="Lucida Handwriting" panose="03010101010101010101" pitchFamily="66" charset="0"/>
              </a:rPr>
              <a:t>Ollie T.</a:t>
            </a:r>
          </a:p>
          <a:p>
            <a:pPr algn="ctr"/>
            <a:r>
              <a:rPr lang="en-GB" sz="2400" b="1" dirty="0">
                <a:latin typeface="Lucida Handwriting" panose="03010101010101010101" pitchFamily="66" charset="0"/>
              </a:rPr>
              <a:t>In our Religious and World views’ lessons, Ollie always shows a mature approach and answers questions after careful consideration. He has identified the meaning of symbols and items  that are important to the Christian and Jewish faiths and has compared some of these items.</a:t>
            </a: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Miss Dawson                                  07.10.2022</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834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1323</TotalTime>
  <Words>417</Words>
  <Application>Microsoft Office PowerPoint</Application>
  <PresentationFormat>Widescreen</PresentationFormat>
  <Paragraphs>106</Paragraphs>
  <Slides>15</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15</vt:i4>
      </vt:variant>
    </vt:vector>
  </HeadingPairs>
  <TitlesOfParts>
    <vt:vector size="24" baseType="lpstr">
      <vt:lpstr>Arial</vt:lpstr>
      <vt:lpstr>Bradley Hand ITC</vt:lpstr>
      <vt:lpstr>Calibri</vt:lpstr>
      <vt:lpstr>Calibri Light</vt:lpstr>
      <vt:lpstr>CCW Cursive Writing 33</vt:lpstr>
      <vt:lpstr>Comic Sans MS</vt:lpstr>
      <vt:lpstr>Lucida Handwriting</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Woodlands Primary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Mrs Maiden</dc:creator>
  <cp:lastModifiedBy>Mrs Marven</cp:lastModifiedBy>
  <cp:revision>272</cp:revision>
  <cp:lastPrinted>2022-10-14T06:40:08Z</cp:lastPrinted>
  <dcterms:created xsi:type="dcterms:W3CDTF">2020-05-30T07:30:34Z</dcterms:created>
  <dcterms:modified xsi:type="dcterms:W3CDTF">2022-10-14T13:31:33Z</dcterms:modified>
</cp:coreProperties>
</file>