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9"/>
  </p:notesMasterIdLst>
  <p:sldIdLst>
    <p:sldId id="258" r:id="rId3"/>
    <p:sldId id="306" r:id="rId4"/>
    <p:sldId id="260" r:id="rId5"/>
    <p:sldId id="305" r:id="rId6"/>
    <p:sldId id="303" r:id="rId7"/>
    <p:sldId id="284" r:id="rId8"/>
    <p:sldId id="286" r:id="rId9"/>
    <p:sldId id="288" r:id="rId10"/>
    <p:sldId id="304" r:id="rId11"/>
    <p:sldId id="292" r:id="rId12"/>
    <p:sldId id="296" r:id="rId13"/>
    <p:sldId id="298" r:id="rId14"/>
    <p:sldId id="300" r:id="rId15"/>
    <p:sldId id="259" r:id="rId16"/>
    <p:sldId id="307" r:id="rId17"/>
    <p:sldId id="322"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66"/>
    <a:srgbClr val="99FF99"/>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113" d="100"/>
          <a:sy n="113" d="100"/>
        </p:scale>
        <p:origin x="55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8356B63-B5D4-4FFF-8BAB-EE51338E5EEC}" type="datetimeFigureOut">
              <a:rPr lang="en-GB" smtClean="0"/>
              <a:t>20/10/2023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3B94A3DF-A81D-4481-96EB-301390592BD7}" type="slidenum">
              <a:rPr lang="en-GB" smtClean="0"/>
              <a:t>‹#›</a:t>
            </a:fld>
            <a:endParaRPr lang="en-GB"/>
          </a:p>
        </p:txBody>
      </p:sp>
    </p:spTree>
    <p:extLst>
      <p:ext uri="{BB962C8B-B14F-4D97-AF65-F5344CB8AC3E}">
        <p14:creationId xmlns:p14="http://schemas.microsoft.com/office/powerpoint/2010/main" val="679275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471810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713601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17609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5887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1497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65064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2003937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2233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85012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40493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68142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A822419-D1C5-4E1E-9D0C-85AE180312A5}"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432198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390431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1082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2167709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81711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36298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664701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7576149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10/20/2023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70953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822419-D1C5-4E1E-9D0C-85AE180312A5}" type="datetimeFigureOut">
              <a:rPr lang="en-GB" smtClean="0"/>
              <a:t>20/10/2023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618663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A822419-D1C5-4E1E-9D0C-85AE180312A5}"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19544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A822419-D1C5-4E1E-9D0C-85AE180312A5}" type="datetimeFigureOut">
              <a:rPr lang="en-GB" smtClean="0"/>
              <a:t>20/10/2023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16076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A822419-D1C5-4E1E-9D0C-85AE180312A5}" type="datetimeFigureOut">
              <a:rPr lang="en-GB" smtClean="0"/>
              <a:t>20/10/2023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260434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822419-D1C5-4E1E-9D0C-85AE180312A5}" type="datetimeFigureOut">
              <a:rPr lang="en-GB" smtClean="0"/>
              <a:t>20/10/2023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079773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2671992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822419-D1C5-4E1E-9D0C-85AE180312A5}" type="datetimeFigureOut">
              <a:rPr lang="en-GB" smtClean="0"/>
              <a:t>20/10/2023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5B13E00-8734-474C-B957-321D8720DE3D}" type="slidenum">
              <a:rPr lang="en-GB" smtClean="0"/>
              <a:t>‹#›</a:t>
            </a:fld>
            <a:endParaRPr lang="en-GB"/>
          </a:p>
        </p:txBody>
      </p:sp>
    </p:spTree>
    <p:extLst>
      <p:ext uri="{BB962C8B-B14F-4D97-AF65-F5344CB8AC3E}">
        <p14:creationId xmlns:p14="http://schemas.microsoft.com/office/powerpoint/2010/main" val="3856515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22419-D1C5-4E1E-9D0C-85AE180312A5}" type="datetimeFigureOut">
              <a:rPr lang="en-GB" smtClean="0"/>
              <a:t>20/10/2023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B13E00-8734-474C-B957-321D8720DE3D}" type="slidenum">
              <a:rPr lang="en-GB" smtClean="0"/>
              <a:t>‹#›</a:t>
            </a:fld>
            <a:endParaRPr lang="en-GB"/>
          </a:p>
        </p:txBody>
      </p:sp>
    </p:spTree>
    <p:extLst>
      <p:ext uri="{BB962C8B-B14F-4D97-AF65-F5344CB8AC3E}">
        <p14:creationId xmlns:p14="http://schemas.microsoft.com/office/powerpoint/2010/main" val="19408188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10/20/2023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500586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google.co.uk/url?sa=i&amp;rct=j&amp;q=&amp;esrc=s&amp;source=images&amp;cd=&amp;cad=rja&amp;uact=8&amp;ved=0ahUKEwiCttvp-LzUAhUHAcAKHSISAjsQjRwIBw&amp;url=http://www.woodlands.staffs.sch.uk/&amp;psig=AFQjCNFhz_a7YinN3qiR2GyGeAQWsJvTlA&amp;ust=149751621596595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886820" y="1122465"/>
            <a:ext cx="7952727" cy="2862322"/>
          </a:xfrm>
          <a:prstGeom prst="rect">
            <a:avLst/>
          </a:prstGeom>
          <a:noFill/>
        </p:spPr>
        <p:txBody>
          <a:bodyPr wrap="square" rtlCol="0">
            <a:spAutoFit/>
          </a:bodyPr>
          <a:lstStyle/>
          <a:p>
            <a:pPr algn="ctr"/>
            <a:r>
              <a:rPr lang="en-GB" sz="6600" dirty="0">
                <a:solidFill>
                  <a:srgbClr val="FF0000"/>
                </a:solidFill>
                <a:latin typeface="Comic Sans MS" panose="030F0702030302020204" pitchFamily="66" charset="0"/>
              </a:rPr>
              <a:t>Wow Assembly:</a:t>
            </a:r>
          </a:p>
          <a:p>
            <a:pPr algn="ctr"/>
            <a:r>
              <a:rPr lang="en-GB" sz="4800" dirty="0">
                <a:latin typeface="Comic Sans MS" panose="030F0702030302020204" pitchFamily="66" charset="0"/>
              </a:rPr>
              <a:t>Friday 20</a:t>
            </a:r>
            <a:r>
              <a:rPr lang="en-GB" sz="4800" baseline="30000" dirty="0">
                <a:latin typeface="Comic Sans MS" panose="030F0702030302020204" pitchFamily="66" charset="0"/>
              </a:rPr>
              <a:t>th</a:t>
            </a:r>
            <a:r>
              <a:rPr lang="en-GB" sz="4800" dirty="0">
                <a:latin typeface="Comic Sans MS" panose="030F0702030302020204" pitchFamily="66" charset="0"/>
              </a:rPr>
              <a:t> October</a:t>
            </a:r>
          </a:p>
          <a:p>
            <a:endParaRPr lang="en-GB" sz="6600" dirty="0">
              <a:latin typeface="Comic Sans MS" panose="030F0702030302020204" pitchFamily="66" charset="0"/>
            </a:endParaRPr>
          </a:p>
        </p:txBody>
      </p:sp>
      <p:pic>
        <p:nvPicPr>
          <p:cNvPr id="4" name="Picture 6" descr="Image result for the woodlands community primary school logo">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8811" y="3212789"/>
            <a:ext cx="2686390" cy="250729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stretch>
            <a:fillRect/>
          </a:stretch>
        </p:blipFill>
        <p:spPr>
          <a:xfrm>
            <a:off x="1058145" y="4304374"/>
            <a:ext cx="1657350" cy="1743075"/>
          </a:xfrm>
          <a:prstGeom prst="rect">
            <a:avLst/>
          </a:prstGeom>
        </p:spPr>
      </p:pic>
      <p:pic>
        <p:nvPicPr>
          <p:cNvPr id="6" name="Picture 5"/>
          <p:cNvPicPr>
            <a:picLocks noChangeAspect="1"/>
          </p:cNvPicPr>
          <p:nvPr/>
        </p:nvPicPr>
        <p:blipFill>
          <a:blip r:embed="rId5"/>
          <a:stretch>
            <a:fillRect/>
          </a:stretch>
        </p:blipFill>
        <p:spPr>
          <a:xfrm>
            <a:off x="9484484" y="4304375"/>
            <a:ext cx="1657350" cy="1743075"/>
          </a:xfrm>
          <a:prstGeom prst="rect">
            <a:avLst/>
          </a:prstGeom>
        </p:spPr>
      </p:pic>
    </p:spTree>
    <p:extLst>
      <p:ext uri="{BB962C8B-B14F-4D97-AF65-F5344CB8AC3E}">
        <p14:creationId xmlns:p14="http://schemas.microsoft.com/office/powerpoint/2010/main" val="40807872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585871"/>
          </a:xfrm>
          <a:prstGeom prst="rect">
            <a:avLst/>
          </a:prstGeom>
          <a:noFill/>
        </p:spPr>
        <p:txBody>
          <a:bodyPr wrap="square" rtlCol="0">
            <a:spAutoFit/>
          </a:bodyPr>
          <a:lstStyle/>
          <a:p>
            <a:pPr algn="ctr"/>
            <a:r>
              <a:rPr lang="en-GB" sz="6600" dirty="0">
                <a:latin typeface="Comic Sans MS" panose="030F0702030302020204" pitchFamily="66" charset="0"/>
              </a:rPr>
              <a:t>Willow</a:t>
            </a:r>
          </a:p>
          <a:p>
            <a:pPr algn="ctr"/>
            <a:endParaRPr lang="en-GB" sz="2400" b="1" dirty="0">
              <a:solidFill>
                <a:srgbClr val="0070C0"/>
              </a:solidFill>
              <a:latin typeface="Lucida Handwriting" panose="03010101010101010101" pitchFamily="66" charset="0"/>
            </a:endParaRPr>
          </a:p>
          <a:p>
            <a:pPr algn="ctr"/>
            <a:r>
              <a:rPr lang="en-GB" sz="5400" b="1" dirty="0">
                <a:solidFill>
                  <a:srgbClr val="CC0099"/>
                </a:solidFill>
                <a:latin typeface="Comic Sans MS" panose="030F0702030302020204" pitchFamily="66" charset="0"/>
              </a:rPr>
              <a:t>Parker</a:t>
            </a:r>
          </a:p>
          <a:p>
            <a:pPr algn="ctr"/>
            <a:r>
              <a:rPr lang="en-GB" sz="2800" dirty="0">
                <a:latin typeface="Comic Sans MS" panose="030F0702030302020204" pitchFamily="66" charset="0"/>
              </a:rPr>
              <a:t>For answering questions in maths and using his knowledge of place value to identify tens and ones and to read two digit numbers. </a:t>
            </a:r>
          </a:p>
          <a:p>
            <a:pPr algn="ctr"/>
            <a:endParaRPr lang="en-GB" sz="20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Miss Dawson	   		   			</a:t>
            </a:r>
            <a:r>
              <a:rPr lang="en-GB" sz="2000" b="1">
                <a:solidFill>
                  <a:srgbClr val="0070C0"/>
                </a:solidFill>
                <a:latin typeface="Lucida Handwriting" panose="03010101010101010101" pitchFamily="66" charset="0"/>
              </a:rPr>
              <a:t>	20.10.2023</a:t>
            </a:r>
            <a:endParaRPr lang="en-GB" sz="20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0811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630017" y="824196"/>
            <a:ext cx="8348870" cy="4385816"/>
          </a:xfrm>
          <a:prstGeom prst="rect">
            <a:avLst/>
          </a:prstGeom>
          <a:noFill/>
        </p:spPr>
        <p:txBody>
          <a:bodyPr wrap="square" rtlCol="0">
            <a:spAutoFit/>
          </a:bodyPr>
          <a:lstStyle/>
          <a:p>
            <a:pPr algn="ctr"/>
            <a:r>
              <a:rPr lang="en-GB" sz="6600" dirty="0">
                <a:latin typeface="Comic Sans MS" panose="030F0702030302020204" pitchFamily="66" charset="0"/>
              </a:rPr>
              <a:t>Chestnut</a:t>
            </a:r>
            <a:endParaRPr lang="en-GB" sz="6600" b="1" dirty="0">
              <a:solidFill>
                <a:srgbClr val="CC0099"/>
              </a:solidFill>
              <a:latin typeface="Comic Sans MS" panose="030F0702030302020204" pitchFamily="66" charset="0"/>
            </a:endParaRPr>
          </a:p>
          <a:p>
            <a:pPr algn="ctr"/>
            <a:endParaRPr lang="en-GB" sz="900" b="1" dirty="0">
              <a:solidFill>
                <a:srgbClr val="CC0099"/>
              </a:solidFill>
              <a:latin typeface="Lucida Handwriting" panose="03010101010101010101" pitchFamily="66" charset="0"/>
            </a:endParaRPr>
          </a:p>
          <a:p>
            <a:pPr algn="ctr"/>
            <a:r>
              <a:rPr lang="en-GB" sz="3200" b="1" dirty="0">
                <a:solidFill>
                  <a:srgbClr val="CC0099"/>
                </a:solidFill>
                <a:latin typeface="Lucida Handwriting" panose="03010101010101010101" pitchFamily="66" charset="0"/>
              </a:rPr>
              <a:t>Max</a:t>
            </a:r>
          </a:p>
          <a:p>
            <a:pPr algn="ctr"/>
            <a:endParaRPr lang="en-GB" sz="2400" b="1" dirty="0">
              <a:solidFill>
                <a:srgbClr val="CC0099"/>
              </a:solidFill>
              <a:latin typeface="Lucida Handwriting" panose="03010101010101010101" pitchFamily="66" charset="0"/>
            </a:endParaRPr>
          </a:p>
          <a:p>
            <a:pPr algn="ctr"/>
            <a:r>
              <a:rPr lang="en-US" sz="2000" b="1" dirty="0">
                <a:latin typeface="Lucida Handwriting" panose="03010101010101010101" pitchFamily="66" charset="0"/>
              </a:rPr>
              <a:t>Max is demonstrating  much improvement with his writing this term. His recent showcase writing showed how much he has come on and proves to himself he can write engaging stories.</a:t>
            </a:r>
          </a:p>
          <a:p>
            <a:pPr algn="ctr"/>
            <a:endParaRPr lang="en-US" sz="2000" b="1" dirty="0">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 </a:t>
            </a:r>
            <a:r>
              <a:rPr lang="en-GB" sz="2400" b="1" dirty="0" err="1">
                <a:solidFill>
                  <a:srgbClr val="0070C0"/>
                </a:solidFill>
                <a:latin typeface="Lucida Handwriting" panose="03010101010101010101" pitchFamily="66" charset="0"/>
              </a:rPr>
              <a:t>Tennuci</a:t>
            </a:r>
            <a:r>
              <a:rPr lang="en-GB" sz="2400" b="1" dirty="0">
                <a:solidFill>
                  <a:srgbClr val="0070C0"/>
                </a:solidFill>
                <a:latin typeface="Lucida Handwriting" panose="03010101010101010101" pitchFamily="66" charset="0"/>
              </a:rPr>
              <a:t>                                  20.10.23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7654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73311"/>
            <a:ext cx="6853690" cy="12191998"/>
          </a:xfrm>
          <a:prstGeom prst="rect">
            <a:avLst/>
          </a:prstGeom>
        </p:spPr>
      </p:pic>
      <p:sp>
        <p:nvSpPr>
          <p:cNvPr id="3" name="TextBox 2"/>
          <p:cNvSpPr txBox="1"/>
          <p:nvPr/>
        </p:nvSpPr>
        <p:spPr>
          <a:xfrm>
            <a:off x="1050166" y="966743"/>
            <a:ext cx="9744502" cy="4678204"/>
          </a:xfrm>
          <a:prstGeom prst="rect">
            <a:avLst/>
          </a:prstGeom>
          <a:noFill/>
        </p:spPr>
        <p:txBody>
          <a:bodyPr wrap="square" rtlCol="0">
            <a:spAutoFit/>
          </a:bodyPr>
          <a:lstStyle/>
          <a:p>
            <a:pPr algn="ctr"/>
            <a:r>
              <a:rPr lang="en-GB" sz="6600" dirty="0">
                <a:latin typeface="Comic Sans MS" panose="030F0702030302020204" pitchFamily="66" charset="0"/>
              </a:rPr>
              <a:t>Aspen </a:t>
            </a:r>
            <a:endParaRPr lang="en-GB" sz="2400" b="1" dirty="0">
              <a:solidFill>
                <a:srgbClr val="0070C0"/>
              </a:solidFill>
              <a:latin typeface="Lucida Handwriting" panose="03010101010101010101" pitchFamily="66" charset="0"/>
            </a:endParaRPr>
          </a:p>
          <a:p>
            <a:pPr algn="ctr"/>
            <a:endParaRPr lang="en-GB" sz="4000" b="1" dirty="0">
              <a:solidFill>
                <a:srgbClr val="FF0066"/>
              </a:solidFill>
              <a:latin typeface="Lucida Handwriting" panose="03010101010101010101" pitchFamily="66" charset="0"/>
            </a:endParaRPr>
          </a:p>
          <a:p>
            <a:pPr algn="ctr"/>
            <a:r>
              <a:rPr lang="en-GB" sz="4400" b="1" dirty="0">
                <a:solidFill>
                  <a:srgbClr val="CC0099"/>
                </a:solidFill>
                <a:latin typeface="Lucida Handwriting" panose="03010101010101010101" pitchFamily="66" charset="0"/>
              </a:rPr>
              <a:t>Zoe</a:t>
            </a:r>
          </a:p>
          <a:p>
            <a:pPr algn="ctr"/>
            <a:endParaRPr lang="en-GB" sz="20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For showing great perseverance and resilience, even when you find work challenging. Super attitude to learning! </a:t>
            </a:r>
          </a:p>
          <a:p>
            <a:pPr algn="ctr"/>
            <a:endParaRPr lang="en-GB" sz="2000" b="1" dirty="0">
              <a:solidFill>
                <a:srgbClr val="0070C0"/>
              </a:solidFill>
              <a:latin typeface="Lucida Handwriting" panose="03010101010101010101" pitchFamily="66" charset="0"/>
            </a:endParaRPr>
          </a:p>
          <a:p>
            <a:pPr algn="ctr"/>
            <a:r>
              <a:rPr lang="en-GB" sz="2000" b="1" dirty="0">
                <a:solidFill>
                  <a:srgbClr val="0070C0"/>
                </a:solidFill>
                <a:latin typeface="Lucida Handwriting" panose="03010101010101010101" pitchFamily="66" charset="0"/>
              </a:rPr>
              <a:t>Mrs Davies &amp; Mrs Read   20.10.23.</a:t>
            </a:r>
          </a:p>
          <a:p>
            <a:pPr algn="ctr"/>
            <a:r>
              <a:rPr lang="en-GB" sz="2400" b="1" dirty="0">
                <a:solidFill>
                  <a:srgbClr val="0070C0"/>
                </a:solidFill>
                <a:latin typeface="Lucida Handwriting" panose="03010101010101010101" pitchFamily="66" charset="0"/>
              </a:rPr>
              <a:t> </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3470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223749" y="1059166"/>
            <a:ext cx="9744502" cy="4001095"/>
          </a:xfrm>
          <a:prstGeom prst="rect">
            <a:avLst/>
          </a:prstGeom>
          <a:noFill/>
        </p:spPr>
        <p:txBody>
          <a:bodyPr wrap="square" rtlCol="0">
            <a:spAutoFit/>
          </a:bodyPr>
          <a:lstStyle/>
          <a:p>
            <a:pPr algn="ctr"/>
            <a:r>
              <a:rPr lang="en-GB" sz="6600" dirty="0">
                <a:latin typeface="Comic Sans MS" panose="030F0702030302020204" pitchFamily="66" charset="0"/>
              </a:rPr>
              <a:t>Redwood</a:t>
            </a:r>
          </a:p>
          <a:p>
            <a:pPr algn="ctr"/>
            <a:r>
              <a:rPr lang="en-GB" sz="4400" dirty="0">
                <a:solidFill>
                  <a:srgbClr val="CC0099"/>
                </a:solidFill>
                <a:latin typeface="Comic Sans MS" panose="030F0702030302020204" pitchFamily="66" charset="0"/>
              </a:rPr>
              <a:t>Orla</a:t>
            </a:r>
          </a:p>
          <a:p>
            <a:r>
              <a:rPr lang="en-GB" sz="2400" b="1" dirty="0">
                <a:solidFill>
                  <a:srgbClr val="0070C0"/>
                </a:solidFill>
                <a:latin typeface="Lucida Handwriting" panose="03010101010101010101" pitchFamily="66" charset="0"/>
              </a:rPr>
              <a:t>Orla </a:t>
            </a:r>
            <a:r>
              <a:rPr lang="en-GB" sz="2400" b="1">
                <a:solidFill>
                  <a:srgbClr val="0070C0"/>
                </a:solidFill>
                <a:latin typeface="Lucida Handwriting" panose="03010101010101010101" pitchFamily="66" charset="0"/>
              </a:rPr>
              <a:t>has shown </a:t>
            </a:r>
            <a:r>
              <a:rPr lang="en-GB" sz="2400" b="1" dirty="0">
                <a:solidFill>
                  <a:srgbClr val="0070C0"/>
                </a:solidFill>
                <a:latin typeface="Lucida Handwriting" panose="03010101010101010101" pitchFamily="66" charset="0"/>
              </a:rPr>
              <a:t>great perseverance and resilience skills this week working on her times tables and applying that knowledge to multiples</a:t>
            </a:r>
            <a:r>
              <a:rPr lang="en-GB" sz="2400" b="1">
                <a:solidFill>
                  <a:srgbClr val="0070C0"/>
                </a:solidFill>
                <a:latin typeface="Lucida Handwriting" panose="03010101010101010101" pitchFamily="66" charset="0"/>
              </a:rPr>
              <a:t>. </a:t>
            </a:r>
          </a:p>
          <a:p>
            <a:endParaRPr lang="en-GB" sz="2400" b="1" dirty="0">
              <a:solidFill>
                <a:srgbClr val="0070C0"/>
              </a:solidFill>
              <a:latin typeface="Lucida Handwriting" panose="03010101010101010101" pitchFamily="66" charset="0"/>
            </a:endParaRPr>
          </a:p>
          <a:p>
            <a:r>
              <a:rPr lang="en-GB" sz="2400" b="1" dirty="0">
                <a:solidFill>
                  <a:srgbClr val="0070C0"/>
                </a:solidFill>
                <a:latin typeface="Lucida Handwriting" panose="03010101010101010101" pitchFamily="66" charset="0"/>
              </a:rPr>
              <a:t>Mrs  Holliday 			                           20.10.2023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4135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2839452" y="811203"/>
            <a:ext cx="6513095" cy="2123658"/>
          </a:xfrm>
          <a:prstGeom prst="rect">
            <a:avLst/>
          </a:prstGeom>
          <a:noFill/>
        </p:spPr>
        <p:txBody>
          <a:bodyPr wrap="square" rtlCol="0">
            <a:spAutoFit/>
          </a:bodyPr>
          <a:lstStyle/>
          <a:p>
            <a:pPr algn="ctr"/>
            <a:r>
              <a:rPr lang="en-GB" sz="6600" dirty="0">
                <a:solidFill>
                  <a:srgbClr val="00B050"/>
                </a:solidFill>
                <a:latin typeface="Comic Sans MS" panose="030F0702030302020204" pitchFamily="66" charset="0"/>
              </a:rPr>
              <a:t>Green Cards!</a:t>
            </a:r>
          </a:p>
          <a:p>
            <a:endParaRPr lang="en-GB" sz="6600" dirty="0">
              <a:latin typeface="Comic Sans MS" panose="030F0702030302020204" pitchFamily="66" charset="0"/>
            </a:endParaRPr>
          </a:p>
        </p:txBody>
      </p:sp>
      <p:sp>
        <p:nvSpPr>
          <p:cNvPr id="4" name="Vertical Scroll 3"/>
          <p:cNvSpPr/>
          <p:nvPr/>
        </p:nvSpPr>
        <p:spPr>
          <a:xfrm rot="10800000" flipV="1">
            <a:off x="1019920" y="1763375"/>
            <a:ext cx="10152158" cy="3956760"/>
          </a:xfrm>
          <a:prstGeom prst="verticalScroll">
            <a:avLst/>
          </a:prstGeom>
          <a:solidFill>
            <a:srgbClr val="99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solidFill>
                <a:prstClr val="black"/>
              </a:solidFill>
            </a:endParaRPr>
          </a:p>
        </p:txBody>
      </p:sp>
      <p:sp>
        <p:nvSpPr>
          <p:cNvPr id="5" name="TextBox 4">
            <a:extLst>
              <a:ext uri="{FF2B5EF4-FFF2-40B4-BE49-F238E27FC236}">
                <a16:creationId xmlns:a16="http://schemas.microsoft.com/office/drawing/2014/main" id="{62767FD6-65CA-4E19-8742-F40EC7A8D9F0}"/>
              </a:ext>
            </a:extLst>
          </p:cNvPr>
          <p:cNvSpPr txBox="1"/>
          <p:nvPr/>
        </p:nvSpPr>
        <p:spPr>
          <a:xfrm>
            <a:off x="5223996" y="2199590"/>
            <a:ext cx="5148470" cy="646331"/>
          </a:xfrm>
          <a:prstGeom prst="rect">
            <a:avLst/>
          </a:prstGeom>
          <a:noFill/>
        </p:spPr>
        <p:txBody>
          <a:bodyPr wrap="square" rtlCol="0">
            <a:spAutoFit/>
          </a:bodyPr>
          <a:lstStyle/>
          <a:p>
            <a:endParaRPr lang="en-GB" dirty="0"/>
          </a:p>
          <a:p>
            <a:endParaRPr lang="en-GB" dirty="0"/>
          </a:p>
        </p:txBody>
      </p:sp>
      <p:sp>
        <p:nvSpPr>
          <p:cNvPr id="6" name="TextBox 5">
            <a:extLst>
              <a:ext uri="{FF2B5EF4-FFF2-40B4-BE49-F238E27FC236}">
                <a16:creationId xmlns:a16="http://schemas.microsoft.com/office/drawing/2014/main" id="{BFD8A88E-8859-4C8B-B63E-B8860EF3702F}"/>
              </a:ext>
            </a:extLst>
          </p:cNvPr>
          <p:cNvSpPr txBox="1"/>
          <p:nvPr/>
        </p:nvSpPr>
        <p:spPr>
          <a:xfrm>
            <a:off x="1629838" y="2409945"/>
            <a:ext cx="7056961" cy="3293209"/>
          </a:xfrm>
          <a:prstGeom prst="rect">
            <a:avLst/>
          </a:prstGeom>
          <a:noFill/>
        </p:spPr>
        <p:txBody>
          <a:bodyPr wrap="square" rtlCol="0">
            <a:spAutoFit/>
          </a:bodyPr>
          <a:lstStyle/>
          <a:p>
            <a:r>
              <a:rPr lang="en-GB" sz="1600" dirty="0"/>
              <a:t>Lillie-Jan – Oak            Edward-Daniel – Birch          Isabelle - Spruce</a:t>
            </a:r>
          </a:p>
          <a:p>
            <a:r>
              <a:rPr lang="en-GB" sz="1600" dirty="0"/>
              <a:t>Teddy – Oak                 Harley – Birch                        Lola - Spruce</a:t>
            </a:r>
          </a:p>
          <a:p>
            <a:r>
              <a:rPr lang="en-GB" sz="1600" dirty="0"/>
              <a:t>Duke – Pine                  Brody – Spruce                     Travis - Spruce</a:t>
            </a:r>
          </a:p>
          <a:p>
            <a:r>
              <a:rPr lang="en-GB" sz="1600" dirty="0"/>
              <a:t>Finley P – Pine             Harry E – Spruce                   Harry C </a:t>
            </a:r>
            <a:r>
              <a:rPr lang="en-GB" sz="1600"/>
              <a:t>- Spruce</a:t>
            </a:r>
            <a:endParaRPr lang="en-GB" sz="1600" dirty="0"/>
          </a:p>
          <a:p>
            <a:r>
              <a:rPr lang="en-GB" sz="1600" dirty="0"/>
              <a:t>Rocco – Pine</a:t>
            </a:r>
          </a:p>
          <a:p>
            <a:r>
              <a:rPr lang="en-GB" sz="1600" dirty="0"/>
              <a:t>Kai, Isabel &amp; Seth – Redwood</a:t>
            </a:r>
          </a:p>
          <a:p>
            <a:r>
              <a:rPr lang="en-GB" sz="1600" dirty="0"/>
              <a:t>Bethany – Elm</a:t>
            </a:r>
          </a:p>
          <a:p>
            <a:r>
              <a:rPr lang="en-GB" sz="1600" dirty="0"/>
              <a:t>Theo – Elm</a:t>
            </a:r>
          </a:p>
          <a:p>
            <a:r>
              <a:rPr lang="en-GB" sz="1600" dirty="0"/>
              <a:t>Evie – Chestnut</a:t>
            </a:r>
          </a:p>
          <a:p>
            <a:r>
              <a:rPr lang="en-GB" sz="1600" dirty="0"/>
              <a:t>Ayla – Chestnut</a:t>
            </a:r>
          </a:p>
          <a:p>
            <a:r>
              <a:rPr lang="en-GB" sz="1600" dirty="0"/>
              <a:t>Max – Chestnut</a:t>
            </a:r>
          </a:p>
          <a:p>
            <a:r>
              <a:rPr lang="en-GB" sz="1600" dirty="0"/>
              <a:t>Oliver – Chestnut</a:t>
            </a:r>
          </a:p>
          <a:p>
            <a:r>
              <a:rPr lang="en-GB" sz="1600" dirty="0"/>
              <a:t>Freya - Chestnut</a:t>
            </a:r>
            <a:endParaRPr lang="en-GB" dirty="0"/>
          </a:p>
        </p:txBody>
      </p:sp>
    </p:spTree>
    <p:extLst>
      <p:ext uri="{BB962C8B-B14F-4D97-AF65-F5344CB8AC3E}">
        <p14:creationId xmlns:p14="http://schemas.microsoft.com/office/powerpoint/2010/main" val="3609985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2767FD6-65CA-4E19-8742-F40EC7A8D9F0}"/>
              </a:ext>
            </a:extLst>
          </p:cNvPr>
          <p:cNvSpPr txBox="1"/>
          <p:nvPr/>
        </p:nvSpPr>
        <p:spPr>
          <a:xfrm>
            <a:off x="5223996" y="2199590"/>
            <a:ext cx="5148470" cy="646331"/>
          </a:xfrm>
          <a:prstGeom prst="rect">
            <a:avLst/>
          </a:prstGeom>
          <a:noFill/>
        </p:spPr>
        <p:txBody>
          <a:bodyPr wrap="square" rtlCol="0">
            <a:spAutoFit/>
          </a:bodyPr>
          <a:lstStyle/>
          <a:p>
            <a:endParaRPr lang="en-GB" dirty="0"/>
          </a:p>
          <a:p>
            <a:endParaRPr lang="en-GB" dirty="0"/>
          </a:p>
        </p:txBody>
      </p:sp>
      <p:pic>
        <p:nvPicPr>
          <p:cNvPr id="7" name="Picture 6">
            <a:extLst>
              <a:ext uri="{FF2B5EF4-FFF2-40B4-BE49-F238E27FC236}">
                <a16:creationId xmlns:a16="http://schemas.microsoft.com/office/drawing/2014/main" id="{0C997466-FE7D-475F-9C8D-BAFFAFA82839}"/>
              </a:ext>
            </a:extLst>
          </p:cNvPr>
          <p:cNvPicPr>
            <a:picLocks noChangeAspect="1"/>
          </p:cNvPicPr>
          <p:nvPr/>
        </p:nvPicPr>
        <p:blipFill>
          <a:blip r:embed="rId2"/>
          <a:stretch>
            <a:fillRect/>
          </a:stretch>
        </p:blipFill>
        <p:spPr>
          <a:xfrm>
            <a:off x="3191933" y="709037"/>
            <a:ext cx="4951829" cy="4245443"/>
          </a:xfrm>
          <a:prstGeom prst="rect">
            <a:avLst/>
          </a:prstGeom>
        </p:spPr>
      </p:pic>
      <p:pic>
        <p:nvPicPr>
          <p:cNvPr id="8" name="Picture 7">
            <a:extLst>
              <a:ext uri="{FF2B5EF4-FFF2-40B4-BE49-F238E27FC236}">
                <a16:creationId xmlns:a16="http://schemas.microsoft.com/office/drawing/2014/main" id="{ABB2877C-AC6E-4425-83B3-FE48F2915F55}"/>
              </a:ext>
            </a:extLst>
          </p:cNvPr>
          <p:cNvPicPr>
            <a:picLocks noChangeAspect="1"/>
          </p:cNvPicPr>
          <p:nvPr/>
        </p:nvPicPr>
        <p:blipFill>
          <a:blip r:embed="rId3"/>
          <a:stretch>
            <a:fillRect/>
          </a:stretch>
        </p:blipFill>
        <p:spPr>
          <a:xfrm>
            <a:off x="577970" y="4518530"/>
            <a:ext cx="10900593" cy="1926503"/>
          </a:xfrm>
          <a:prstGeom prst="rect">
            <a:avLst/>
          </a:prstGeom>
        </p:spPr>
      </p:pic>
    </p:spTree>
    <p:extLst>
      <p:ext uri="{BB962C8B-B14F-4D97-AF65-F5344CB8AC3E}">
        <p14:creationId xmlns:p14="http://schemas.microsoft.com/office/powerpoint/2010/main" val="1318248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dc4oMy8ei[1]"/>
          <p:cNvPicPr>
            <a:picLocks noChangeAspect="1" noChangeArrowheads="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rcRect l="9312"/>
          <a:stretch>
            <a:fillRect/>
          </a:stretch>
        </p:blipFill>
        <p:spPr bwMode="auto">
          <a:xfrm>
            <a:off x="397933" y="11977"/>
            <a:ext cx="6375401" cy="69879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 name="Title 1"/>
          <p:cNvSpPr>
            <a:spLocks noGrp="1"/>
          </p:cNvSpPr>
          <p:nvPr>
            <p:ph type="title"/>
          </p:nvPr>
        </p:nvSpPr>
        <p:spPr>
          <a:xfrm>
            <a:off x="740087" y="1412940"/>
            <a:ext cx="8839528" cy="5436094"/>
          </a:xfrm>
        </p:spPr>
        <p:txBody>
          <a:bodyPr>
            <a:normAutofit/>
          </a:bodyPr>
          <a:lstStyle/>
          <a:p>
            <a:pPr algn="ctr"/>
            <a:br>
              <a:rPr lang="en-GB" sz="4000" dirty="0">
                <a:solidFill>
                  <a:schemeClr val="accent2">
                    <a:lumMod val="50000"/>
                  </a:schemeClr>
                </a:solidFill>
              </a:rPr>
            </a:br>
            <a:br>
              <a:rPr lang="en-GB" sz="4000" dirty="0">
                <a:solidFill>
                  <a:schemeClr val="accent2">
                    <a:lumMod val="50000"/>
                  </a:schemeClr>
                </a:solidFill>
              </a:rPr>
            </a:br>
            <a:br>
              <a:rPr lang="en-GB" sz="4000" dirty="0">
                <a:solidFill>
                  <a:schemeClr val="accent2">
                    <a:lumMod val="50000"/>
                  </a:schemeClr>
                </a:solidFill>
              </a:rPr>
            </a:br>
            <a:br>
              <a:rPr lang="en-GB" sz="4000" dirty="0">
                <a:solidFill>
                  <a:schemeClr val="accent2">
                    <a:lumMod val="50000"/>
                  </a:schemeClr>
                </a:solidFill>
              </a:rPr>
            </a:br>
            <a:endParaRPr lang="en-GB" sz="4000" dirty="0">
              <a:solidFill>
                <a:schemeClr val="accent2">
                  <a:lumMod val="50000"/>
                </a:schemeClr>
              </a:solidFill>
            </a:endParaRPr>
          </a:p>
        </p:txBody>
      </p:sp>
      <p:sp>
        <p:nvSpPr>
          <p:cNvPr id="5" name="Title 1">
            <a:extLst>
              <a:ext uri="{FF2B5EF4-FFF2-40B4-BE49-F238E27FC236}">
                <a16:creationId xmlns:a16="http://schemas.microsoft.com/office/drawing/2014/main" id="{12EC4D81-7BE7-4097-A64E-B7D22E00449B}"/>
              </a:ext>
            </a:extLst>
          </p:cNvPr>
          <p:cNvSpPr txBox="1">
            <a:spLocks/>
          </p:cNvSpPr>
          <p:nvPr/>
        </p:nvSpPr>
        <p:spPr>
          <a:xfrm>
            <a:off x="118734" y="1173878"/>
            <a:ext cx="6765195" cy="3304990"/>
          </a:xfrm>
          <a:prstGeom prst="rect">
            <a:avLst/>
          </a:prstGeom>
        </p:spPr>
        <p:txBody>
          <a:bodyPr vert="horz" lIns="91440" tIns="45720" rIns="91440" bIns="45720" rtlCol="0" anchor="t">
            <a:normAutofit fontScale="25000" lnSpcReduction="20000"/>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02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t>Be Kind</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202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71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GB" sz="22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t>Show Respect</a:t>
            </a:r>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71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a:p>
            <a:pPr marL="0" marR="0" lvl="0" indent="0" algn="ctr" defTabSz="457200" rtl="0" eaLnBrk="1" fontAlgn="auto" latinLnBrk="0" hangingPunct="1">
              <a:lnSpc>
                <a:spcPct val="100000"/>
              </a:lnSpc>
              <a:spcBef>
                <a:spcPct val="0"/>
              </a:spcBef>
              <a:spcAft>
                <a:spcPts val="0"/>
              </a:spcAft>
              <a:buClrTx/>
              <a:buSzTx/>
              <a:buFontTx/>
              <a:buNone/>
              <a:tabLst/>
              <a:defRPr/>
            </a:pP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br>
              <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rPr>
            </a:br>
            <a:endParaRPr kumimoji="0" lang="en-GB" sz="4000" b="0" i="0" u="none" strike="noStrike" kern="1200" cap="none" spc="0" normalizeH="0" baseline="0" noProof="0" dirty="0">
              <a:ln>
                <a:noFill/>
              </a:ln>
              <a:solidFill>
                <a:srgbClr val="54A021">
                  <a:lumMod val="50000"/>
                </a:srgbClr>
              </a:solidFill>
              <a:effectLst/>
              <a:uLnTx/>
              <a:uFillTx/>
              <a:latin typeface="Trebuchet MS" panose="020B0603020202020204"/>
              <a:ea typeface="+mj-ea"/>
              <a:cs typeface="+mj-cs"/>
            </a:endParaRPr>
          </a:p>
        </p:txBody>
      </p:sp>
      <p:pic>
        <p:nvPicPr>
          <p:cNvPr id="3" name="Picture 2">
            <a:extLst>
              <a:ext uri="{FF2B5EF4-FFF2-40B4-BE49-F238E27FC236}">
                <a16:creationId xmlns:a16="http://schemas.microsoft.com/office/drawing/2014/main" id="{AD7DC85D-1875-46EC-8D12-6E6B994628F1}"/>
              </a:ext>
            </a:extLst>
          </p:cNvPr>
          <p:cNvPicPr>
            <a:picLocks noChangeAspect="1"/>
          </p:cNvPicPr>
          <p:nvPr/>
        </p:nvPicPr>
        <p:blipFill>
          <a:blip r:embed="rId3"/>
          <a:stretch>
            <a:fillRect/>
          </a:stretch>
        </p:blipFill>
        <p:spPr>
          <a:xfrm>
            <a:off x="6971881" y="838200"/>
            <a:ext cx="4783666" cy="4783666"/>
          </a:xfrm>
          <a:prstGeom prst="rect">
            <a:avLst/>
          </a:prstGeom>
        </p:spPr>
      </p:pic>
    </p:spTree>
    <p:extLst>
      <p:ext uri="{BB962C8B-B14F-4D97-AF65-F5344CB8AC3E}">
        <p14:creationId xmlns:p14="http://schemas.microsoft.com/office/powerpoint/2010/main" val="1250876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9386F53-9C47-4F39-9DE9-02766672BAF1}"/>
              </a:ext>
            </a:extLst>
          </p:cNvPr>
          <p:cNvPicPr>
            <a:picLocks noChangeAspect="1"/>
          </p:cNvPicPr>
          <p:nvPr/>
        </p:nvPicPr>
        <p:blipFill>
          <a:blip r:embed="rId2"/>
          <a:stretch>
            <a:fillRect/>
          </a:stretch>
        </p:blipFill>
        <p:spPr>
          <a:xfrm>
            <a:off x="372533" y="270933"/>
            <a:ext cx="11480800" cy="6419810"/>
          </a:xfrm>
          <a:prstGeom prst="rect">
            <a:avLst/>
          </a:prstGeom>
        </p:spPr>
      </p:pic>
    </p:spTree>
    <p:extLst>
      <p:ext uri="{BB962C8B-B14F-4D97-AF65-F5344CB8AC3E}">
        <p14:creationId xmlns:p14="http://schemas.microsoft.com/office/powerpoint/2010/main" val="192095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83247"/>
            <a:ext cx="6853690" cy="12191998"/>
          </a:xfrm>
          <a:prstGeom prst="rect">
            <a:avLst/>
          </a:prstGeom>
        </p:spPr>
      </p:pic>
      <p:sp>
        <p:nvSpPr>
          <p:cNvPr id="3" name="TextBox 2"/>
          <p:cNvSpPr txBox="1"/>
          <p:nvPr/>
        </p:nvSpPr>
        <p:spPr>
          <a:xfrm>
            <a:off x="483175" y="846180"/>
            <a:ext cx="10711493" cy="1938992"/>
          </a:xfrm>
          <a:prstGeom prst="rect">
            <a:avLst/>
          </a:prstGeom>
          <a:noFill/>
        </p:spPr>
        <p:txBody>
          <a:bodyPr wrap="square" rtlCol="0">
            <a:spAutoFit/>
          </a:bodyPr>
          <a:lstStyle/>
          <a:p>
            <a:pPr algn="ctr"/>
            <a:r>
              <a:rPr lang="en-GB" sz="5400" dirty="0">
                <a:solidFill>
                  <a:srgbClr val="00B0F0"/>
                </a:solidFill>
                <a:latin typeface="Comic Sans MS" panose="030F0702030302020204" pitchFamily="66" charset="0"/>
              </a:rPr>
              <a:t>Scientists of the Week!</a:t>
            </a:r>
          </a:p>
          <a:p>
            <a:endParaRPr lang="en-GB" sz="6600" dirty="0">
              <a:latin typeface="Comic Sans MS" panose="030F0702030302020204" pitchFamily="66" charset="0"/>
            </a:endParaRPr>
          </a:p>
        </p:txBody>
      </p:sp>
      <p:sp>
        <p:nvSpPr>
          <p:cNvPr id="5" name="TextBox 4"/>
          <p:cNvSpPr txBox="1"/>
          <p:nvPr/>
        </p:nvSpPr>
        <p:spPr>
          <a:xfrm>
            <a:off x="6107600" y="3928795"/>
            <a:ext cx="3347883" cy="523220"/>
          </a:xfrm>
          <a:prstGeom prst="rect">
            <a:avLst/>
          </a:prstGeom>
          <a:noFill/>
        </p:spPr>
        <p:txBody>
          <a:bodyPr wrap="square" rtlCol="0">
            <a:spAutoFit/>
          </a:bodyPr>
          <a:lstStyle/>
          <a:p>
            <a:r>
              <a:rPr lang="en-GB" sz="2800" dirty="0"/>
              <a:t> </a:t>
            </a:r>
          </a:p>
        </p:txBody>
      </p:sp>
      <p:sp>
        <p:nvSpPr>
          <p:cNvPr id="7" name="Rectangle 6"/>
          <p:cNvSpPr/>
          <p:nvPr/>
        </p:nvSpPr>
        <p:spPr>
          <a:xfrm>
            <a:off x="1263620" y="2251413"/>
            <a:ext cx="4832380" cy="2554545"/>
          </a:xfrm>
          <a:prstGeom prst="rect">
            <a:avLst/>
          </a:prstGeom>
        </p:spPr>
        <p:txBody>
          <a:bodyPr wrap="square">
            <a:spAutoFit/>
          </a:bodyPr>
          <a:lstStyle/>
          <a:p>
            <a:pPr lvl="0"/>
            <a:r>
              <a:rPr lang="en-GB" sz="4000" dirty="0">
                <a:solidFill>
                  <a:prstClr val="black"/>
                </a:solidFill>
                <a:latin typeface="Comic Sans MS" panose="030F0702030302020204" pitchFamily="66" charset="0"/>
              </a:rPr>
              <a:t>Oak – Karson</a:t>
            </a:r>
          </a:p>
          <a:p>
            <a:pPr lvl="0"/>
            <a:r>
              <a:rPr lang="en-GB" sz="4000" dirty="0">
                <a:solidFill>
                  <a:prstClr val="black"/>
                </a:solidFill>
                <a:latin typeface="Comic Sans MS" panose="030F0702030302020204" pitchFamily="66" charset="0"/>
              </a:rPr>
              <a:t>Birch –  Florrie </a:t>
            </a:r>
            <a:endParaRPr lang="en-GB" sz="2800" dirty="0">
              <a:solidFill>
                <a:prstClr val="black"/>
              </a:solidFill>
              <a:latin typeface="Comic Sans MS" panose="030F0702030302020204" pitchFamily="66" charset="0"/>
            </a:endParaRPr>
          </a:p>
          <a:p>
            <a:pPr lvl="0"/>
            <a:r>
              <a:rPr lang="en-GB" sz="4000" dirty="0">
                <a:solidFill>
                  <a:prstClr val="black"/>
                </a:solidFill>
                <a:latin typeface="Comic Sans MS" panose="030F0702030302020204" pitchFamily="66" charset="0"/>
              </a:rPr>
              <a:t>Elm –  Darcey </a:t>
            </a:r>
          </a:p>
          <a:p>
            <a:pPr lvl="0"/>
            <a:r>
              <a:rPr lang="en-GB" sz="4000" dirty="0">
                <a:solidFill>
                  <a:prstClr val="black"/>
                </a:solidFill>
                <a:latin typeface="Comic Sans MS" panose="030F0702030302020204" pitchFamily="66" charset="0"/>
              </a:rPr>
              <a:t>Pine – Amy   </a:t>
            </a:r>
            <a:endParaRPr lang="en-GB" sz="4000" dirty="0">
              <a:solidFill>
                <a:prstClr val="black"/>
              </a:solidFill>
            </a:endParaRPr>
          </a:p>
        </p:txBody>
      </p:sp>
      <p:sp>
        <p:nvSpPr>
          <p:cNvPr id="8" name="Rectangle 7"/>
          <p:cNvSpPr/>
          <p:nvPr/>
        </p:nvSpPr>
        <p:spPr>
          <a:xfrm>
            <a:off x="5786919" y="2294217"/>
            <a:ext cx="5277262" cy="2554545"/>
          </a:xfrm>
          <a:prstGeom prst="rect">
            <a:avLst/>
          </a:prstGeom>
        </p:spPr>
        <p:txBody>
          <a:bodyPr wrap="square">
            <a:spAutoFit/>
          </a:bodyPr>
          <a:lstStyle/>
          <a:p>
            <a:pPr lvl="0"/>
            <a:r>
              <a:rPr lang="en-GB" sz="4000" dirty="0">
                <a:solidFill>
                  <a:prstClr val="black"/>
                </a:solidFill>
                <a:latin typeface="Comic Sans MS" panose="030F0702030302020204" pitchFamily="66" charset="0"/>
              </a:rPr>
              <a:t>Redwood – Elizabeth</a:t>
            </a:r>
          </a:p>
          <a:p>
            <a:pPr lvl="0"/>
            <a:r>
              <a:rPr lang="en-GB" sz="4000" dirty="0">
                <a:solidFill>
                  <a:prstClr val="black"/>
                </a:solidFill>
                <a:latin typeface="Comic Sans MS" panose="030F0702030302020204" pitchFamily="66" charset="0"/>
              </a:rPr>
              <a:t>Chestnut –  Amelia </a:t>
            </a:r>
          </a:p>
          <a:p>
            <a:pPr lvl="0"/>
            <a:r>
              <a:rPr lang="en-GB" sz="4000" dirty="0">
                <a:solidFill>
                  <a:prstClr val="black"/>
                </a:solidFill>
                <a:latin typeface="Comic Sans MS" panose="030F0702030302020204" pitchFamily="66" charset="0"/>
              </a:rPr>
              <a:t>Aspen – Jacob</a:t>
            </a:r>
          </a:p>
          <a:p>
            <a:pPr lvl="0"/>
            <a:r>
              <a:rPr lang="en-GB" sz="4000" dirty="0">
                <a:solidFill>
                  <a:prstClr val="black"/>
                </a:solidFill>
                <a:latin typeface="Comic Sans MS" panose="030F0702030302020204" pitchFamily="66" charset="0"/>
              </a:rPr>
              <a:t> </a:t>
            </a:r>
            <a:endParaRPr lang="en-GB" sz="4000" dirty="0">
              <a:solidFill>
                <a:prstClr val="black"/>
              </a:solidFill>
            </a:endParaRPr>
          </a:p>
        </p:txBody>
      </p:sp>
      <p:sp>
        <p:nvSpPr>
          <p:cNvPr id="9" name="Rectangle 8"/>
          <p:cNvSpPr/>
          <p:nvPr/>
        </p:nvSpPr>
        <p:spPr>
          <a:xfrm>
            <a:off x="1263620" y="4740539"/>
            <a:ext cx="8099567" cy="1323439"/>
          </a:xfrm>
          <a:prstGeom prst="rect">
            <a:avLst/>
          </a:prstGeom>
        </p:spPr>
        <p:txBody>
          <a:bodyPr wrap="square">
            <a:spAutoFit/>
          </a:bodyPr>
          <a:lstStyle/>
          <a:p>
            <a:pPr lvl="0"/>
            <a:r>
              <a:rPr lang="en-GB" sz="4000" dirty="0">
                <a:solidFill>
                  <a:prstClr val="black"/>
                </a:solidFill>
                <a:latin typeface="Comic Sans MS" panose="030F0702030302020204" pitchFamily="66" charset="0"/>
              </a:rPr>
              <a:t>Willow – </a:t>
            </a:r>
            <a:r>
              <a:rPr lang="en-GB" sz="4000" dirty="0" err="1">
                <a:solidFill>
                  <a:prstClr val="black"/>
                </a:solidFill>
                <a:latin typeface="Comic Sans MS" panose="030F0702030302020204" pitchFamily="66" charset="0"/>
              </a:rPr>
              <a:t>Dua</a:t>
            </a:r>
            <a:r>
              <a:rPr lang="en-GB" sz="4000" dirty="0">
                <a:solidFill>
                  <a:prstClr val="black"/>
                </a:solidFill>
                <a:latin typeface="Comic Sans MS" panose="030F0702030302020204" pitchFamily="66" charset="0"/>
              </a:rPr>
              <a:t> </a:t>
            </a:r>
          </a:p>
          <a:p>
            <a:pPr lvl="0"/>
            <a:r>
              <a:rPr lang="en-GB" sz="4000" dirty="0">
                <a:solidFill>
                  <a:prstClr val="black"/>
                </a:solidFill>
                <a:latin typeface="Comic Sans MS" panose="030F0702030302020204" pitchFamily="66" charset="0"/>
              </a:rPr>
              <a:t>Spruce – Alice</a:t>
            </a:r>
          </a:p>
        </p:txBody>
      </p:sp>
      <p:sp>
        <p:nvSpPr>
          <p:cNvPr id="10" name="Rectangle 9">
            <a:extLst>
              <a:ext uri="{FF2B5EF4-FFF2-40B4-BE49-F238E27FC236}">
                <a16:creationId xmlns:a16="http://schemas.microsoft.com/office/drawing/2014/main" id="{3A09BA02-3692-45C7-A8C0-6AE23E2CDAC2}"/>
              </a:ext>
            </a:extLst>
          </p:cNvPr>
          <p:cNvSpPr/>
          <p:nvPr/>
        </p:nvSpPr>
        <p:spPr>
          <a:xfrm>
            <a:off x="1263620" y="1640708"/>
            <a:ext cx="8603150" cy="707886"/>
          </a:xfrm>
          <a:prstGeom prst="rect">
            <a:avLst/>
          </a:prstGeom>
        </p:spPr>
        <p:txBody>
          <a:bodyPr wrap="square">
            <a:spAutoFit/>
          </a:bodyPr>
          <a:lstStyle/>
          <a:p>
            <a:pPr lvl="0"/>
            <a:r>
              <a:rPr lang="en-GB" sz="3600" dirty="0">
                <a:solidFill>
                  <a:prstClr val="black"/>
                </a:solidFill>
                <a:latin typeface="Comic Sans MS" panose="030F0702030302020204" pitchFamily="66" charset="0"/>
              </a:rPr>
              <a:t>Ash-Explorer of the Week</a:t>
            </a:r>
            <a:r>
              <a:rPr lang="en-GB" sz="4000" dirty="0">
                <a:solidFill>
                  <a:prstClr val="black"/>
                </a:solidFill>
                <a:latin typeface="Comic Sans MS" panose="030F0702030302020204" pitchFamily="66" charset="0"/>
              </a:rPr>
              <a:t>:-Sophia</a:t>
            </a:r>
            <a:endParaRPr lang="en-GB" sz="4000" dirty="0">
              <a:solidFill>
                <a:prstClr val="black"/>
              </a:solidFill>
            </a:endParaRPr>
          </a:p>
        </p:txBody>
      </p:sp>
    </p:spTree>
    <p:extLst>
      <p:ext uri="{BB962C8B-B14F-4D97-AF65-F5344CB8AC3E}">
        <p14:creationId xmlns:p14="http://schemas.microsoft.com/office/powerpoint/2010/main" val="1648333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339650"/>
          </a:xfrm>
          <a:prstGeom prst="rect">
            <a:avLst/>
          </a:prstGeom>
          <a:noFill/>
        </p:spPr>
        <p:txBody>
          <a:bodyPr wrap="square" rtlCol="0">
            <a:spAutoFit/>
          </a:bodyPr>
          <a:lstStyle/>
          <a:p>
            <a:pPr algn="ctr"/>
            <a:r>
              <a:rPr lang="en-GB" sz="6600" dirty="0">
                <a:latin typeface="Comic Sans MS" panose="030F0702030302020204" pitchFamily="66" charset="0"/>
              </a:rPr>
              <a:t>Ash</a:t>
            </a:r>
          </a:p>
          <a:p>
            <a:pPr algn="ctr"/>
            <a:r>
              <a:rPr lang="en-GB" sz="6600" b="1" dirty="0">
                <a:solidFill>
                  <a:srgbClr val="CC0099"/>
                </a:solidFill>
                <a:latin typeface="Comic Sans MS" panose="030F0702030302020204" pitchFamily="66" charset="0"/>
              </a:rPr>
              <a:t>Jude</a:t>
            </a:r>
            <a:endParaRPr lang="en-GB" sz="2400" b="1" dirty="0">
              <a:solidFill>
                <a:srgbClr val="CC0099"/>
              </a:solidFill>
              <a:latin typeface="Lucida Handwriting" panose="03010101010101010101"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completing his maths challenge independently.</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Mrs Laffan                                   20.10.2023</a:t>
            </a: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505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339650"/>
          </a:xfrm>
          <a:prstGeom prst="rect">
            <a:avLst/>
          </a:prstGeom>
          <a:noFill/>
        </p:spPr>
        <p:txBody>
          <a:bodyPr wrap="square" rtlCol="0">
            <a:spAutoFit/>
          </a:bodyPr>
          <a:lstStyle/>
          <a:p>
            <a:pPr algn="ctr"/>
            <a:r>
              <a:rPr lang="en-GB" sz="6600" dirty="0">
                <a:latin typeface="Comic Sans MS" panose="030F0702030302020204" pitchFamily="66" charset="0"/>
              </a:rPr>
              <a:t>Oak</a:t>
            </a:r>
          </a:p>
          <a:p>
            <a:pPr algn="ctr"/>
            <a:r>
              <a:rPr lang="en-GB" sz="6600" b="1" dirty="0">
                <a:solidFill>
                  <a:srgbClr val="CC0099"/>
                </a:solidFill>
                <a:latin typeface="Comic Sans MS" panose="030F0702030302020204" pitchFamily="66" charset="0"/>
              </a:rPr>
              <a:t>Sophie</a:t>
            </a:r>
            <a:endParaRPr lang="en-GB" sz="2400" b="1" dirty="0">
              <a:solidFill>
                <a:srgbClr val="CC0099"/>
              </a:solidFill>
              <a:latin typeface="Lucida Handwriting" panose="03010101010101010101" pitchFamily="66" charset="0"/>
            </a:endParaRPr>
          </a:p>
          <a:p>
            <a:pPr algn="ctr"/>
            <a:endParaRPr lang="en-GB" sz="2400" dirty="0">
              <a:latin typeface="Comic Sans MS" panose="030F0702030302020204" pitchFamily="66" charset="0"/>
            </a:endParaRPr>
          </a:p>
          <a:p>
            <a:pPr algn="ctr"/>
            <a:endParaRPr lang="en-GB" sz="2400" dirty="0">
              <a:latin typeface="Comic Sans MS" panose="030F0702030302020204" pitchFamily="66" charset="0"/>
            </a:endParaRPr>
          </a:p>
          <a:p>
            <a:pPr algn="ctr"/>
            <a:r>
              <a:rPr lang="en-GB" sz="2400" dirty="0">
                <a:latin typeface="Comic Sans MS" panose="030F0702030302020204" pitchFamily="66" charset="0"/>
              </a:rPr>
              <a:t>For super writing using a capital letter, full stop and finger spaces!</a:t>
            </a:r>
            <a:endParaRPr lang="en-GB" sz="2400" b="1" dirty="0">
              <a:solidFill>
                <a:srgbClr val="0070C0"/>
              </a:solidFill>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Bailey &amp; Mrs </a:t>
            </a:r>
            <a:r>
              <a:rPr lang="en-GB" sz="2400" b="1">
                <a:solidFill>
                  <a:srgbClr val="0070C0"/>
                </a:solidFill>
                <a:latin typeface="Lucida Handwriting" panose="03010101010101010101" pitchFamily="66" charset="0"/>
              </a:rPr>
              <a:t>Salt                                   20.10.2023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9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132764" y="1011236"/>
            <a:ext cx="9744502" cy="47089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Elm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600" b="0" i="0" u="none" strike="noStrike" kern="1200" cap="none" spc="0" normalizeH="0" baseline="0" noProof="0" dirty="0" err="1">
                <a:ln>
                  <a:noFill/>
                </a:ln>
                <a:solidFill>
                  <a:srgbClr val="CC0099"/>
                </a:solidFill>
                <a:effectLst/>
                <a:uLnTx/>
                <a:uFillTx/>
                <a:latin typeface="Comic Sans MS" panose="030F0702030302020204" pitchFamily="66" charset="0"/>
                <a:ea typeface="+mn-ea"/>
                <a:cs typeface="+mn-cs"/>
              </a:rPr>
              <a:t>Remey</a:t>
            </a:r>
            <a:r>
              <a:rPr kumimoji="0" lang="en-GB" sz="6600" b="0" i="0" u="none" strike="noStrike" kern="1200" cap="none" spc="0" normalizeH="0" baseline="0" noProof="0" dirty="0">
                <a:ln>
                  <a:noFill/>
                </a:ln>
                <a:solidFill>
                  <a:srgbClr val="CC0099"/>
                </a:solidFill>
                <a:effectLst/>
                <a:uLnTx/>
                <a:uFillTx/>
                <a:latin typeface="Comic Sans MS" panose="030F0702030302020204" pitchFamily="66" charset="0"/>
                <a:ea typeface="+mn-ea"/>
                <a:cs typeface="+mn-cs"/>
              </a:rPr>
              <a:t>-Lei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For making super progress in maths and blowing both mine and Mrs </a:t>
            </a:r>
            <a:r>
              <a:rPr kumimoji="0" lang="en-GB" sz="2400" b="0" i="0" u="none" strike="noStrike" kern="1200" cap="none" spc="0" normalizeH="0" baseline="0" noProof="0" dirty="0" err="1">
                <a:ln>
                  <a:noFill/>
                </a:ln>
                <a:solidFill>
                  <a:prstClr val="black"/>
                </a:solidFill>
                <a:effectLst/>
                <a:uLnTx/>
                <a:uFillTx/>
                <a:latin typeface="Comic Sans MS" panose="030F0702030302020204" pitchFamily="66" charset="0"/>
                <a:ea typeface="+mn-ea"/>
                <a:cs typeface="+mn-cs"/>
              </a:rPr>
              <a:t>Slator’s</a:t>
            </a:r>
            <a:r>
              <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socks off.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solidFill>
                  <a:prstClr val="black"/>
                </a:solidFill>
                <a:latin typeface="Comic Sans MS" panose="030F0702030302020204" pitchFamily="66" charset="0"/>
              </a:rPr>
              <a:t>Keep it up.</a:t>
            </a: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70C0"/>
                </a:solidFill>
                <a:effectLst/>
                <a:uLnTx/>
                <a:uFillTx/>
                <a:latin typeface="Lucida Handwriting" panose="03010101010101010101" pitchFamily="66" charset="0"/>
                <a:ea typeface="+mn-ea"/>
                <a:cs typeface="+mn-cs"/>
              </a:rPr>
              <a:t>Mrs Gill                                 20.10.2023</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24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759333"/>
            <a:ext cx="6853690" cy="12191998"/>
          </a:xfrm>
          <a:prstGeom prst="rect">
            <a:avLst/>
          </a:prstGeom>
        </p:spPr>
      </p:pic>
      <p:sp>
        <p:nvSpPr>
          <p:cNvPr id="3" name="TextBox 2"/>
          <p:cNvSpPr txBox="1"/>
          <p:nvPr/>
        </p:nvSpPr>
        <p:spPr>
          <a:xfrm>
            <a:off x="1183991" y="1120675"/>
            <a:ext cx="9744502" cy="5078313"/>
          </a:xfrm>
          <a:prstGeom prst="rect">
            <a:avLst/>
          </a:prstGeom>
          <a:noFill/>
        </p:spPr>
        <p:txBody>
          <a:bodyPr wrap="square" rtlCol="0">
            <a:spAutoFit/>
          </a:bodyPr>
          <a:lstStyle/>
          <a:p>
            <a:pPr algn="ctr"/>
            <a:r>
              <a:rPr lang="en-GB" sz="6600" dirty="0">
                <a:latin typeface="Comic Sans MS" panose="030F0702030302020204" pitchFamily="66" charset="0"/>
              </a:rPr>
              <a:t>Birch</a:t>
            </a:r>
          </a:p>
          <a:p>
            <a:pPr algn="ctr"/>
            <a:r>
              <a:rPr lang="en-GB" sz="6600" dirty="0">
                <a:solidFill>
                  <a:srgbClr val="FF0066"/>
                </a:solidFill>
                <a:latin typeface="Comic Sans MS" panose="030F0702030302020204" pitchFamily="66" charset="0"/>
              </a:rPr>
              <a:t>Freya</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For showing resilience with her spellings this week. Freya found some of the words very tricky and was worried, however she practised lots and did brilliantly in her spelling test. Well done, Freya!</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a:t>
            </a:r>
            <a:r>
              <a:rPr lang="en-GB" sz="2400" b="1">
                <a:solidFill>
                  <a:srgbClr val="0070C0"/>
                </a:solidFill>
                <a:latin typeface="Lucida Handwriting" panose="03010101010101010101" pitchFamily="66" charset="0"/>
              </a:rPr>
              <a:t>Taggart                                20.10.23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0166" y="875173"/>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412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32764" y="824196"/>
            <a:ext cx="10009070" cy="5524589"/>
          </a:xfrm>
          <a:prstGeom prst="rect">
            <a:avLst/>
          </a:prstGeom>
          <a:noFill/>
        </p:spPr>
        <p:txBody>
          <a:bodyPr wrap="square" rtlCol="0">
            <a:spAutoFit/>
          </a:bodyPr>
          <a:lstStyle/>
          <a:p>
            <a:pPr algn="ctr"/>
            <a:r>
              <a:rPr lang="en-GB" sz="6600" dirty="0">
                <a:latin typeface="Comic Sans MS" panose="030F0702030302020204" pitchFamily="66" charset="0"/>
              </a:rPr>
              <a:t>Pine</a:t>
            </a:r>
            <a:endParaRPr lang="en-GB" sz="6600" dirty="0">
              <a:solidFill>
                <a:schemeClr val="bg2">
                  <a:lumMod val="10000"/>
                </a:schemeClr>
              </a:solidFill>
              <a:latin typeface="Comic Sans MS" panose="030F0702030302020204" pitchFamily="66" charset="0"/>
              <a:sym typeface="Wingdings" panose="05000000000000000000" pitchFamily="2" charset="2"/>
            </a:endParaRPr>
          </a:p>
          <a:p>
            <a:pPr algn="ctr"/>
            <a:endParaRPr lang="en-GB" sz="2400" dirty="0">
              <a:solidFill>
                <a:schemeClr val="bg2">
                  <a:lumMod val="10000"/>
                </a:schemeClr>
              </a:solidFill>
              <a:latin typeface="Comic Sans MS" panose="030F0702030302020204" pitchFamily="66" charset="0"/>
              <a:sym typeface="Wingdings" panose="05000000000000000000" pitchFamily="2" charset="2"/>
            </a:endParaRPr>
          </a:p>
          <a:p>
            <a:pPr algn="ctr"/>
            <a:r>
              <a:rPr lang="en-GB" sz="5400" dirty="0">
                <a:solidFill>
                  <a:srgbClr val="CC0099"/>
                </a:solidFill>
                <a:latin typeface="Comic Sans MS" panose="030F0702030302020204" pitchFamily="66" charset="0"/>
              </a:rPr>
              <a:t>Laura M</a:t>
            </a:r>
          </a:p>
          <a:p>
            <a:pPr algn="ctr"/>
            <a:endParaRPr lang="en-GB" sz="3200" dirty="0">
              <a:latin typeface="Comic Sans MS" panose="030F0702030302020204" pitchFamily="66" charset="0"/>
            </a:endParaRPr>
          </a:p>
          <a:p>
            <a:pPr algn="ctr"/>
            <a:r>
              <a:rPr lang="en-GB" sz="3200" dirty="0">
                <a:latin typeface="Comic Sans MS" panose="030F0702030302020204" pitchFamily="66" charset="0"/>
              </a:rPr>
              <a:t>For demonstrating an amazing knowledge and understanding of playscripts and the skills needed to bring a character to life</a:t>
            </a:r>
          </a:p>
          <a:p>
            <a:pPr algn="ctr"/>
            <a:endParaRPr lang="en-GB" sz="900" b="1" dirty="0">
              <a:latin typeface="Lucida Handwriting" panose="03010101010101010101" pitchFamily="66" charset="0"/>
            </a:endParaRP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Miss Shipley				</a:t>
            </a:r>
            <a:r>
              <a:rPr lang="en-GB" sz="2400" b="1">
                <a:solidFill>
                  <a:srgbClr val="0070C0"/>
                </a:solidFill>
                <a:latin typeface="Lucida Handwriting" panose="03010101010101010101" pitchFamily="66" charset="0"/>
              </a:rPr>
              <a:t>	20.10.2023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spTree>
    <p:extLst>
      <p:ext uri="{BB962C8B-B14F-4D97-AF65-F5344CB8AC3E}">
        <p14:creationId xmlns:p14="http://schemas.microsoft.com/office/powerpoint/2010/main" val="1253231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921" b="1053"/>
          <a:stretch/>
        </p:blipFill>
        <p:spPr>
          <a:xfrm rot="16200000">
            <a:off x="2669156" y="-2664844"/>
            <a:ext cx="6853690" cy="12191998"/>
          </a:xfrm>
          <a:prstGeom prst="rect">
            <a:avLst/>
          </a:prstGeom>
        </p:spPr>
      </p:pic>
      <p:sp>
        <p:nvSpPr>
          <p:cNvPr id="3" name="TextBox 2"/>
          <p:cNvSpPr txBox="1"/>
          <p:nvPr/>
        </p:nvSpPr>
        <p:spPr>
          <a:xfrm>
            <a:off x="1223749" y="824196"/>
            <a:ext cx="9744502" cy="5293757"/>
          </a:xfrm>
          <a:prstGeom prst="rect">
            <a:avLst/>
          </a:prstGeom>
          <a:noFill/>
        </p:spPr>
        <p:txBody>
          <a:bodyPr wrap="square" rtlCol="0">
            <a:spAutoFit/>
          </a:bodyPr>
          <a:lstStyle/>
          <a:p>
            <a:pPr algn="ctr"/>
            <a:r>
              <a:rPr lang="en-GB" sz="6600" dirty="0">
                <a:latin typeface="Comic Sans MS" panose="030F0702030302020204" pitchFamily="66" charset="0"/>
              </a:rPr>
              <a:t>Spruce</a:t>
            </a:r>
          </a:p>
          <a:p>
            <a:pPr algn="ctr"/>
            <a:endParaRPr lang="en-GB" sz="2400" b="1" dirty="0">
              <a:solidFill>
                <a:srgbClr val="0070C0"/>
              </a:solidFill>
              <a:latin typeface="Lucida Handwriting" panose="03010101010101010101" pitchFamily="66" charset="0"/>
            </a:endParaRPr>
          </a:p>
          <a:p>
            <a:pPr algn="ctr"/>
            <a:r>
              <a:rPr lang="en-GB" sz="4400" b="1" dirty="0">
                <a:solidFill>
                  <a:srgbClr val="FF0066"/>
                </a:solidFill>
                <a:latin typeface="Lucida Handwriting" panose="03010101010101010101" pitchFamily="66" charset="0"/>
              </a:rPr>
              <a:t>Harry C</a:t>
            </a:r>
          </a:p>
          <a:p>
            <a:pPr algn="ctr"/>
            <a:r>
              <a:rPr lang="en-GB" sz="4400" dirty="0">
                <a:latin typeface="Calibri" panose="020F0502020204030204" pitchFamily="34" charset="0"/>
                <a:cs typeface="Calibri" panose="020F0502020204030204" pitchFamily="34" charset="0"/>
              </a:rPr>
              <a:t>For always having an amazing attitude to your learning. You are always enthusiastic and participate in all lessons fully!</a:t>
            </a:r>
          </a:p>
          <a:p>
            <a:pPr algn="ctr"/>
            <a:endParaRPr lang="en-GB" sz="2400" b="1" dirty="0">
              <a:solidFill>
                <a:srgbClr val="0070C0"/>
              </a:solidFill>
              <a:latin typeface="Lucida Handwriting" panose="03010101010101010101" pitchFamily="66" charset="0"/>
            </a:endParaRPr>
          </a:p>
          <a:p>
            <a:pPr algn="ctr"/>
            <a:r>
              <a:rPr lang="en-GB" sz="2400" b="1" dirty="0">
                <a:solidFill>
                  <a:srgbClr val="0070C0"/>
                </a:solidFill>
                <a:latin typeface="Lucida Handwriting" panose="03010101010101010101" pitchFamily="66" charset="0"/>
              </a:rPr>
              <a:t> Miss Lincoln                     		</a:t>
            </a:r>
            <a:r>
              <a:rPr lang="en-GB" sz="2400" b="1">
                <a:solidFill>
                  <a:srgbClr val="0070C0"/>
                </a:solidFill>
                <a:latin typeface="Lucida Handwriting" panose="03010101010101010101" pitchFamily="66" charset="0"/>
              </a:rPr>
              <a:t>	20.10.2023</a:t>
            </a:r>
            <a:endParaRPr lang="en-GB" sz="2400" b="1" dirty="0">
              <a:solidFill>
                <a:srgbClr val="0070C0"/>
              </a:solidFill>
              <a:latin typeface="Lucida Handwriting" panose="03010101010101010101" pitchFamily="66" charset="0"/>
            </a:endParaRPr>
          </a:p>
          <a:p>
            <a:pPr algn="ctr"/>
            <a:endParaRPr lang="en-GB" sz="2400" dirty="0">
              <a:latin typeface="Comic Sans MS" panose="030F0702030302020204" pitchFamily="66" charset="0"/>
            </a:endParaRPr>
          </a:p>
        </p:txBody>
      </p:sp>
      <p:pic>
        <p:nvPicPr>
          <p:cNvPr id="4" name="Picture 3"/>
          <p:cNvPicPr>
            <a:picLocks noChangeAspect="1"/>
          </p:cNvPicPr>
          <p:nvPr/>
        </p:nvPicPr>
        <p:blipFill>
          <a:blip r:embed="rId3"/>
          <a:stretch>
            <a:fillRect/>
          </a:stretch>
        </p:blipFill>
        <p:spPr>
          <a:xfrm>
            <a:off x="9484484" y="824196"/>
            <a:ext cx="1657350" cy="1743075"/>
          </a:xfrm>
          <a:prstGeom prst="rect">
            <a:avLst/>
          </a:prstGeom>
        </p:spPr>
      </p:pic>
      <p:pic>
        <p:nvPicPr>
          <p:cNvPr id="5" name="Picture 6" descr="Image result for the woodlands community primary school logo">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2764" y="824196"/>
            <a:ext cx="1758342" cy="164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476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3103</TotalTime>
  <Words>428</Words>
  <Application>Microsoft Office PowerPoint</Application>
  <PresentationFormat>Widescreen</PresentationFormat>
  <Paragraphs>103</Paragraphs>
  <Slides>16</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Arial</vt:lpstr>
      <vt:lpstr>Calibri</vt:lpstr>
      <vt:lpstr>Calibri Light</vt:lpstr>
      <vt:lpstr>Comic Sans MS</vt:lpstr>
      <vt:lpstr>Lucida Handwriting</vt:lpstr>
      <vt:lpstr>Trebuchet MS</vt:lpstr>
      <vt:lpstr>Wingdings</vt:lpstr>
      <vt:lpstr>Wingdings 3</vt:lpstr>
      <vt:lpstr>Office Theme</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Company>Woodlands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Maiden</dc:creator>
  <cp:lastModifiedBy>Rebecca Woodall</cp:lastModifiedBy>
  <cp:revision>701</cp:revision>
  <cp:lastPrinted>2023-10-20T12:28:53Z</cp:lastPrinted>
  <dcterms:created xsi:type="dcterms:W3CDTF">2020-05-30T07:30:34Z</dcterms:created>
  <dcterms:modified xsi:type="dcterms:W3CDTF">2023-10-20T12:38:25Z</dcterms:modified>
</cp:coreProperties>
</file>