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77" r:id="rId3"/>
    <p:sldId id="259" r:id="rId4"/>
    <p:sldId id="260" r:id="rId5"/>
    <p:sldId id="261" r:id="rId6"/>
    <p:sldId id="262" r:id="rId7"/>
    <p:sldId id="282" r:id="rId8"/>
    <p:sldId id="283" r:id="rId9"/>
    <p:sldId id="284" r:id="rId10"/>
    <p:sldId id="286" r:id="rId11"/>
    <p:sldId id="288" r:id="rId12"/>
    <p:sldId id="290" r:id="rId13"/>
    <p:sldId id="292" r:id="rId14"/>
    <p:sldId id="294" r:id="rId15"/>
    <p:sldId id="296" r:id="rId16"/>
    <p:sldId id="298" r:id="rId17"/>
    <p:sldId id="300" r:id="rId18"/>
    <p:sldId id="278" r:id="rId1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73" d="100"/>
          <a:sy n="73" d="100"/>
        </p:scale>
        <p:origin x="6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12/12/2021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12/12/2021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12/12/2021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12/12/2021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12/12/2021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12/12/2021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12/12/2021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12/12/2021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12/12/2021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12/12/2021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12/12/2021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12/12/2021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1043216"/>
            <a:ext cx="6645032"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r>
              <a:rPr lang="en-GB" sz="4800" dirty="0">
                <a:latin typeface="Comic Sans MS" panose="030F0702030302020204" pitchFamily="66" charset="0"/>
              </a:rPr>
              <a:t>10</a:t>
            </a:r>
            <a:r>
              <a:rPr lang="en-GB" sz="4800" baseline="30000" dirty="0">
                <a:latin typeface="Comic Sans MS" panose="030F0702030302020204" pitchFamily="66" charset="0"/>
              </a:rPr>
              <a:t>th</a:t>
            </a:r>
            <a:r>
              <a:rPr lang="en-GB" sz="4800" dirty="0">
                <a:latin typeface="Comic Sans MS" panose="030F0702030302020204" pitchFamily="66" charset="0"/>
              </a:rPr>
              <a:t> December 2021</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616648"/>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3600" dirty="0">
                <a:latin typeface="Comic Sans MS" panose="030F0702030302020204" pitchFamily="66" charset="0"/>
              </a:rPr>
              <a:t>Freddie</a:t>
            </a:r>
          </a:p>
          <a:p>
            <a:pPr algn="ctr"/>
            <a:r>
              <a:rPr lang="en-GB" sz="2400" dirty="0">
                <a:latin typeface="Comic Sans MS" panose="030F0702030302020204" pitchFamily="66" charset="0"/>
              </a:rPr>
              <a:t>For</a:t>
            </a:r>
          </a:p>
          <a:p>
            <a:pPr algn="ctr"/>
            <a:r>
              <a:rPr lang="en-GB" sz="2400" dirty="0">
                <a:latin typeface="Comic Sans MS" panose="030F0702030302020204" pitchFamily="66" charset="0"/>
              </a:rPr>
              <a:t>A super attitude to learning. Freddie has made fantastic progress </a:t>
            </a:r>
            <a:r>
              <a:rPr lang="en-GB" sz="2400">
                <a:latin typeface="Comic Sans MS" panose="030F0702030302020204" pitchFamily="66" charset="0"/>
              </a:rPr>
              <a:t>this term </a:t>
            </a:r>
            <a:r>
              <a:rPr lang="en-GB" sz="2400" dirty="0">
                <a:latin typeface="Comic Sans MS" panose="030F0702030302020204" pitchFamily="66" charset="0"/>
              </a:rPr>
              <a:t>in his reading and maths. He has a super attitude to learning and this is showing in the work he produces. Well done Freddie!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Hewitt                                  10.12.21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7284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Taylor</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 using self-awareness to follow instructions to make a reindeer gingerbread biscuit. </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a:t>
            </a:r>
            <a:r>
              <a:rPr lang="en-GB" sz="2400" b="1">
                <a:solidFill>
                  <a:srgbClr val="0070C0"/>
                </a:solidFill>
                <a:latin typeface="Lucida Handwriting" panose="03010101010101010101" pitchFamily="66" charset="0"/>
              </a:rPr>
              <a:t>Leedham-Hawkes                                    10.12.21</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3231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55093"/>
          </a:xfrm>
          <a:prstGeom prst="rect">
            <a:avLst/>
          </a:prstGeom>
          <a:noFill/>
        </p:spPr>
        <p:txBody>
          <a:bodyPr wrap="square" rtlCol="0">
            <a:spAutoFit/>
          </a:bodyPr>
          <a:lstStyle/>
          <a:p>
            <a:pPr algn="ctr"/>
            <a:r>
              <a:rPr lang="en-GB" sz="6600" dirty="0">
                <a:latin typeface="Comic Sans MS" panose="030F0702030302020204" pitchFamily="66" charset="0"/>
              </a:rPr>
              <a:t>Maple</a:t>
            </a:r>
          </a:p>
          <a:p>
            <a:pPr algn="ctr"/>
            <a:endParaRPr lang="en-GB" sz="2400" b="1" dirty="0">
              <a:solidFill>
                <a:srgbClr val="0070C0"/>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Erin S.</a:t>
            </a:r>
            <a:endParaRPr lang="en-GB" sz="2400" b="1" dirty="0">
              <a:solidFill>
                <a:srgbClr val="CC0099"/>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Fantastic sewing.  Erin was amazing at threading a needle and she supported others when they needed help.  You were such a big help Erin. </a:t>
            </a:r>
          </a:p>
          <a:p>
            <a:pPr algn="ctr"/>
            <a:r>
              <a:rPr lang="en-GB" sz="2400" b="1" dirty="0">
                <a:solidFill>
                  <a:srgbClr val="0070C0"/>
                </a:solidFill>
                <a:latin typeface="Lucida Handwriting" panose="03010101010101010101" pitchFamily="66" charset="0"/>
              </a:rPr>
              <a:t>Thank you!</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10.12.2021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39759"/>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r>
              <a:rPr lang="en-GB" sz="2400" b="1" dirty="0">
                <a:solidFill>
                  <a:srgbClr val="CC0099"/>
                </a:solidFill>
                <a:latin typeface="Lucida Handwriting" panose="03010101010101010101" pitchFamily="66" charset="0"/>
              </a:rPr>
              <a:t>Alex</a:t>
            </a:r>
          </a:p>
          <a:p>
            <a:pPr algn="ctr"/>
            <a:endParaRPr lang="en-GB" sz="2400" b="1" dirty="0">
              <a:solidFill>
                <a:srgbClr val="CC0099"/>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showing perseverance when completing his sewing. He was not phased when the thread came out of the needle and continued to rethread it to complete his activity.</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Fisher                                    10.12.2021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4062651"/>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2400" b="1" dirty="0">
                <a:solidFill>
                  <a:srgbClr val="CC0099"/>
                </a:solidFill>
                <a:latin typeface="Lucida Handwriting" panose="03010101010101010101" pitchFamily="66" charset="0"/>
              </a:rPr>
              <a:t>Faith</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showing great patience when sewing her stocking.  You helped others in a kind and </a:t>
            </a:r>
            <a:r>
              <a:rPr lang="en-GB" sz="2400" b="1">
                <a:solidFill>
                  <a:srgbClr val="0070C0"/>
                </a:solidFill>
                <a:latin typeface="Lucida Handwriting" panose="03010101010101010101" pitchFamily="66" charset="0"/>
              </a:rPr>
              <a:t>caring way.</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Draper                                            10.12.2021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24425"/>
          </a:xfrm>
          <a:prstGeom prst="rect">
            <a:avLst/>
          </a:prstGeom>
          <a:noFill/>
        </p:spPr>
        <p:txBody>
          <a:bodyPr wrap="square" rtlCol="0">
            <a:spAutoFit/>
          </a:bodyPr>
          <a:lstStyle/>
          <a:p>
            <a:pPr algn="ctr"/>
            <a:r>
              <a:rPr lang="en-GB" sz="6600" dirty="0">
                <a:latin typeface="Comic Sans MS" panose="030F0702030302020204" pitchFamily="66" charset="0"/>
              </a:rPr>
              <a:t>Chestnut</a:t>
            </a:r>
          </a:p>
          <a:p>
            <a:pPr algn="ctr"/>
            <a:endParaRPr lang="en-GB" sz="2400" b="1" dirty="0">
              <a:solidFill>
                <a:srgbClr val="0070C0"/>
              </a:solidFill>
              <a:latin typeface="Lucida Handwriting" panose="03010101010101010101" pitchFamily="66" charset="0"/>
            </a:endParaRPr>
          </a:p>
          <a:p>
            <a:pPr algn="ctr"/>
            <a:r>
              <a:rPr lang="en-GB" sz="3200" b="1" dirty="0" smtClean="0">
                <a:solidFill>
                  <a:srgbClr val="CC0099"/>
                </a:solidFill>
                <a:latin typeface="Lucida Handwriting" panose="03010101010101010101" pitchFamily="66" charset="0"/>
              </a:rPr>
              <a:t>Alfie</a:t>
            </a: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his constant desire to better himself in all lessons. Alfie will always give his best and will seek advice to ensure he is doing the correct thing in lessons and will always try to find ways to improve his work. </a:t>
            </a:r>
          </a:p>
          <a:p>
            <a:pPr algn="ctr"/>
            <a:r>
              <a:rPr lang="en-GB" sz="2400" b="1" dirty="0">
                <a:solidFill>
                  <a:srgbClr val="0070C0"/>
                </a:solidFill>
                <a:latin typeface="Lucida Handwriting" panose="03010101010101010101" pitchFamily="66" charset="0"/>
              </a:rPr>
              <a:t>Well done Alfie!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10.12.21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85980"/>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lnSpc>
                <a:spcPct val="150000"/>
              </a:lnSpc>
            </a:pPr>
            <a:r>
              <a:rPr lang="en-GB" sz="4000" b="1" dirty="0">
                <a:solidFill>
                  <a:srgbClr val="CC0099"/>
                </a:solidFill>
                <a:latin typeface="Lucida Handwriting" panose="03010101010101010101" pitchFamily="66" charset="0"/>
              </a:rPr>
              <a:t>Oliver A</a:t>
            </a:r>
          </a:p>
          <a:p>
            <a:pPr algn="ctr"/>
            <a:r>
              <a:rPr lang="en-GB" sz="2400" b="1" dirty="0">
                <a:solidFill>
                  <a:srgbClr val="0070C0"/>
                </a:solidFill>
                <a:latin typeface="Lucida Handwriting" panose="03010101010101010101" pitchFamily="66" charset="0"/>
              </a:rPr>
              <a:t>For always showing a ‘can do’ attitude when approaching new learning. This shone through this week during our D&amp;T project – well done </a:t>
            </a:r>
            <a:r>
              <a:rPr lang="en-GB" sz="2400" b="1" dirty="0">
                <a:solidFill>
                  <a:srgbClr val="0070C0"/>
                </a:solidFill>
                <a:latin typeface="Lucida Handwriting" panose="03010101010101010101" pitchFamily="66" charset="0"/>
                <a:sym typeface="Wingdings" panose="05000000000000000000" pitchFamily="2" charset="2"/>
              </a:rPr>
              <a:t></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Cox				10.12.21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926472" cy="5416868"/>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2400" dirty="0">
              <a:latin typeface="Comic Sans MS" panose="030F0702030302020204" pitchFamily="66" charset="0"/>
            </a:endParaRPr>
          </a:p>
          <a:p>
            <a:pPr algn="ctr"/>
            <a:r>
              <a:rPr lang="en-GB" sz="8800" dirty="0">
                <a:solidFill>
                  <a:srgbClr val="CC0099"/>
                </a:solidFill>
                <a:latin typeface="Comic Sans MS" panose="030F0702030302020204" pitchFamily="66" charset="0"/>
              </a:rPr>
              <a:t>Isla L</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showing amazing resilience during all of the assessments, especially in her reading paper</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Shipley                            		       10.12.21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5" name="Rectangle 4"/>
          <p:cNvSpPr/>
          <p:nvPr/>
        </p:nvSpPr>
        <p:spPr>
          <a:xfrm>
            <a:off x="2210937" y="1248982"/>
            <a:ext cx="8311487" cy="2101794"/>
          </a:xfrm>
          <a:prstGeom prst="rect">
            <a:avLst/>
          </a:prstGeom>
        </p:spPr>
        <p:txBody>
          <a:bodyPr wrap="square">
            <a:spAutoFit/>
          </a:bodyPr>
          <a:lstStyle/>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Next Week’s</a:t>
            </a:r>
          </a:p>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endParaRPr lang="en-GB" sz="36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39995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5" name="Rectangle 4"/>
          <p:cNvSpPr/>
          <p:nvPr/>
        </p:nvSpPr>
        <p:spPr>
          <a:xfrm>
            <a:off x="2210937" y="1248982"/>
            <a:ext cx="8311487" cy="752001"/>
          </a:xfrm>
          <a:prstGeom prst="rect">
            <a:avLst/>
          </a:prstGeom>
        </p:spPr>
        <p:txBody>
          <a:bodyPr wrap="square">
            <a:spAutoFit/>
          </a:bodyPr>
          <a:lstStyle/>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77620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a:off x="1453980" y="1869734"/>
            <a:ext cx="9703558" cy="3744042"/>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numCol="2" rtlCol="0" anchor="ctr"/>
          <a:lstStyle/>
          <a:p>
            <a:endParaRPr lang="en-GB" dirty="0"/>
          </a:p>
        </p:txBody>
      </p:sp>
      <p:sp>
        <p:nvSpPr>
          <p:cNvPr id="5" name="TextBox 4">
            <a:extLst>
              <a:ext uri="{FF2B5EF4-FFF2-40B4-BE49-F238E27FC236}">
                <a16:creationId xmlns:a16="http://schemas.microsoft.com/office/drawing/2014/main" id="{ADB9EC95-77EB-480E-8204-B09B3C878516}"/>
              </a:ext>
            </a:extLst>
          </p:cNvPr>
          <p:cNvSpPr txBox="1"/>
          <p:nvPr/>
        </p:nvSpPr>
        <p:spPr>
          <a:xfrm>
            <a:off x="2044854" y="2105561"/>
            <a:ext cx="8344849" cy="2554545"/>
          </a:xfrm>
          <a:prstGeom prst="rect">
            <a:avLst/>
          </a:prstGeom>
          <a:noFill/>
        </p:spPr>
        <p:txBody>
          <a:bodyPr wrap="square" rtlCol="0">
            <a:spAutoFit/>
          </a:bodyPr>
          <a:lstStyle/>
          <a:p>
            <a:r>
              <a:rPr lang="en-GB" sz="4000" dirty="0">
                <a:latin typeface="Comic Sans MS" panose="030F0702030302020204" pitchFamily="66" charset="0"/>
              </a:rPr>
              <a:t>Lexie - Ash</a:t>
            </a:r>
          </a:p>
          <a:p>
            <a:r>
              <a:rPr lang="en-GB" sz="4000" dirty="0">
                <a:latin typeface="Comic Sans MS" panose="030F0702030302020204" pitchFamily="66" charset="0"/>
              </a:rPr>
              <a:t>Noah – Ash</a:t>
            </a:r>
          </a:p>
          <a:p>
            <a:r>
              <a:rPr lang="en-GB" sz="4000" dirty="0">
                <a:latin typeface="Comic Sans MS" panose="030F0702030302020204" pitchFamily="66" charset="0"/>
              </a:rPr>
              <a:t>Harriet – Pine</a:t>
            </a:r>
          </a:p>
          <a:p>
            <a:r>
              <a:rPr lang="en-GB" sz="4000" dirty="0">
                <a:latin typeface="Comic Sans MS" panose="030F0702030302020204" pitchFamily="66" charset="0"/>
              </a:rPr>
              <a:t>Theo-Birch </a:t>
            </a:r>
          </a:p>
        </p:txBody>
      </p:sp>
      <p:sp>
        <p:nvSpPr>
          <p:cNvPr id="6" name="TextBox 5"/>
          <p:cNvSpPr txBox="1"/>
          <p:nvPr/>
        </p:nvSpPr>
        <p:spPr>
          <a:xfrm>
            <a:off x="6479177" y="2011680"/>
            <a:ext cx="3605349" cy="2831544"/>
          </a:xfrm>
          <a:prstGeom prst="rect">
            <a:avLst/>
          </a:prstGeom>
          <a:noFill/>
        </p:spPr>
        <p:txBody>
          <a:bodyPr wrap="square" rtlCol="0">
            <a:spAutoFit/>
          </a:bodyPr>
          <a:lstStyle/>
          <a:p>
            <a:r>
              <a:rPr lang="en-GB" sz="3200" dirty="0"/>
              <a:t>Amelia M – </a:t>
            </a:r>
          </a:p>
          <a:p>
            <a:r>
              <a:rPr lang="en-GB" sz="3200" dirty="0"/>
              <a:t>Aimee J – </a:t>
            </a:r>
          </a:p>
          <a:p>
            <a:r>
              <a:rPr lang="en-GB" sz="3200" dirty="0"/>
              <a:t>Reilly  – </a:t>
            </a:r>
          </a:p>
          <a:p>
            <a:r>
              <a:rPr lang="en-GB" sz="3200" dirty="0"/>
              <a:t>Jayden – </a:t>
            </a:r>
          </a:p>
          <a:p>
            <a:r>
              <a:rPr lang="en-GB" sz="3200" dirty="0"/>
              <a:t>Lauren – </a:t>
            </a:r>
          </a:p>
          <a:p>
            <a:endParaRPr lang="en-GB" dirty="0"/>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1209968" y="1644086"/>
            <a:ext cx="3928724" cy="1323439"/>
          </a:xfrm>
          <a:prstGeom prst="rect">
            <a:avLst/>
          </a:prstGeom>
          <a:noFill/>
        </p:spPr>
        <p:txBody>
          <a:bodyPr wrap="square" rtlCol="0">
            <a:spAutoFit/>
          </a:bodyPr>
          <a:lstStyle/>
          <a:p>
            <a:r>
              <a:rPr lang="en-GB" sz="4000" dirty="0">
                <a:latin typeface="Comic Sans MS" panose="030F0702030302020204" pitchFamily="66" charset="0"/>
              </a:rPr>
              <a:t>Oak – George</a:t>
            </a:r>
          </a:p>
          <a:p>
            <a:r>
              <a:rPr lang="en-GB" sz="4000" dirty="0">
                <a:latin typeface="Comic Sans MS" panose="030F0702030302020204" pitchFamily="66" charset="0"/>
              </a:rPr>
              <a:t>Ash –  </a:t>
            </a:r>
          </a:p>
        </p:txBody>
      </p:sp>
      <p:sp>
        <p:nvSpPr>
          <p:cNvPr id="5" name="TextBox 4"/>
          <p:cNvSpPr txBox="1"/>
          <p:nvPr/>
        </p:nvSpPr>
        <p:spPr>
          <a:xfrm>
            <a:off x="6623189" y="349536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5727465" y="1644086"/>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Tymon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 </a:t>
            </a:r>
            <a:r>
              <a:rPr lang="en-GB" sz="4000" dirty="0" err="1">
                <a:solidFill>
                  <a:prstClr val="black"/>
                </a:solidFill>
                <a:latin typeface="Comic Sans MS" panose="030F0702030302020204" pitchFamily="66" charset="0"/>
              </a:rPr>
              <a:t>Freddie.S</a:t>
            </a:r>
            <a:r>
              <a:rPr lang="en-GB" sz="4000" dirty="0">
                <a:solidFill>
                  <a:prstClr val="black"/>
                </a:solidFill>
                <a:latin typeface="Comic Sans MS" panose="030F0702030302020204" pitchFamily="66" charset="0"/>
              </a:rPr>
              <a:t> </a:t>
            </a:r>
          </a:p>
          <a:p>
            <a:pPr lvl="0"/>
            <a:r>
              <a:rPr lang="en-GB" sz="4000" dirty="0">
                <a:solidFill>
                  <a:prstClr val="black"/>
                </a:solidFill>
                <a:latin typeface="Comic Sans MS" panose="030F0702030302020204" pitchFamily="66" charset="0"/>
              </a:rPr>
              <a:t>Elm – Adam </a:t>
            </a:r>
            <a:endParaRPr lang="en-GB" sz="4000" dirty="0">
              <a:solidFill>
                <a:prstClr val="black"/>
              </a:solidFill>
            </a:endParaRPr>
          </a:p>
        </p:txBody>
      </p:sp>
      <p:sp>
        <p:nvSpPr>
          <p:cNvPr id="8" name="Rectangle 7"/>
          <p:cNvSpPr/>
          <p:nvPr/>
        </p:nvSpPr>
        <p:spPr>
          <a:xfrm>
            <a:off x="5727465" y="3656596"/>
            <a:ext cx="5120122" cy="1938992"/>
          </a:xfrm>
          <a:prstGeom prst="rect">
            <a:avLst/>
          </a:prstGeom>
        </p:spPr>
        <p:txBody>
          <a:bodyPr wrap="square">
            <a:spAutoFit/>
          </a:bodyPr>
          <a:lstStyle/>
          <a:p>
            <a:pPr lvl="0"/>
            <a:r>
              <a:rPr lang="en-GB" sz="4000">
                <a:solidFill>
                  <a:prstClr val="black"/>
                </a:solidFill>
                <a:latin typeface="Comic Sans MS" panose="030F0702030302020204" pitchFamily="66" charset="0"/>
              </a:rPr>
              <a:t>Redwood – Liam V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Alfie S</a:t>
            </a:r>
          </a:p>
          <a:p>
            <a:pPr lvl="0"/>
            <a:r>
              <a:rPr lang="en-GB" sz="4000" dirty="0">
                <a:solidFill>
                  <a:prstClr val="black"/>
                </a:solidFill>
                <a:latin typeface="Comic Sans MS" panose="030F0702030302020204" pitchFamily="66" charset="0"/>
              </a:rPr>
              <a:t>Aspen- Tobias</a:t>
            </a:r>
            <a:endParaRPr lang="en-GB" sz="4000" dirty="0">
              <a:solidFill>
                <a:prstClr val="black"/>
              </a:solidFill>
            </a:endParaRPr>
          </a:p>
        </p:txBody>
      </p:sp>
      <p:sp>
        <p:nvSpPr>
          <p:cNvPr id="9" name="Rectangle 8"/>
          <p:cNvSpPr/>
          <p:nvPr/>
        </p:nvSpPr>
        <p:spPr>
          <a:xfrm>
            <a:off x="1209967" y="3097055"/>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Spruce –</a:t>
            </a:r>
          </a:p>
          <a:p>
            <a:pPr lvl="0"/>
            <a:r>
              <a:rPr lang="en-GB" sz="4000" dirty="0">
                <a:solidFill>
                  <a:prstClr val="black"/>
                </a:solidFill>
                <a:latin typeface="Comic Sans MS" panose="030F0702030302020204" pitchFamily="66" charset="0"/>
              </a:rPr>
              <a:t>Maple –</a:t>
            </a:r>
          </a:p>
        </p:txBody>
      </p:sp>
    </p:spTree>
    <p:extLst>
      <p:ext uri="{BB962C8B-B14F-4D97-AF65-F5344CB8AC3E}">
        <p14:creationId xmlns:p14="http://schemas.microsoft.com/office/powerpoint/2010/main" val="1648333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56406129"/>
              </p:ext>
            </p:extLst>
          </p:nvPr>
        </p:nvGraphicFramePr>
        <p:xfrm>
          <a:off x="1465178" y="2497564"/>
          <a:ext cx="9261644" cy="246435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32176">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endParaRPr lang="en-GB" sz="3000" dirty="0">
                        <a:solidFill>
                          <a:schemeClr val="tx1"/>
                        </a:solidFill>
                        <a:latin typeface="Comic Sans MS" panose="030F0702030302020204" pitchFamily="66" charset="0"/>
                      </a:endParaRPr>
                    </a:p>
                    <a:p>
                      <a:pPr algn="ctr"/>
                      <a:r>
                        <a:rPr lang="en-GB" sz="3000" dirty="0">
                          <a:solidFill>
                            <a:schemeClr val="tx1"/>
                          </a:solidFill>
                          <a:latin typeface="Comic Sans MS" panose="030F0702030302020204" pitchFamily="66" charset="0"/>
                        </a:rPr>
                        <a:t>216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3000" dirty="0">
                        <a:solidFill>
                          <a:schemeClr val="tx1"/>
                        </a:solidFill>
                        <a:latin typeface="Comic Sans MS" panose="030F0702030302020204" pitchFamily="66" charset="0"/>
                      </a:endParaRPr>
                    </a:p>
                    <a:p>
                      <a:pPr algn="ctr"/>
                      <a:r>
                        <a:rPr lang="en-GB" sz="3000" dirty="0">
                          <a:solidFill>
                            <a:schemeClr val="tx1"/>
                          </a:solidFill>
                          <a:latin typeface="Comic Sans MS" panose="030F0702030302020204" pitchFamily="66" charset="0"/>
                        </a:rPr>
                        <a:t>219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3000" dirty="0">
                        <a:solidFill>
                          <a:schemeClr val="tx1"/>
                        </a:solidFill>
                        <a:latin typeface="Comic Sans MS" panose="030F0702030302020204" pitchFamily="66" charset="0"/>
                      </a:endParaRPr>
                    </a:p>
                    <a:p>
                      <a:pPr algn="ctr"/>
                      <a:r>
                        <a:rPr lang="en-GB" sz="3000" dirty="0">
                          <a:solidFill>
                            <a:schemeClr val="tx1"/>
                          </a:solidFill>
                          <a:latin typeface="Comic Sans MS" panose="030F0702030302020204" pitchFamily="66" charset="0"/>
                        </a:rPr>
                        <a:t>230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3000" dirty="0">
                        <a:solidFill>
                          <a:schemeClr val="tx1"/>
                        </a:solidFill>
                        <a:latin typeface="Comic Sans MS" panose="030F0702030302020204" pitchFamily="66" charset="0"/>
                      </a:endParaRPr>
                    </a:p>
                    <a:p>
                      <a:pPr algn="ctr"/>
                      <a:r>
                        <a:rPr lang="en-GB" sz="3000" dirty="0">
                          <a:solidFill>
                            <a:schemeClr val="tx1"/>
                          </a:solidFill>
                          <a:latin typeface="Comic Sans MS" panose="030F0702030302020204" pitchFamily="66" charset="0"/>
                        </a:rPr>
                        <a:t>213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dirty="0">
                <a:solidFill>
                  <a:srgbClr val="CC0099"/>
                </a:solidFill>
                <a:latin typeface="Comic Sans MS" panose="030F0702030302020204" pitchFamily="66" charset="0"/>
              </a:rPr>
              <a:t>Henry</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 </a:t>
            </a:r>
            <a:r>
              <a:rPr lang="en-GB" sz="2400" dirty="0" err="1">
                <a:latin typeface="Comic Sans MS" panose="030F0702030302020204" pitchFamily="66" charset="0"/>
              </a:rPr>
              <a:t>perservering</a:t>
            </a:r>
            <a:r>
              <a:rPr lang="en-GB" sz="2400" dirty="0">
                <a:latin typeface="Comic Sans MS" panose="030F0702030302020204" pitchFamily="66" charset="0"/>
              </a:rPr>
              <a:t> to complete an activity. Henry completed a snowman cutting out activity. </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10.12.21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0174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216539"/>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dirty="0">
                <a:solidFill>
                  <a:srgbClr val="CC0099"/>
                </a:solidFill>
                <a:latin typeface="Comic Sans MS" panose="030F0702030302020204" pitchFamily="66" charset="0"/>
              </a:rPr>
              <a:t>Gracie </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2400" b="1" dirty="0">
                <a:solidFill>
                  <a:srgbClr val="0070C0"/>
                </a:solidFill>
                <a:latin typeface="Lucida Handwriting" panose="03010101010101010101" pitchFamily="66" charset="0"/>
              </a:rPr>
              <a:t>Producing great work in D&amp;T</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and Mrs Salt                                    10.12.21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338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223747" y="824196"/>
            <a:ext cx="9744502" cy="830997"/>
          </a:xfrm>
          <a:prstGeom prst="rect">
            <a:avLst/>
          </a:prstGeom>
          <a:noFill/>
        </p:spPr>
        <p:txBody>
          <a:bodyPr wrap="square" rtlCol="0">
            <a:spAutoFit/>
          </a:bodyPr>
          <a:lstStyle/>
          <a:p>
            <a:pPr algn="ctr"/>
            <a:r>
              <a:rPr lang="en-GB" sz="4800" u="sng" dirty="0">
                <a:latin typeface="Comic Sans MS" panose="030F0702030302020204" pitchFamily="66" charset="0"/>
              </a:rPr>
              <a:t>Ash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C71F2177-7EE3-4353-93F4-7CCBAAA1874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58548" y="1682247"/>
            <a:ext cx="5695122" cy="4253764"/>
          </a:xfrm>
          <a:prstGeom prst="rect">
            <a:avLst/>
          </a:prstGeom>
        </p:spPr>
      </p:pic>
    </p:spTree>
    <p:extLst>
      <p:ext uri="{BB962C8B-B14F-4D97-AF65-F5344CB8AC3E}">
        <p14:creationId xmlns:p14="http://schemas.microsoft.com/office/powerpoint/2010/main" val="2366368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324535"/>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Ella</a:t>
            </a:r>
          </a:p>
          <a:p>
            <a:pPr algn="ctr"/>
            <a:endParaRPr lang="en-GB" sz="4000" b="1" dirty="0">
              <a:solidFill>
                <a:srgbClr val="0070C0"/>
              </a:solidFill>
              <a:latin typeface="Lucida Handwriting" panose="03010101010101010101" pitchFamily="66" charset="0"/>
            </a:endParaRPr>
          </a:p>
          <a:p>
            <a:pPr algn="ctr"/>
            <a:r>
              <a:rPr lang="en-GB" sz="2400" dirty="0">
                <a:latin typeface="Comic Sans MS" panose="030F0702030302020204" pitchFamily="66" charset="0"/>
              </a:rPr>
              <a:t>For always being resilient and putting in so much effort in all of her work. Ella worked especially hard during our DT day to create an excellent biscuit box!</a:t>
            </a:r>
          </a:p>
          <a:p>
            <a:pPr algn="ctr"/>
            <a:r>
              <a:rPr lang="en-GB" sz="2400" dirty="0">
                <a:latin typeface="Comic Sans MS" panose="030F0702030302020204" pitchFamily="66" charset="0"/>
              </a:rPr>
              <a:t>Well done Ella.</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Grice                                    10.12.2021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1105</TotalTime>
  <Words>444</Words>
  <Application>Microsoft Office PowerPoint</Application>
  <PresentationFormat>Widescreen</PresentationFormat>
  <Paragraphs>119</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Comic Sans MS</vt:lpstr>
      <vt:lpstr>Lucida Handwriting</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Read</cp:lastModifiedBy>
  <cp:revision>205</cp:revision>
  <cp:lastPrinted>2021-09-09T10:38:06Z</cp:lastPrinted>
  <dcterms:created xsi:type="dcterms:W3CDTF">2020-05-30T07:30:34Z</dcterms:created>
  <dcterms:modified xsi:type="dcterms:W3CDTF">2021-12-12T16:36:00Z</dcterms:modified>
</cp:coreProperties>
</file>