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306" r:id="rId4"/>
    <p:sldId id="260" r:id="rId5"/>
    <p:sldId id="323" r:id="rId6"/>
    <p:sldId id="305" r:id="rId7"/>
    <p:sldId id="303" r:id="rId8"/>
    <p:sldId id="284" r:id="rId9"/>
    <p:sldId id="286" r:id="rId10"/>
    <p:sldId id="288" r:id="rId11"/>
    <p:sldId id="304" r:id="rId12"/>
    <p:sldId id="292" r:id="rId13"/>
    <p:sldId id="296" r:id="rId14"/>
    <p:sldId id="298" r:id="rId15"/>
    <p:sldId id="300" r:id="rId16"/>
    <p:sldId id="259" r:id="rId17"/>
    <p:sldId id="32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90" d="100"/>
          <a:sy n="90" d="100"/>
        </p:scale>
        <p:origin x="1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356B63-B5D4-4FFF-8BAB-EE51338E5EEC}" type="datetimeFigureOut">
              <a:rPr lang="en-GB" smtClean="0"/>
              <a:t>20/11/2023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B94A3DF-A81D-4481-96EB-301390592BD7}" type="slidenum">
              <a:rPr lang="en-GB" smtClean="0"/>
              <a:t>‹#›</a:t>
            </a:fld>
            <a:endParaRPr lang="en-GB"/>
          </a:p>
        </p:txBody>
      </p:sp>
    </p:spTree>
    <p:extLst>
      <p:ext uri="{BB962C8B-B14F-4D97-AF65-F5344CB8AC3E}">
        <p14:creationId xmlns:p14="http://schemas.microsoft.com/office/powerpoint/2010/main" val="67927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87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49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506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20039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223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501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404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6814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904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1082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677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171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629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6470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75761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09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20/11/2023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20/11/2023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20/11/2023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20/11/2023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058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886820" y="1122465"/>
            <a:ext cx="7952727"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pPr algn="ctr"/>
            <a:r>
              <a:rPr lang="en-GB" sz="4800" dirty="0">
                <a:latin typeface="Comic Sans MS" panose="030F0702030302020204" pitchFamily="66" charset="0"/>
              </a:rPr>
              <a:t>Friday 17</a:t>
            </a:r>
            <a:r>
              <a:rPr lang="en-GB" sz="4800" baseline="30000" dirty="0">
                <a:latin typeface="Comic Sans MS" panose="030F0702030302020204" pitchFamily="66" charset="0"/>
              </a:rPr>
              <a:t>th</a:t>
            </a:r>
            <a:r>
              <a:rPr lang="en-GB" sz="4800" dirty="0">
                <a:latin typeface="Comic Sans MS" panose="030F0702030302020204" pitchFamily="66" charset="0"/>
              </a:rPr>
              <a:t> November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824196"/>
            <a:ext cx="9744502" cy="5293757"/>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4400" b="1" dirty="0">
                <a:solidFill>
                  <a:srgbClr val="FF0066"/>
                </a:solidFill>
                <a:latin typeface="Lucida Handwriting" panose="03010101010101010101" pitchFamily="66" charset="0"/>
              </a:rPr>
              <a:t>Halle</a:t>
            </a:r>
          </a:p>
          <a:p>
            <a:pPr algn="ctr"/>
            <a:r>
              <a:rPr lang="en-GB" sz="4400" dirty="0">
                <a:latin typeface="Calibri" panose="020F0502020204030204" pitchFamily="34" charset="0"/>
                <a:cs typeface="Calibri" panose="020F0502020204030204" pitchFamily="34" charset="0"/>
              </a:rPr>
              <a:t>For always approaching your learning with enthusiasm and trying your best in every lesson.</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 Miss Lincoln                     			17.11.2023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7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5400" b="1" dirty="0">
                <a:solidFill>
                  <a:srgbClr val="CC0099"/>
                </a:solidFill>
                <a:latin typeface="Comic Sans MS" panose="030F0702030302020204" pitchFamily="66" charset="0"/>
              </a:rPr>
              <a:t>Cole</a:t>
            </a:r>
          </a:p>
          <a:p>
            <a:pPr algn="ctr"/>
            <a:r>
              <a:rPr lang="en-GB" sz="2800" dirty="0">
                <a:latin typeface="Comic Sans MS" panose="030F0702030302020204" pitchFamily="66" charset="0"/>
              </a:rPr>
              <a:t>For a fantastic attitude towards his learning.  Cole has been working so hard recently and </a:t>
            </a:r>
            <a:r>
              <a:rPr lang="en-GB" sz="2800">
                <a:latin typeface="Comic Sans MS" panose="030F0702030302020204" pitchFamily="66" charset="0"/>
              </a:rPr>
              <a:t>has even </a:t>
            </a:r>
            <a:r>
              <a:rPr lang="en-GB" sz="2800" dirty="0">
                <a:latin typeface="Comic Sans MS" panose="030F0702030302020204" pitchFamily="66" charset="0"/>
              </a:rPr>
              <a:t>been completing additional work at home. </a:t>
            </a: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Dawson	   		   				17.11.2023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630017" y="824196"/>
            <a:ext cx="8348870" cy="5309146"/>
          </a:xfrm>
          <a:prstGeom prst="rect">
            <a:avLst/>
          </a:prstGeom>
          <a:noFill/>
        </p:spPr>
        <p:txBody>
          <a:bodyPr wrap="square" rtlCol="0">
            <a:spAutoFit/>
          </a:bodyPr>
          <a:lstStyle/>
          <a:p>
            <a:pPr algn="ctr"/>
            <a:r>
              <a:rPr lang="en-GB" sz="6600" dirty="0">
                <a:latin typeface="Comic Sans MS" panose="030F0702030302020204" pitchFamily="66" charset="0"/>
              </a:rPr>
              <a:t>Chestnut</a:t>
            </a:r>
            <a:endParaRPr lang="en-GB" sz="6600" b="1" dirty="0">
              <a:solidFill>
                <a:srgbClr val="CC0099"/>
              </a:solidFill>
              <a:latin typeface="Comic Sans MS" panose="030F0702030302020204" pitchFamily="66" charset="0"/>
            </a:endParaRPr>
          </a:p>
          <a:p>
            <a:pPr algn="ctr"/>
            <a:endParaRPr lang="en-GB" sz="900" b="1" dirty="0">
              <a:solidFill>
                <a:srgbClr val="CC0099"/>
              </a:solidFill>
              <a:latin typeface="Lucida Handwriting" panose="03010101010101010101" pitchFamily="66" charset="0"/>
            </a:endParaRPr>
          </a:p>
          <a:p>
            <a:pPr algn="ctr"/>
            <a:r>
              <a:rPr lang="en-GB" sz="3200" b="1" dirty="0">
                <a:solidFill>
                  <a:srgbClr val="CC0099"/>
                </a:solidFill>
                <a:latin typeface="Lucida Handwriting" panose="03010101010101010101" pitchFamily="66" charset="0"/>
              </a:rPr>
              <a:t>Alyssa</a:t>
            </a:r>
          </a:p>
          <a:p>
            <a:pPr algn="ctr"/>
            <a:endParaRPr lang="en-GB" sz="2400" b="1" dirty="0">
              <a:solidFill>
                <a:srgbClr val="CC0099"/>
              </a:solidFill>
              <a:latin typeface="Lucida Handwriting" panose="03010101010101010101" pitchFamily="66" charset="0"/>
            </a:endParaRPr>
          </a:p>
          <a:p>
            <a:pPr algn="ctr"/>
            <a:r>
              <a:rPr lang="en-US" sz="2000" b="1" dirty="0">
                <a:latin typeface="Lucida Handwriting" panose="03010101010101010101" pitchFamily="66" charset="0"/>
              </a:rPr>
              <a:t>Alyssa has shown fantastic perseverance this week with her math, especially as it has been a subject many find difficult – fractions. However, Alyssa has worked hard on developing her ability to find equivalent fractions and to add and subtract fractions. She has come to a point now where she is working independently more frequently and with confidence.</a:t>
            </a:r>
          </a:p>
          <a:p>
            <a:pPr algn="ctr"/>
            <a:endParaRPr lang="en-US" sz="2000" b="1" dirty="0">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Tennuci                                  17.11.23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73311"/>
            <a:ext cx="6853690" cy="12191998"/>
          </a:xfrm>
          <a:prstGeom prst="rect">
            <a:avLst/>
          </a:prstGeom>
        </p:spPr>
      </p:pic>
      <p:sp>
        <p:nvSpPr>
          <p:cNvPr id="3" name="TextBox 2"/>
          <p:cNvSpPr txBox="1"/>
          <p:nvPr/>
        </p:nvSpPr>
        <p:spPr>
          <a:xfrm>
            <a:off x="1050166" y="966743"/>
            <a:ext cx="9744502" cy="5416868"/>
          </a:xfrm>
          <a:prstGeom prst="rect">
            <a:avLst/>
          </a:prstGeom>
          <a:noFill/>
        </p:spPr>
        <p:txBody>
          <a:bodyPr wrap="square" rtlCol="0">
            <a:spAutoFit/>
          </a:bodyPr>
          <a:lstStyle/>
          <a:p>
            <a:pPr algn="ctr"/>
            <a:r>
              <a:rPr lang="en-GB" sz="6600" dirty="0">
                <a:latin typeface="Comic Sans MS" panose="030F0702030302020204" pitchFamily="66" charset="0"/>
              </a:rPr>
              <a:t>Aspen </a:t>
            </a:r>
            <a:endParaRPr lang="en-GB" sz="2400" b="1" dirty="0">
              <a:solidFill>
                <a:srgbClr val="0070C0"/>
              </a:solidFill>
              <a:latin typeface="Lucida Handwriting" panose="03010101010101010101" pitchFamily="66" charset="0"/>
            </a:endParaRPr>
          </a:p>
          <a:p>
            <a:pPr algn="ctr"/>
            <a:endParaRPr lang="en-GB" sz="4000" b="1" dirty="0">
              <a:solidFill>
                <a:srgbClr val="FF0066"/>
              </a:solidFill>
              <a:latin typeface="Lucida Handwriting" panose="03010101010101010101" pitchFamily="66" charset="0"/>
            </a:endParaRPr>
          </a:p>
          <a:p>
            <a:pPr algn="ctr"/>
            <a:r>
              <a:rPr lang="en-GB" sz="4000" b="1" dirty="0">
                <a:solidFill>
                  <a:srgbClr val="FF0066"/>
                </a:solidFill>
                <a:latin typeface="Lucida Handwriting" panose="03010101010101010101" pitchFamily="66" charset="0"/>
              </a:rPr>
              <a:t>Sid</a:t>
            </a:r>
          </a:p>
          <a:p>
            <a:pPr algn="ctr"/>
            <a:r>
              <a:rPr lang="en-GB" sz="2800" b="1" dirty="0">
                <a:solidFill>
                  <a:srgbClr val="0070C0"/>
                </a:solidFill>
              </a:rPr>
              <a:t>for</a:t>
            </a:r>
          </a:p>
          <a:p>
            <a:pPr algn="ctr"/>
            <a:r>
              <a:rPr lang="en-GB" sz="2800" b="1" dirty="0">
                <a:solidFill>
                  <a:srgbClr val="0070C0"/>
                </a:solidFill>
              </a:rPr>
              <a:t>Excellent listening skills and taking pride his learning by applying new skills to his non-chronological report.</a:t>
            </a:r>
          </a:p>
          <a:p>
            <a:pPr algn="ctr"/>
            <a:r>
              <a:rPr lang="en-GB" sz="2800" b="1" dirty="0">
                <a:solidFill>
                  <a:srgbClr val="0070C0"/>
                </a:solidFill>
              </a:rPr>
              <a:t>A super role model in our class, well done!</a:t>
            </a:r>
            <a:endParaRPr lang="en-GB" sz="2400" b="1" dirty="0">
              <a:solidFill>
                <a:srgbClr val="0070C0"/>
              </a:solidFill>
            </a:endParaRP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Mrs Davies &amp; Mrs Read   17.11.23.</a:t>
            </a:r>
          </a:p>
          <a:p>
            <a:pPr algn="ctr"/>
            <a:r>
              <a:rPr lang="en-GB" sz="2400" b="1" dirty="0">
                <a:solidFill>
                  <a:srgbClr val="0070C0"/>
                </a:solidFill>
                <a:latin typeface="Lucida Handwriting" panose="03010101010101010101" pitchFamily="66" charset="0"/>
              </a:rPr>
              <a:t> </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1059166"/>
            <a:ext cx="9744502" cy="4001095"/>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r>
              <a:rPr lang="en-GB" sz="4400" dirty="0" err="1">
                <a:solidFill>
                  <a:srgbClr val="CC0099"/>
                </a:solidFill>
                <a:latin typeface="Comic Sans MS" panose="030F0702030302020204" pitchFamily="66" charset="0"/>
              </a:rPr>
              <a:t>Tarron</a:t>
            </a:r>
            <a:endParaRPr lang="en-GB" sz="4400" dirty="0">
              <a:solidFill>
                <a:srgbClr val="CC0099"/>
              </a:solidFill>
              <a:latin typeface="Comic Sans MS" panose="030F0702030302020204" pitchFamily="66" charset="0"/>
            </a:endParaRPr>
          </a:p>
          <a:p>
            <a:r>
              <a:rPr lang="en-GB" sz="2400" b="1" dirty="0" err="1">
                <a:solidFill>
                  <a:srgbClr val="0070C0"/>
                </a:solidFill>
                <a:latin typeface="Lucida Handwriting" panose="03010101010101010101" pitchFamily="66" charset="0"/>
              </a:rPr>
              <a:t>Tarron</a:t>
            </a:r>
            <a:r>
              <a:rPr lang="en-GB" sz="2400" b="1" dirty="0">
                <a:solidFill>
                  <a:srgbClr val="0070C0"/>
                </a:solidFill>
                <a:latin typeface="Lucida Handwriting" panose="03010101010101010101" pitchFamily="66" charset="0"/>
              </a:rPr>
              <a:t>  has made great progress in  maths . He has consistently worked hard and is always focussed. Well Done!</a:t>
            </a:r>
          </a:p>
          <a:p>
            <a:endParaRPr lang="en-GB" sz="2400" b="1" dirty="0">
              <a:solidFill>
                <a:srgbClr val="0070C0"/>
              </a:solidFill>
              <a:latin typeface="Lucida Handwriting" panose="03010101010101010101" pitchFamily="66" charset="0"/>
            </a:endParaRPr>
          </a:p>
          <a:p>
            <a:r>
              <a:rPr lang="en-GB" sz="2400" b="1" dirty="0">
                <a:solidFill>
                  <a:srgbClr val="0070C0"/>
                </a:solidFill>
                <a:latin typeface="Lucida Handwriting" panose="03010101010101010101" pitchFamily="66" charset="0"/>
              </a:rPr>
              <a:t>Mrs  Holliday 			</a:t>
            </a:r>
            <a:r>
              <a:rPr lang="en-GB" sz="2400" b="1">
                <a:solidFill>
                  <a:srgbClr val="0070C0"/>
                </a:solidFill>
                <a:latin typeface="Lucida Handwriting" panose="03010101010101010101" pitchFamily="66" charset="0"/>
              </a:rPr>
              <a:t>                           17.11.2023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flipV="1">
            <a:off x="1019920" y="1763375"/>
            <a:ext cx="10152158" cy="3956760"/>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prstClr val="black"/>
              </a:solidFill>
            </a:endParaRPr>
          </a:p>
        </p:txBody>
      </p:sp>
      <p:sp>
        <p:nvSpPr>
          <p:cNvPr id="5" name="TextBox 4">
            <a:extLst>
              <a:ext uri="{FF2B5EF4-FFF2-40B4-BE49-F238E27FC236}">
                <a16:creationId xmlns:a16="http://schemas.microsoft.com/office/drawing/2014/main" id="{62767FD6-65CA-4E19-8742-F40EC7A8D9F0}"/>
              </a:ext>
            </a:extLst>
          </p:cNvPr>
          <p:cNvSpPr txBox="1"/>
          <p:nvPr/>
        </p:nvSpPr>
        <p:spPr>
          <a:xfrm>
            <a:off x="5223996" y="2199590"/>
            <a:ext cx="5148470" cy="646331"/>
          </a:xfrm>
          <a:prstGeom prst="rect">
            <a:avLst/>
          </a:prstGeom>
          <a:noFill/>
        </p:spPr>
        <p:txBody>
          <a:bodyPr wrap="square" rtlCol="0">
            <a:spAutoFit/>
          </a:bodyPr>
          <a:lstStyle/>
          <a:p>
            <a:endParaRPr lang="en-GB" dirty="0"/>
          </a:p>
          <a:p>
            <a:endParaRPr lang="en-GB" dirty="0"/>
          </a:p>
        </p:txBody>
      </p:sp>
      <p:sp>
        <p:nvSpPr>
          <p:cNvPr id="6" name="TextBox 5">
            <a:extLst>
              <a:ext uri="{FF2B5EF4-FFF2-40B4-BE49-F238E27FC236}">
                <a16:creationId xmlns:a16="http://schemas.microsoft.com/office/drawing/2014/main" id="{BFD8A88E-8859-4C8B-B63E-B8860EF3702F}"/>
              </a:ext>
            </a:extLst>
          </p:cNvPr>
          <p:cNvSpPr txBox="1"/>
          <p:nvPr/>
        </p:nvSpPr>
        <p:spPr>
          <a:xfrm>
            <a:off x="1629838" y="2409945"/>
            <a:ext cx="7056961" cy="3539430"/>
          </a:xfrm>
          <a:prstGeom prst="rect">
            <a:avLst/>
          </a:prstGeom>
          <a:noFill/>
        </p:spPr>
        <p:txBody>
          <a:bodyPr wrap="square" rtlCol="0">
            <a:spAutoFit/>
          </a:bodyPr>
          <a:lstStyle/>
          <a:p>
            <a:r>
              <a:rPr lang="en-GB" sz="1600" dirty="0"/>
              <a:t>Lillie-Jan – Oak            Edward-Daniel – Birch          Isabelle - Spruce</a:t>
            </a:r>
          </a:p>
          <a:p>
            <a:r>
              <a:rPr lang="en-GB" sz="1600" dirty="0"/>
              <a:t>Teddy – Oak                 Harley – Birch                        Lola - Spruce</a:t>
            </a:r>
          </a:p>
          <a:p>
            <a:r>
              <a:rPr lang="en-GB" sz="1600" dirty="0"/>
              <a:t>Duke – Pine                  Brody – Spruce                     Travis - Spruce</a:t>
            </a:r>
          </a:p>
          <a:p>
            <a:r>
              <a:rPr lang="en-GB" sz="1600" dirty="0"/>
              <a:t>Finley P – Pine             Harry E – Spruce                   Harry C – Spruce</a:t>
            </a:r>
          </a:p>
          <a:p>
            <a:r>
              <a:rPr lang="en-GB" sz="1600" dirty="0" err="1"/>
              <a:t>Evelae</a:t>
            </a:r>
            <a:r>
              <a:rPr lang="en-GB" sz="1600"/>
              <a:t> - Elm</a:t>
            </a:r>
            <a:endParaRPr lang="en-GB" sz="1600" dirty="0"/>
          </a:p>
          <a:p>
            <a:r>
              <a:rPr lang="en-GB" sz="1600" dirty="0"/>
              <a:t>Rocco – Pine</a:t>
            </a:r>
          </a:p>
          <a:p>
            <a:r>
              <a:rPr lang="en-GB" sz="1600" dirty="0"/>
              <a:t>Kai, Isabel &amp; Seth – Redwood</a:t>
            </a:r>
          </a:p>
          <a:p>
            <a:r>
              <a:rPr lang="en-GB" sz="1600" dirty="0"/>
              <a:t>Bethany – Elm</a:t>
            </a:r>
          </a:p>
          <a:p>
            <a:r>
              <a:rPr lang="en-GB" sz="1600" dirty="0"/>
              <a:t>Theo – Elm</a:t>
            </a:r>
          </a:p>
          <a:p>
            <a:r>
              <a:rPr lang="en-GB" sz="1600" dirty="0"/>
              <a:t>Evie – Chestnut</a:t>
            </a:r>
          </a:p>
          <a:p>
            <a:r>
              <a:rPr lang="en-GB" sz="1600" dirty="0"/>
              <a:t>Ayla – Chestnut</a:t>
            </a:r>
          </a:p>
          <a:p>
            <a:r>
              <a:rPr lang="en-GB" sz="1600" dirty="0"/>
              <a:t>Max – Chestnut</a:t>
            </a:r>
          </a:p>
          <a:p>
            <a:r>
              <a:rPr lang="en-GB" sz="1600" dirty="0"/>
              <a:t>Oliver – Chestnut</a:t>
            </a:r>
          </a:p>
          <a:p>
            <a:r>
              <a:rPr lang="en-GB" sz="1600" dirty="0"/>
              <a:t>Freya - Chestnut</a:t>
            </a:r>
            <a:endParaRPr lang="en-GB" dirty="0"/>
          </a:p>
        </p:txBody>
      </p:sp>
    </p:spTree>
    <p:extLst>
      <p:ext uri="{BB962C8B-B14F-4D97-AF65-F5344CB8AC3E}">
        <p14:creationId xmlns:p14="http://schemas.microsoft.com/office/powerpoint/2010/main" val="360998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c4oMy8ei[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l="9312"/>
          <a:stretch>
            <a:fillRect/>
          </a:stretch>
        </p:blipFill>
        <p:spPr bwMode="auto">
          <a:xfrm>
            <a:off x="397933" y="11977"/>
            <a:ext cx="6375401" cy="6987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itle 1"/>
          <p:cNvSpPr>
            <a:spLocks noGrp="1"/>
          </p:cNvSpPr>
          <p:nvPr>
            <p:ph type="title"/>
          </p:nvPr>
        </p:nvSpPr>
        <p:spPr>
          <a:xfrm>
            <a:off x="740087" y="1412940"/>
            <a:ext cx="8839528" cy="5436094"/>
          </a:xfrm>
        </p:spPr>
        <p:txBody>
          <a:bodyPr>
            <a:normAutofit/>
          </a:bodyPr>
          <a:lstStyle/>
          <a:p>
            <a:pPr algn="ct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endParaRPr lang="en-GB" sz="4000" dirty="0">
              <a:solidFill>
                <a:schemeClr val="accent2">
                  <a:lumMod val="50000"/>
                </a:schemeClr>
              </a:solidFill>
            </a:endParaRPr>
          </a:p>
        </p:txBody>
      </p:sp>
      <p:sp>
        <p:nvSpPr>
          <p:cNvPr id="5" name="Title 1">
            <a:extLst>
              <a:ext uri="{FF2B5EF4-FFF2-40B4-BE49-F238E27FC236}">
                <a16:creationId xmlns:a16="http://schemas.microsoft.com/office/drawing/2014/main" id="{12EC4D81-7BE7-4097-A64E-B7D22E00449B}"/>
              </a:ext>
            </a:extLst>
          </p:cNvPr>
          <p:cNvSpPr txBox="1">
            <a:spLocks/>
          </p:cNvSpPr>
          <p:nvPr/>
        </p:nvSpPr>
        <p:spPr>
          <a:xfrm>
            <a:off x="118734" y="1173878"/>
            <a:ext cx="6765195" cy="330499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Be Kind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2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Show Respect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endPar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p:txBody>
      </p:sp>
      <p:pic>
        <p:nvPicPr>
          <p:cNvPr id="3" name="Picture 2">
            <a:extLst>
              <a:ext uri="{FF2B5EF4-FFF2-40B4-BE49-F238E27FC236}">
                <a16:creationId xmlns:a16="http://schemas.microsoft.com/office/drawing/2014/main" id="{AD7DC85D-1875-46EC-8D12-6E6B994628F1}"/>
              </a:ext>
            </a:extLst>
          </p:cNvPr>
          <p:cNvPicPr>
            <a:picLocks noChangeAspect="1"/>
          </p:cNvPicPr>
          <p:nvPr/>
        </p:nvPicPr>
        <p:blipFill>
          <a:blip r:embed="rId3"/>
          <a:stretch>
            <a:fillRect/>
          </a:stretch>
        </p:blipFill>
        <p:spPr>
          <a:xfrm>
            <a:off x="6971881" y="838200"/>
            <a:ext cx="4783666" cy="4783666"/>
          </a:xfrm>
          <a:prstGeom prst="rect">
            <a:avLst/>
          </a:prstGeom>
        </p:spPr>
      </p:pic>
    </p:spTree>
    <p:extLst>
      <p:ext uri="{BB962C8B-B14F-4D97-AF65-F5344CB8AC3E}">
        <p14:creationId xmlns:p14="http://schemas.microsoft.com/office/powerpoint/2010/main" val="125087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386F53-9C47-4F39-9DE9-02766672BAF1}"/>
              </a:ext>
            </a:extLst>
          </p:cNvPr>
          <p:cNvPicPr>
            <a:picLocks noChangeAspect="1"/>
          </p:cNvPicPr>
          <p:nvPr/>
        </p:nvPicPr>
        <p:blipFill>
          <a:blip r:embed="rId2"/>
          <a:stretch>
            <a:fillRect/>
          </a:stretch>
        </p:blipFill>
        <p:spPr>
          <a:xfrm>
            <a:off x="372533" y="270933"/>
            <a:ext cx="11480800" cy="6419810"/>
          </a:xfrm>
          <a:prstGeom prst="rect">
            <a:avLst/>
          </a:prstGeom>
        </p:spPr>
      </p:pic>
    </p:spTree>
    <p:extLst>
      <p:ext uri="{BB962C8B-B14F-4D97-AF65-F5344CB8AC3E}">
        <p14:creationId xmlns:p14="http://schemas.microsoft.com/office/powerpoint/2010/main" val="192095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83247"/>
            <a:ext cx="6853690" cy="12191998"/>
          </a:xfrm>
          <a:prstGeom prst="rect">
            <a:avLst/>
          </a:prstGeom>
        </p:spPr>
      </p:pic>
      <p:sp>
        <p:nvSpPr>
          <p:cNvPr id="3" name="TextBox 2"/>
          <p:cNvSpPr txBox="1"/>
          <p:nvPr/>
        </p:nvSpPr>
        <p:spPr>
          <a:xfrm>
            <a:off x="483175" y="846180"/>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5" name="TextBox 4"/>
          <p:cNvSpPr txBox="1"/>
          <p:nvPr/>
        </p:nvSpPr>
        <p:spPr>
          <a:xfrm>
            <a:off x="6107600" y="3928795"/>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1263620" y="2251413"/>
            <a:ext cx="4832380" cy="2554545"/>
          </a:xfrm>
          <a:prstGeom prst="rect">
            <a:avLst/>
          </a:prstGeom>
        </p:spPr>
        <p:txBody>
          <a:bodyPr wrap="square">
            <a:spAutoFit/>
          </a:bodyPr>
          <a:lstStyle/>
          <a:p>
            <a:pPr lvl="0"/>
            <a:r>
              <a:rPr lang="en-GB" sz="4000" dirty="0">
                <a:solidFill>
                  <a:prstClr val="black"/>
                </a:solidFill>
                <a:latin typeface="Comic Sans MS" panose="030F0702030302020204" pitchFamily="66" charset="0"/>
              </a:rPr>
              <a:t>Oak – Louis</a:t>
            </a:r>
          </a:p>
          <a:p>
            <a:pPr lvl="0"/>
            <a:r>
              <a:rPr lang="en-GB" sz="4000" dirty="0">
                <a:solidFill>
                  <a:prstClr val="black"/>
                </a:solidFill>
                <a:latin typeface="Comic Sans MS" panose="030F0702030302020204" pitchFamily="66" charset="0"/>
              </a:rPr>
              <a:t>Birch – Harley</a:t>
            </a:r>
          </a:p>
          <a:p>
            <a:pPr lvl="0"/>
            <a:r>
              <a:rPr lang="en-GB" sz="4000" dirty="0">
                <a:solidFill>
                  <a:prstClr val="black"/>
                </a:solidFill>
                <a:latin typeface="Comic Sans MS" panose="030F0702030302020204" pitchFamily="66" charset="0"/>
              </a:rPr>
              <a:t>Elm –  Darcey</a:t>
            </a:r>
          </a:p>
          <a:p>
            <a:pPr lvl="0"/>
            <a:r>
              <a:rPr lang="en-GB" sz="4000" dirty="0">
                <a:solidFill>
                  <a:prstClr val="black"/>
                </a:solidFill>
                <a:latin typeface="Comic Sans MS" panose="030F0702030302020204" pitchFamily="66" charset="0"/>
              </a:rPr>
              <a:t>Pine – Charley</a:t>
            </a:r>
            <a:endParaRPr lang="en-GB" sz="4000" dirty="0">
              <a:solidFill>
                <a:prstClr val="black"/>
              </a:solidFill>
            </a:endParaRPr>
          </a:p>
        </p:txBody>
      </p:sp>
      <p:sp>
        <p:nvSpPr>
          <p:cNvPr id="8" name="Rectangle 7"/>
          <p:cNvSpPr/>
          <p:nvPr/>
        </p:nvSpPr>
        <p:spPr>
          <a:xfrm>
            <a:off x="5786919" y="2294217"/>
            <a:ext cx="527726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–Cody</a:t>
            </a:r>
          </a:p>
          <a:p>
            <a:pPr lvl="0"/>
            <a:r>
              <a:rPr lang="en-GB" sz="4000" dirty="0">
                <a:solidFill>
                  <a:prstClr val="black"/>
                </a:solidFill>
                <a:latin typeface="Comic Sans MS" panose="030F0702030302020204" pitchFamily="66" charset="0"/>
              </a:rPr>
              <a:t>Chestnut – </a:t>
            </a:r>
          </a:p>
          <a:p>
            <a:pPr lvl="0"/>
            <a:r>
              <a:rPr lang="en-GB" sz="4000" dirty="0">
                <a:solidFill>
                  <a:prstClr val="black"/>
                </a:solidFill>
                <a:latin typeface="Comic Sans MS" panose="030F0702030302020204" pitchFamily="66" charset="0"/>
              </a:rPr>
              <a:t>Aspen –  Zoe</a:t>
            </a:r>
            <a:endParaRPr lang="en-GB" sz="4000" dirty="0">
              <a:solidFill>
                <a:prstClr val="black"/>
              </a:solidFill>
            </a:endParaRPr>
          </a:p>
        </p:txBody>
      </p:sp>
      <p:sp>
        <p:nvSpPr>
          <p:cNvPr id="9" name="Rectangle 8"/>
          <p:cNvSpPr/>
          <p:nvPr/>
        </p:nvSpPr>
        <p:spPr>
          <a:xfrm>
            <a:off x="1263620" y="4740539"/>
            <a:ext cx="8099567" cy="1323439"/>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Fletcher</a:t>
            </a:r>
          </a:p>
          <a:p>
            <a:pPr lvl="0"/>
            <a:r>
              <a:rPr lang="en-GB" sz="4000" dirty="0">
                <a:solidFill>
                  <a:prstClr val="black"/>
                </a:solidFill>
                <a:latin typeface="Comic Sans MS" panose="030F0702030302020204" pitchFamily="66" charset="0"/>
              </a:rPr>
              <a:t>Spruce – Olivia </a:t>
            </a:r>
          </a:p>
        </p:txBody>
      </p:sp>
      <p:sp>
        <p:nvSpPr>
          <p:cNvPr id="10" name="Rectangle 9">
            <a:extLst>
              <a:ext uri="{FF2B5EF4-FFF2-40B4-BE49-F238E27FC236}">
                <a16:creationId xmlns:a16="http://schemas.microsoft.com/office/drawing/2014/main" id="{3A09BA02-3692-45C7-A8C0-6AE23E2CDAC2}"/>
              </a:ext>
            </a:extLst>
          </p:cNvPr>
          <p:cNvSpPr/>
          <p:nvPr/>
        </p:nvSpPr>
        <p:spPr>
          <a:xfrm>
            <a:off x="1263619" y="1640708"/>
            <a:ext cx="8887059" cy="707886"/>
          </a:xfrm>
          <a:prstGeom prst="rect">
            <a:avLst/>
          </a:prstGeom>
        </p:spPr>
        <p:txBody>
          <a:bodyPr wrap="square">
            <a:spAutoFit/>
          </a:bodyPr>
          <a:lstStyle/>
          <a:p>
            <a:pPr lvl="0"/>
            <a:r>
              <a:rPr lang="en-GB" sz="3600" dirty="0">
                <a:solidFill>
                  <a:prstClr val="black"/>
                </a:solidFill>
                <a:latin typeface="Comic Sans MS" panose="030F0702030302020204" pitchFamily="66" charset="0"/>
              </a:rPr>
              <a:t>Ash-Explorer of the Week</a:t>
            </a:r>
            <a:r>
              <a:rPr lang="en-GB" sz="4000" dirty="0">
                <a:solidFill>
                  <a:prstClr val="black"/>
                </a:solidFill>
                <a:latin typeface="Comic Sans MS" panose="030F0702030302020204" pitchFamily="66" charset="0"/>
              </a:rPr>
              <a:t>:-Freyja</a:t>
            </a:r>
            <a:endParaRPr lang="en-GB" sz="4000" dirty="0">
              <a:solidFill>
                <a:prstClr val="black"/>
              </a:solidFill>
            </a:endParaRPr>
          </a:p>
        </p:txBody>
      </p:sp>
    </p:spTree>
    <p:extLst>
      <p:ext uri="{BB962C8B-B14F-4D97-AF65-F5344CB8AC3E}">
        <p14:creationId xmlns:p14="http://schemas.microsoft.com/office/powerpoint/2010/main" val="1648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43136-CD4C-4D33-832E-C7A8171518A3}"/>
              </a:ext>
            </a:extLst>
          </p:cNvPr>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4" name="TextBox 3">
            <a:extLst>
              <a:ext uri="{FF2B5EF4-FFF2-40B4-BE49-F238E27FC236}">
                <a16:creationId xmlns:a16="http://schemas.microsoft.com/office/drawing/2014/main" id="{93AA3310-8261-40B1-87AA-AE820F6F310F}"/>
              </a:ext>
            </a:extLst>
          </p:cNvPr>
          <p:cNvSpPr txBox="1"/>
          <p:nvPr/>
        </p:nvSpPr>
        <p:spPr>
          <a:xfrm>
            <a:off x="2839451" y="659394"/>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5" name="Vertical Scroll 3">
            <a:extLst>
              <a:ext uri="{FF2B5EF4-FFF2-40B4-BE49-F238E27FC236}">
                <a16:creationId xmlns:a16="http://schemas.microsoft.com/office/drawing/2014/main" id="{BDA89B09-ECAD-4C8D-A978-50A0F7A252E9}"/>
              </a:ext>
            </a:extLst>
          </p:cNvPr>
          <p:cNvSpPr/>
          <p:nvPr/>
        </p:nvSpPr>
        <p:spPr>
          <a:xfrm rot="10800000" flipV="1">
            <a:off x="1019921" y="1559859"/>
            <a:ext cx="10152158" cy="4119935"/>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 </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2" name="TextBox 1">
            <a:extLst>
              <a:ext uri="{FF2B5EF4-FFF2-40B4-BE49-F238E27FC236}">
                <a16:creationId xmlns:a16="http://schemas.microsoft.com/office/drawing/2014/main" id="{A7D4ED2B-3846-40E8-8617-DF693727222C}"/>
              </a:ext>
            </a:extLst>
          </p:cNvPr>
          <p:cNvSpPr txBox="1"/>
          <p:nvPr/>
        </p:nvSpPr>
        <p:spPr>
          <a:xfrm>
            <a:off x="1640541" y="2312894"/>
            <a:ext cx="3254188" cy="1754326"/>
          </a:xfrm>
          <a:prstGeom prst="rect">
            <a:avLst/>
          </a:prstGeom>
          <a:noFill/>
        </p:spPr>
        <p:txBody>
          <a:bodyPr wrap="square" rtlCol="0">
            <a:spAutoFit/>
          </a:bodyPr>
          <a:lstStyle/>
          <a:p>
            <a:r>
              <a:rPr lang="en-GB" dirty="0"/>
              <a:t>Heather – Oak</a:t>
            </a:r>
          </a:p>
          <a:p>
            <a:r>
              <a:rPr lang="en-GB" dirty="0"/>
              <a:t>Stanley – Oak</a:t>
            </a:r>
          </a:p>
          <a:p>
            <a:r>
              <a:rPr lang="en-GB" dirty="0"/>
              <a:t>Sophie – Oak</a:t>
            </a:r>
          </a:p>
          <a:p>
            <a:r>
              <a:rPr lang="en-GB" dirty="0"/>
              <a:t>Rose – Oak </a:t>
            </a:r>
          </a:p>
          <a:p>
            <a:r>
              <a:rPr lang="en-GB" dirty="0"/>
              <a:t>Callum – Elm</a:t>
            </a:r>
          </a:p>
          <a:p>
            <a:r>
              <a:rPr lang="en-GB" dirty="0"/>
              <a:t>Seth .M -Redwood</a:t>
            </a:r>
          </a:p>
        </p:txBody>
      </p:sp>
    </p:spTree>
    <p:extLst>
      <p:ext uri="{BB962C8B-B14F-4D97-AF65-F5344CB8AC3E}">
        <p14:creationId xmlns:p14="http://schemas.microsoft.com/office/powerpoint/2010/main" val="413320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b="1" dirty="0">
                <a:solidFill>
                  <a:srgbClr val="CC0099"/>
                </a:solidFill>
                <a:latin typeface="Comic Sans MS" panose="030F0702030302020204" pitchFamily="66" charset="0"/>
              </a:rPr>
              <a:t>Lily</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her excellence in drawing club and using her phonics to write some sounds in her writing.</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a:t>
            </a:r>
            <a:r>
              <a:rPr lang="en-GB" sz="2400" b="1">
                <a:solidFill>
                  <a:srgbClr val="0070C0"/>
                </a:solidFill>
                <a:latin typeface="Lucida Handwriting" panose="03010101010101010101" pitchFamily="66" charset="0"/>
              </a:rPr>
              <a:t>Laffan                                   17.11.2023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5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b="1" dirty="0">
                <a:solidFill>
                  <a:srgbClr val="CC0099"/>
                </a:solidFill>
                <a:latin typeface="Comic Sans MS" panose="030F0702030302020204" pitchFamily="66" charset="0"/>
              </a:rPr>
              <a:t>Jack W</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super work in Maths exploring parts and wholes in addition to 10.</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&amp; Mrs </a:t>
            </a:r>
            <a:r>
              <a:rPr lang="en-GB" sz="2400" b="1">
                <a:solidFill>
                  <a:srgbClr val="0070C0"/>
                </a:solidFill>
                <a:latin typeface="Lucida Handwriting" panose="03010101010101010101" pitchFamily="66" charset="0"/>
              </a:rPr>
              <a:t>Salt                                   17.11.2023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600" dirty="0">
                <a:solidFill>
                  <a:srgbClr val="7030A0"/>
                </a:solidFill>
                <a:latin typeface="Comic Sans MS" panose="030F0702030302020204" pitchFamily="66" charset="0"/>
              </a:rPr>
              <a:t>Callum</a:t>
            </a:r>
            <a:endParaRPr kumimoji="0" lang="en-GB" sz="6000" b="1" i="0" u="none" strike="noStrike" kern="1200" cap="none" spc="0" normalizeH="0" baseline="0" noProof="0" dirty="0">
              <a:ln>
                <a:noFill/>
              </a:ln>
              <a:solidFill>
                <a:srgbClr val="7030A0"/>
              </a:solidFill>
              <a:effectLst/>
              <a:uLnTx/>
              <a:uFillTx/>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For becoming more independent in his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omic Sans MS" panose="030F0702030302020204" pitchFamily="66" charset="0"/>
              </a:rPr>
              <a:t>Super </a:t>
            </a:r>
            <a:r>
              <a:rPr lang="en-GB" sz="2400">
                <a:solidFill>
                  <a:prstClr val="black"/>
                </a:solidFill>
                <a:latin typeface="Comic Sans MS" panose="030F0702030302020204" pitchFamily="66" charset="0"/>
              </a:rPr>
              <a:t>attitude Callum – well done.</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Mrs Gill                                 </a:t>
            </a:r>
            <a:r>
              <a:rPr lang="en-GB" sz="2400" b="1" dirty="0">
                <a:solidFill>
                  <a:srgbClr val="0070C0"/>
                </a:solidFill>
                <a:latin typeface="Lucida Handwriting" panose="03010101010101010101" pitchFamily="66" charset="0"/>
              </a:rPr>
              <a:t>17.11</a:t>
            </a:r>
            <a:r>
              <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759333"/>
            <a:ext cx="6853690" cy="12191998"/>
          </a:xfrm>
          <a:prstGeom prst="rect">
            <a:avLst/>
          </a:prstGeom>
        </p:spPr>
      </p:pic>
      <p:sp>
        <p:nvSpPr>
          <p:cNvPr id="3" name="TextBox 2"/>
          <p:cNvSpPr txBox="1"/>
          <p:nvPr/>
        </p:nvSpPr>
        <p:spPr>
          <a:xfrm>
            <a:off x="1183991" y="1120675"/>
            <a:ext cx="9744502" cy="5078313"/>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6600" dirty="0">
                <a:solidFill>
                  <a:srgbClr val="FF0066"/>
                </a:solidFill>
                <a:latin typeface="Comic Sans MS" panose="030F0702030302020204" pitchFamily="66" charset="0"/>
              </a:rPr>
              <a:t>Thomas C</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turning his week around in the classroom and becoming much more engaged with his learning. Thomas has also shown his lovely, caring side by offering help to me and others in the class. Well done, Thomas!</a:t>
            </a:r>
          </a:p>
          <a:p>
            <a:pPr algn="ctr"/>
            <a:r>
              <a:rPr lang="en-GB" sz="2400" b="1" dirty="0">
                <a:solidFill>
                  <a:srgbClr val="0070C0"/>
                </a:solidFill>
                <a:latin typeface="Lucida Handwriting" panose="03010101010101010101" pitchFamily="66" charset="0"/>
              </a:rPr>
              <a:t>Miss Taggart                                17.11.23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166" y="875173"/>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2764" y="824196"/>
            <a:ext cx="10009070" cy="5524589"/>
          </a:xfrm>
          <a:prstGeom prst="rect">
            <a:avLst/>
          </a:prstGeom>
          <a:noFill/>
        </p:spPr>
        <p:txBody>
          <a:bodyPr wrap="square" rtlCol="0">
            <a:spAutoFit/>
          </a:bodyPr>
          <a:lstStyle/>
          <a:p>
            <a:pPr algn="ctr"/>
            <a:r>
              <a:rPr lang="en-GB" sz="6600" dirty="0">
                <a:latin typeface="Comic Sans MS" panose="030F0702030302020204" pitchFamily="66" charset="0"/>
              </a:rPr>
              <a:t>Pine</a:t>
            </a:r>
            <a:endParaRPr lang="en-GB" sz="6600" dirty="0">
              <a:solidFill>
                <a:schemeClr val="bg2">
                  <a:lumMod val="10000"/>
                </a:schemeClr>
              </a:solidFill>
              <a:latin typeface="Comic Sans MS" panose="030F0702030302020204" pitchFamily="66" charset="0"/>
              <a:sym typeface="Wingdings" panose="05000000000000000000" pitchFamily="2" charset="2"/>
            </a:endParaRPr>
          </a:p>
          <a:p>
            <a:pPr algn="ctr"/>
            <a:endParaRPr lang="en-GB" sz="2400" dirty="0">
              <a:solidFill>
                <a:schemeClr val="bg2">
                  <a:lumMod val="10000"/>
                </a:schemeClr>
              </a:solidFill>
              <a:latin typeface="Comic Sans MS" panose="030F0702030302020204" pitchFamily="66" charset="0"/>
              <a:sym typeface="Wingdings" panose="05000000000000000000" pitchFamily="2" charset="2"/>
            </a:endParaRPr>
          </a:p>
          <a:p>
            <a:pPr algn="ctr"/>
            <a:r>
              <a:rPr lang="en-GB" sz="5400" dirty="0">
                <a:solidFill>
                  <a:srgbClr val="CC0099"/>
                </a:solidFill>
                <a:latin typeface="Comic Sans MS" panose="030F0702030302020204" pitchFamily="66" charset="0"/>
              </a:rPr>
              <a:t>Rocco</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For showing empathy and kindness towards others and taking the time to work with others in class to share </a:t>
            </a:r>
            <a:r>
              <a:rPr lang="en-GB" sz="3200">
                <a:latin typeface="Comic Sans MS" panose="030F0702030302020204" pitchFamily="66" charset="0"/>
              </a:rPr>
              <a:t>his knowledge </a:t>
            </a:r>
            <a:endParaRPr lang="en-GB" sz="3200" dirty="0">
              <a:latin typeface="Comic Sans MS" panose="030F0702030302020204" pitchFamily="66" charset="0"/>
            </a:endParaRPr>
          </a:p>
          <a:p>
            <a:pPr algn="ctr"/>
            <a:endParaRPr lang="en-GB" sz="900" b="1" dirty="0">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17.11.2023</a:t>
            </a: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125323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3277</TotalTime>
  <Words>500</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Comic Sans MS</vt:lpstr>
      <vt:lpstr>Lucida Handwriting</vt:lpstr>
      <vt:lpstr>Trebuchet MS</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Mrs Claire Read</cp:lastModifiedBy>
  <cp:revision>758</cp:revision>
  <cp:lastPrinted>2023-11-17T07:22:09Z</cp:lastPrinted>
  <dcterms:created xsi:type="dcterms:W3CDTF">2020-05-30T07:30:34Z</dcterms:created>
  <dcterms:modified xsi:type="dcterms:W3CDTF">2023-11-20T15:18:23Z</dcterms:modified>
</cp:coreProperties>
</file>