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8" r:id="rId2"/>
    <p:sldId id="261" r:id="rId3"/>
    <p:sldId id="260" r:id="rId4"/>
    <p:sldId id="259" r:id="rId5"/>
    <p:sldId id="303" r:id="rId6"/>
    <p:sldId id="284" r:id="rId7"/>
    <p:sldId id="286" r:id="rId8"/>
    <p:sldId id="288" r:id="rId9"/>
    <p:sldId id="290" r:id="rId10"/>
    <p:sldId id="292" r:id="rId11"/>
    <p:sldId id="294" r:id="rId12"/>
    <p:sldId id="296" r:id="rId13"/>
    <p:sldId id="298" r:id="rId14"/>
    <p:sldId id="300" r:id="rId1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38" autoAdjust="0"/>
    <p:restoredTop sz="94660"/>
  </p:normalViewPr>
  <p:slideViewPr>
    <p:cSldViewPr snapToGrid="0">
      <p:cViewPr varScale="1">
        <p:scale>
          <a:sx n="85" d="100"/>
          <a:sy n="85" d="100"/>
        </p:scale>
        <p:origin x="20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8356B63-B5D4-4FFF-8BAB-EE51338E5EEC}" type="datetimeFigureOut">
              <a:rPr lang="en-GB" smtClean="0"/>
              <a:t>25/11/2022</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B94A3DF-A81D-4481-96EB-301390592BD7}" type="slidenum">
              <a:rPr lang="en-GB" smtClean="0"/>
              <a:t>‹#›</a:t>
            </a:fld>
            <a:endParaRPr lang="en-GB"/>
          </a:p>
        </p:txBody>
      </p:sp>
    </p:spTree>
    <p:extLst>
      <p:ext uri="{BB962C8B-B14F-4D97-AF65-F5344CB8AC3E}">
        <p14:creationId xmlns:p14="http://schemas.microsoft.com/office/powerpoint/2010/main" val="679275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25/11/2022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25/11/2022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25/11/2022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25/11/2022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25/11/2022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25/11/2022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25/11/2022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25/11/2022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25/11/2022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25/11/2022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25/11/2022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25/11/2022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1" y="1043216"/>
            <a:ext cx="7006913"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25th November</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985980"/>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5400" b="1" dirty="0">
                <a:solidFill>
                  <a:srgbClr val="CC0099"/>
                </a:solidFill>
                <a:latin typeface="Comic Sans MS" panose="030F0702030302020204" pitchFamily="66" charset="0"/>
              </a:rPr>
              <a:t>Neve</a:t>
            </a:r>
          </a:p>
          <a:p>
            <a:pPr algn="ctr"/>
            <a:endParaRPr lang="en-GB" sz="5400" b="1" dirty="0">
              <a:solidFill>
                <a:srgbClr val="CC0099"/>
              </a:solidFill>
              <a:latin typeface="Comic Sans MS" panose="030F0702030302020204" pitchFamily="66" charset="0"/>
            </a:endParaRPr>
          </a:p>
          <a:p>
            <a:pPr algn="ctr"/>
            <a:r>
              <a:rPr lang="en-GB" sz="2800" dirty="0">
                <a:latin typeface="Comic Sans MS" panose="030F0702030302020204" pitchFamily="66" charset="0"/>
              </a:rPr>
              <a:t>For using super teamwork and communication skills in all lessons, but especially in Science</a:t>
            </a:r>
            <a:endParaRPr lang="en-GB" sz="2000" b="1" dirty="0">
              <a:solidFill>
                <a:srgbClr val="0070C0"/>
              </a:solidFill>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Shipley                                 		   25.11.2022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223749" y="1074509"/>
            <a:ext cx="9744502" cy="4339650"/>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6600" b="1" dirty="0" err="1">
                <a:solidFill>
                  <a:srgbClr val="CC0099"/>
                </a:solidFill>
                <a:latin typeface="Lucida Handwriting" panose="03010101010101010101" pitchFamily="66" charset="0"/>
              </a:rPr>
              <a:t>Seyi</a:t>
            </a:r>
            <a:endParaRPr lang="en-GB" sz="6600" b="1" dirty="0">
              <a:solidFill>
                <a:srgbClr val="CC0099"/>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a:t>
            </a:r>
          </a:p>
          <a:p>
            <a:pPr algn="ctr"/>
            <a:r>
              <a:rPr lang="en-GB" sz="2400" b="1" dirty="0">
                <a:solidFill>
                  <a:srgbClr val="0070C0"/>
                </a:solidFill>
                <a:latin typeface="Lucida Handwriting" panose="03010101010101010101" pitchFamily="66" charset="0"/>
              </a:rPr>
              <a:t>Showing resilience and determination in D&amp;T to create clear diagrams with labels.</a:t>
            </a:r>
          </a:p>
          <a:p>
            <a:pPr algn="ctr"/>
            <a:r>
              <a:rPr lang="en-GB" sz="2400" b="1" dirty="0">
                <a:solidFill>
                  <a:srgbClr val="0070C0"/>
                </a:solidFill>
                <a:latin typeface="Lucida Handwriting" panose="03010101010101010101" pitchFamily="66" charset="0"/>
              </a:rPr>
              <a:t>Mrs Read &amp; Mrs </a:t>
            </a:r>
            <a:r>
              <a:rPr lang="en-GB" sz="2400" b="1">
                <a:solidFill>
                  <a:srgbClr val="0070C0"/>
                </a:solidFill>
                <a:latin typeface="Lucida Handwriting" panose="03010101010101010101" pitchFamily="66" charset="0"/>
              </a:rPr>
              <a:t>Davies        25.11.22</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8176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630017" y="1011236"/>
            <a:ext cx="8348870" cy="4878259"/>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2400" b="1" dirty="0">
                <a:solidFill>
                  <a:srgbClr val="CC0099"/>
                </a:solidFill>
                <a:latin typeface="Lucida Handwriting" panose="03010101010101010101" pitchFamily="66" charset="0"/>
              </a:rPr>
              <a:t>Erin Stevens </a:t>
            </a:r>
          </a:p>
          <a:p>
            <a:pPr algn="ctr"/>
            <a:endParaRPr lang="en-GB" sz="2400" b="1" dirty="0">
              <a:solidFill>
                <a:srgbClr val="CC0099"/>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I have been really impressed with Erin’s resilience this week, especially with maths. Erin is attentive in class and is always giving her best. She found maths hard this week, but she has continued to listen and try to improve her understanding of fractions, which is improving more and more each day.</a:t>
            </a:r>
          </a:p>
          <a:p>
            <a:pPr algn="ctr"/>
            <a:endParaRPr lang="en-GB" sz="20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a:t>
            </a:r>
            <a:r>
              <a:rPr lang="en-GB" sz="2400" b="1" err="1">
                <a:solidFill>
                  <a:srgbClr val="0070C0"/>
                </a:solidFill>
                <a:latin typeface="Lucida Handwriting" panose="03010101010101010101" pitchFamily="66" charset="0"/>
              </a:rPr>
              <a:t>Tennuci</a:t>
            </a:r>
            <a:r>
              <a:rPr lang="en-GB" sz="2400" b="1">
                <a:solidFill>
                  <a:srgbClr val="0070C0"/>
                </a:solidFill>
                <a:latin typeface="Lucida Handwriting" panose="03010101010101010101" pitchFamily="66" charset="0"/>
              </a:rPr>
              <a:t>                                  25.11.22</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4739759"/>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Riley WP and Jaxson</a:t>
            </a:r>
          </a:p>
          <a:p>
            <a:pPr algn="ctr"/>
            <a:r>
              <a:rPr lang="en-GB" sz="2800" b="1" dirty="0">
                <a:solidFill>
                  <a:srgbClr val="0070C0"/>
                </a:solidFill>
                <a:latin typeface="Lucida Handwriting" panose="03010101010101010101" pitchFamily="66" charset="0"/>
              </a:rPr>
              <a:t>For amazing teamwork and </a:t>
            </a:r>
            <a:r>
              <a:rPr lang="en-GB" sz="2800" b="1">
                <a:solidFill>
                  <a:srgbClr val="0070C0"/>
                </a:solidFill>
                <a:latin typeface="Lucida Handwriting" panose="03010101010101010101" pitchFamily="66" charset="0"/>
              </a:rPr>
              <a:t>communicational skills during </a:t>
            </a:r>
            <a:r>
              <a:rPr lang="en-GB" sz="2800" b="1" dirty="0">
                <a:solidFill>
                  <a:srgbClr val="0070C0"/>
                </a:solidFill>
                <a:latin typeface="Lucida Handwriting" panose="03010101010101010101" pitchFamily="66" charset="0"/>
              </a:rPr>
              <a:t>a Science Investigation.</a:t>
            </a:r>
          </a:p>
          <a:p>
            <a:pPr algn="ctr"/>
            <a:endParaRPr lang="en-GB" sz="28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Miss Harvey and Miss Volante 25.12.2022</a:t>
            </a: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5355312"/>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endParaRPr lang="en-GB" sz="3600" dirty="0">
              <a:latin typeface="CCW Cursive Writing 33" panose="03050602040000000000" pitchFamily="66" charset="0"/>
            </a:endParaRPr>
          </a:p>
          <a:p>
            <a:pPr algn="ctr"/>
            <a:r>
              <a:rPr lang="en-GB" sz="3600" b="1" dirty="0">
                <a:solidFill>
                  <a:srgbClr val="7030A0"/>
                </a:solidFill>
                <a:latin typeface="Bradley Hand ITC" panose="03070402050302030203" pitchFamily="66" charset="0"/>
              </a:rPr>
              <a:t>Bella Turner</a:t>
            </a:r>
          </a:p>
          <a:p>
            <a:pPr algn="ctr"/>
            <a:endParaRPr lang="en-GB" sz="3600" b="1" dirty="0">
              <a:solidFill>
                <a:srgbClr val="7030A0"/>
              </a:solidFill>
              <a:latin typeface="Bradley Hand ITC" panose="03070402050302030203" pitchFamily="66" charset="0"/>
            </a:endParaRPr>
          </a:p>
          <a:p>
            <a:pPr algn="ctr"/>
            <a:r>
              <a:rPr lang="en-GB" sz="3600" dirty="0">
                <a:latin typeface="Comic Sans MS" panose="030F0702030302020204" pitchFamily="66" charset="0"/>
              </a:rPr>
              <a:t>Amazing sentences, written in the first person, with fabulous vocabulary.</a:t>
            </a: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Mrs Gill              25.11.2022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09727714"/>
              </p:ext>
            </p:extLst>
          </p:nvPr>
        </p:nvGraphicFramePr>
        <p:xfrm>
          <a:off x="1465178" y="2497564"/>
          <a:ext cx="9261644" cy="2630751"/>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398575">
                <a:tc>
                  <a:txBody>
                    <a:bodyPr/>
                    <a:lstStyle/>
                    <a:p>
                      <a:pPr algn="ctr"/>
                      <a:r>
                        <a:rPr lang="en-GB" sz="3200" dirty="0">
                          <a:solidFill>
                            <a:schemeClr val="tx1"/>
                          </a:solidFill>
                          <a:latin typeface="Comic Sans MS" panose="030F0702030302020204" pitchFamily="66" charset="0"/>
                        </a:rPr>
                        <a:t>Peel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a:solidFill>
                            <a:schemeClr val="tx1"/>
                          </a:solidFill>
                          <a:latin typeface="Comic Sans MS" panose="030F0702030302020204" pitchFamily="66" charset="0"/>
                        </a:rPr>
                        <a:t>Grazier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a:solidFill>
                            <a:schemeClr val="tx1"/>
                          </a:solidFill>
                          <a:latin typeface="Comic Sans MS" panose="030F0702030302020204" pitchFamily="66" charset="0"/>
                        </a:rPr>
                        <a:t>Offa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r>
                        <a:rPr lang="en-GB" dirty="0">
                          <a:solidFill>
                            <a:schemeClr val="tx1"/>
                          </a:solidFill>
                          <a:latin typeface="Comic Sans MS" panose="030F0702030302020204" pitchFamily="66" charset="0"/>
                        </a:rPr>
                        <a:t>375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393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745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388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Tree>
    <p:extLst>
      <p:ext uri="{BB962C8B-B14F-4D97-AF65-F5344CB8AC3E}">
        <p14:creationId xmlns:p14="http://schemas.microsoft.com/office/powerpoint/2010/main" val="4031114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74985" y="-2700651"/>
            <a:ext cx="6853690" cy="12191998"/>
          </a:xfrm>
          <a:prstGeom prst="rect">
            <a:avLst/>
          </a:prstGeom>
        </p:spPr>
      </p:pic>
      <p:sp>
        <p:nvSpPr>
          <p:cNvPr id="3" name="TextBox 2"/>
          <p:cNvSpPr txBox="1"/>
          <p:nvPr/>
        </p:nvSpPr>
        <p:spPr>
          <a:xfrm>
            <a:off x="483175" y="846180"/>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6623190" y="3583078"/>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6599271" y="1680845"/>
            <a:ext cx="4832380"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 Nikola</a:t>
            </a:r>
          </a:p>
          <a:p>
            <a:pPr lvl="0"/>
            <a:r>
              <a:rPr lang="en-GB" sz="4000" dirty="0">
                <a:solidFill>
                  <a:prstClr val="black"/>
                </a:solidFill>
                <a:latin typeface="Comic Sans MS" panose="030F0702030302020204" pitchFamily="66" charset="0"/>
              </a:rPr>
              <a:t>Pine – Freddie</a:t>
            </a:r>
          </a:p>
          <a:p>
            <a:pPr lvl="0"/>
            <a:r>
              <a:rPr lang="en-GB" sz="4000" dirty="0">
                <a:solidFill>
                  <a:prstClr val="black"/>
                </a:solidFill>
                <a:latin typeface="Comic Sans MS" panose="030F0702030302020204" pitchFamily="66" charset="0"/>
              </a:rPr>
              <a:t>Elm – Margot</a:t>
            </a:r>
            <a:endParaRPr lang="en-GB" sz="4000" dirty="0">
              <a:solidFill>
                <a:prstClr val="black"/>
              </a:solidFill>
            </a:endParaRPr>
          </a:p>
        </p:txBody>
      </p:sp>
      <p:sp>
        <p:nvSpPr>
          <p:cNvPr id="8" name="Rectangle 7"/>
          <p:cNvSpPr/>
          <p:nvPr/>
        </p:nvSpPr>
        <p:spPr>
          <a:xfrm>
            <a:off x="6623190" y="3674808"/>
            <a:ext cx="527726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a:t>
            </a:r>
            <a:r>
              <a:rPr lang="en-GB" sz="4000">
                <a:solidFill>
                  <a:prstClr val="black"/>
                </a:solidFill>
                <a:latin typeface="Comic Sans MS" panose="030F0702030302020204" pitchFamily="66" charset="0"/>
              </a:rPr>
              <a:t>–   Jim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Chestnut –  </a:t>
            </a:r>
          </a:p>
          <a:p>
            <a:pPr lvl="0"/>
            <a:r>
              <a:rPr lang="en-GB" sz="4000" dirty="0">
                <a:solidFill>
                  <a:prstClr val="black"/>
                </a:solidFill>
                <a:latin typeface="Comic Sans MS" panose="030F0702030302020204" pitchFamily="66" charset="0"/>
              </a:rPr>
              <a:t>Aspen- Keira </a:t>
            </a:r>
            <a:endParaRPr lang="en-GB" sz="4000" dirty="0">
              <a:solidFill>
                <a:prstClr val="black"/>
              </a:solidFill>
            </a:endParaRPr>
          </a:p>
        </p:txBody>
      </p:sp>
      <p:sp>
        <p:nvSpPr>
          <p:cNvPr id="9" name="Rectangle 8"/>
          <p:cNvSpPr/>
          <p:nvPr/>
        </p:nvSpPr>
        <p:spPr>
          <a:xfrm>
            <a:off x="1211838" y="3395348"/>
            <a:ext cx="4824449"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Cleo</a:t>
            </a:r>
          </a:p>
          <a:p>
            <a:pPr lvl="0"/>
            <a:r>
              <a:rPr lang="en-GB" sz="4000" dirty="0">
                <a:solidFill>
                  <a:prstClr val="black"/>
                </a:solidFill>
                <a:latin typeface="Comic Sans MS" panose="030F0702030302020204" pitchFamily="66" charset="0"/>
              </a:rPr>
              <a:t>Spruce – Elizabeth</a:t>
            </a:r>
          </a:p>
          <a:p>
            <a:pPr lvl="0"/>
            <a:r>
              <a:rPr lang="en-GB" sz="4000" dirty="0">
                <a:solidFill>
                  <a:prstClr val="black"/>
                </a:solidFill>
                <a:latin typeface="Comic Sans MS" panose="030F0702030302020204" pitchFamily="66" charset="0"/>
              </a:rPr>
              <a:t>Maple – Freddie</a:t>
            </a:r>
          </a:p>
        </p:txBody>
      </p:sp>
    </p:spTree>
    <p:extLst>
      <p:ext uri="{BB962C8B-B14F-4D97-AF65-F5344CB8AC3E}">
        <p14:creationId xmlns:p14="http://schemas.microsoft.com/office/powerpoint/2010/main" val="1648333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1035131" y="1873032"/>
            <a:ext cx="10152158" cy="3923818"/>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Gracie – Pine</a:t>
            </a:r>
          </a:p>
          <a:p>
            <a:r>
              <a:rPr lang="en-GB" dirty="0">
                <a:solidFill>
                  <a:schemeClr val="tx1"/>
                </a:solidFill>
              </a:rPr>
              <a:t>Seth – Spruce</a:t>
            </a:r>
          </a:p>
          <a:p>
            <a:r>
              <a:rPr lang="en-GB" dirty="0" err="1">
                <a:solidFill>
                  <a:schemeClr val="tx1"/>
                </a:solidFill>
              </a:rPr>
              <a:t>Iyla</a:t>
            </a:r>
            <a:r>
              <a:rPr lang="en-GB" dirty="0">
                <a:solidFill>
                  <a:schemeClr val="tx1"/>
                </a:solidFill>
              </a:rPr>
              <a:t> - Spruce</a:t>
            </a:r>
          </a:p>
          <a:p>
            <a:endParaRPr lang="en-GB" dirty="0">
              <a:solidFill>
                <a:schemeClr val="tx1"/>
              </a:solidFill>
            </a:endParaRPr>
          </a:p>
        </p:txBody>
      </p:sp>
    </p:spTree>
    <p:extLst>
      <p:ext uri="{BB962C8B-B14F-4D97-AF65-F5344CB8AC3E}">
        <p14:creationId xmlns:p14="http://schemas.microsoft.com/office/powerpoint/2010/main" val="3609985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b="1" dirty="0">
                <a:solidFill>
                  <a:srgbClr val="CC0099"/>
                </a:solidFill>
                <a:latin typeface="Comic Sans MS" panose="030F0702030302020204" pitchFamily="66" charset="0"/>
              </a:rPr>
              <a:t>Louis</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showing good focus and excellence when sequencing the journey of a letter independently.</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25.11.2022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78313"/>
          </a:xfrm>
          <a:prstGeom prst="rect">
            <a:avLst/>
          </a:prstGeom>
          <a:noFill/>
        </p:spPr>
        <p:txBody>
          <a:bodyPr wrap="square" rtlCol="0">
            <a:spAutoFit/>
          </a:bodyPr>
          <a:lstStyle/>
          <a:p>
            <a:pPr algn="ctr"/>
            <a:r>
              <a:rPr lang="en-GB" sz="6600" dirty="0">
                <a:latin typeface="Comic Sans MS" panose="030F0702030302020204" pitchFamily="66" charset="0"/>
              </a:rPr>
              <a:t>Elm </a:t>
            </a:r>
          </a:p>
          <a:p>
            <a:pPr algn="ctr"/>
            <a:r>
              <a:rPr lang="en-GB" sz="6600" dirty="0">
                <a:solidFill>
                  <a:srgbClr val="CC0099"/>
                </a:solidFill>
                <a:latin typeface="Comic Sans MS" panose="030F0702030302020204" pitchFamily="66" charset="0"/>
              </a:rPr>
              <a:t>Noah</a:t>
            </a: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always showing empathy and compassion towards other children within the class. Noah this week has been thoughtful, considering the needs of others before himself. This is a lovely attitude to have and you’re a credit to our school </a:t>
            </a:r>
            <a:r>
              <a:rPr lang="en-GB" sz="2400" dirty="0">
                <a:latin typeface="Comic Sans MS" panose="030F0702030302020204" pitchFamily="66" charset="0"/>
                <a:sym typeface="Wingdings" panose="05000000000000000000" pitchFamily="2" charset="2"/>
              </a:rPr>
              <a:t>!</a:t>
            </a: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 Grice                                    25.11.2022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59333"/>
            <a:ext cx="6853690" cy="12191998"/>
          </a:xfrm>
          <a:prstGeom prst="rect">
            <a:avLst/>
          </a:prstGeom>
        </p:spPr>
      </p:pic>
      <p:sp>
        <p:nvSpPr>
          <p:cNvPr id="3" name="TextBox 2"/>
          <p:cNvSpPr txBox="1"/>
          <p:nvPr/>
        </p:nvSpPr>
        <p:spPr>
          <a:xfrm>
            <a:off x="1183991" y="1120675"/>
            <a:ext cx="9744502" cy="4431983"/>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endParaRPr lang="en-GB" sz="2400" b="1" dirty="0">
              <a:solidFill>
                <a:srgbClr val="0070C0"/>
              </a:solidFill>
              <a:latin typeface="Lucida Handwriting" panose="03010101010101010101" pitchFamily="66" charset="0"/>
            </a:endParaRPr>
          </a:p>
          <a:p>
            <a:pPr algn="ctr"/>
            <a:r>
              <a:rPr lang="en-GB" sz="4800" b="1" dirty="0">
                <a:solidFill>
                  <a:srgbClr val="CC0099"/>
                </a:solidFill>
                <a:latin typeface="Comic Sans MS" panose="030F0702030302020204" pitchFamily="66" charset="0"/>
              </a:rPr>
              <a:t>Jensen</a:t>
            </a:r>
          </a:p>
          <a:p>
            <a:pPr algn="ctr"/>
            <a:r>
              <a:rPr lang="en-GB" sz="2400" b="1" dirty="0">
                <a:latin typeface="Comic Sans MS" panose="030F0702030302020204" pitchFamily="66" charset="0"/>
              </a:rPr>
              <a:t>Jensen has shown some amazing focus this week and has been engaged in all lessons. He always tries his hardest at everything he does. Well done Jensen!</a:t>
            </a:r>
            <a:endParaRPr lang="en-GB" sz="4800" b="1" dirty="0">
              <a:solidFill>
                <a:srgbClr val="CC0099"/>
              </a:solidFill>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Smart                                 25.11.2022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166" y="875173"/>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5355312"/>
          </a:xfrm>
          <a:prstGeom prst="rect">
            <a:avLst/>
          </a:prstGeom>
          <a:noFill/>
        </p:spPr>
        <p:txBody>
          <a:bodyPr wrap="square" rtlCol="0">
            <a:spAutoFit/>
          </a:bodyPr>
          <a:lstStyle/>
          <a:p>
            <a:pPr algn="ctr"/>
            <a:r>
              <a:rPr lang="en-GB" sz="6600" dirty="0">
                <a:latin typeface="Comic Sans MS" panose="030F0702030302020204" pitchFamily="66" charset="0"/>
              </a:rPr>
              <a:t>Pine</a:t>
            </a:r>
          </a:p>
          <a:p>
            <a:pPr algn="ctr"/>
            <a:r>
              <a:rPr lang="en-GB" sz="6600" dirty="0">
                <a:solidFill>
                  <a:srgbClr val="CC0099"/>
                </a:solidFill>
                <a:latin typeface="Comic Sans MS" panose="030F0702030302020204" pitchFamily="66" charset="0"/>
              </a:rPr>
              <a:t>Max</a:t>
            </a:r>
          </a:p>
          <a:p>
            <a:pPr algn="ctr"/>
            <a:endParaRPr lang="en-GB" sz="2400" dirty="0">
              <a:latin typeface="Comic Sans MS" panose="030F0702030302020204" pitchFamily="66" charset="0"/>
            </a:endParaRPr>
          </a:p>
          <a:p>
            <a:pPr algn="ctr"/>
            <a:r>
              <a:rPr lang="en-GB" sz="2400" dirty="0">
                <a:solidFill>
                  <a:schemeClr val="bg2">
                    <a:lumMod val="10000"/>
                  </a:schemeClr>
                </a:solidFill>
                <a:latin typeface="Comic Sans MS" panose="030F0702030302020204" pitchFamily="66" charset="0"/>
                <a:sym typeface="Wingdings" panose="05000000000000000000" pitchFamily="2" charset="2"/>
              </a:rPr>
              <a:t>Max has shown great independence in Maths as the week has gone on. He is becoming more confident in having a go by himself and using practical resources as a way to complete his work before asking for help. </a:t>
            </a:r>
          </a:p>
          <a:p>
            <a:pPr algn="ctr"/>
            <a:r>
              <a:rPr lang="en-GB" sz="2400" dirty="0">
                <a:solidFill>
                  <a:schemeClr val="bg2">
                    <a:lumMod val="10000"/>
                  </a:schemeClr>
                </a:solidFill>
                <a:latin typeface="Comic Sans MS" panose="030F0702030302020204" pitchFamily="66" charset="0"/>
                <a:sym typeface="Wingdings" panose="05000000000000000000" pitchFamily="2" charset="2"/>
              </a:rPr>
              <a:t>Well done Max!</a:t>
            </a:r>
          </a:p>
          <a:p>
            <a:pPr algn="ctr"/>
            <a:endParaRPr lang="en-GB" sz="900" dirty="0">
              <a:latin typeface="Comic Sans MS" panose="030F0702030302020204" pitchFamily="66" charset="0"/>
            </a:endParaRPr>
          </a:p>
          <a:p>
            <a:pPr algn="ctr"/>
            <a:endParaRPr lang="en-GB" sz="9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Mrs Barley			23.11.2022</a:t>
            </a: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39759"/>
          </a:xfrm>
          <a:prstGeom prst="rect">
            <a:avLst/>
          </a:prstGeom>
          <a:noFill/>
        </p:spPr>
        <p:txBody>
          <a:bodyPr wrap="square" rtlCol="0">
            <a:spAutoFit/>
          </a:bodyPr>
          <a:lstStyle/>
          <a:p>
            <a:pPr algn="ctr"/>
            <a:r>
              <a:rPr lang="en-GB" sz="6600" dirty="0">
                <a:latin typeface="Comic Sans MS" panose="030F0702030302020204" pitchFamily="66" charset="0"/>
              </a:rPr>
              <a:t>Maple</a:t>
            </a:r>
            <a:endParaRPr lang="en-GB" sz="2400" b="1" dirty="0">
              <a:solidFill>
                <a:srgbClr val="0070C0"/>
              </a:solidFill>
              <a:latin typeface="Lucida Handwriting" panose="03010101010101010101" pitchFamily="66" charset="0"/>
            </a:endParaRPr>
          </a:p>
          <a:p>
            <a:pPr algn="ctr"/>
            <a:r>
              <a:rPr lang="en-GB" sz="4400" b="1" dirty="0">
                <a:solidFill>
                  <a:srgbClr val="CC0099"/>
                </a:solidFill>
                <a:latin typeface="Lucida Handwriting" panose="03010101010101010101" pitchFamily="66" charset="0"/>
              </a:rPr>
              <a:t>Lucy Mae </a:t>
            </a:r>
          </a:p>
          <a:p>
            <a:pPr algn="ctr"/>
            <a:r>
              <a:rPr lang="en-GB" sz="2400" dirty="0">
                <a:latin typeface="Comic Sans MS" panose="030F0702030302020204" pitchFamily="66" charset="0"/>
              </a:rPr>
              <a:t>Lucy Mae is working extremely to improve her writing.  He newspaper report about Boudicca’s attack on the Roman amphitheatre was great.  She included the five w’s and even included a quote from the Roman Army.</a:t>
            </a:r>
          </a:p>
          <a:p>
            <a:pPr algn="ctr"/>
            <a:r>
              <a:rPr lang="en-GB" sz="2400" dirty="0">
                <a:latin typeface="Comic Sans MS" panose="030F0702030302020204" pitchFamily="66" charset="0"/>
              </a:rPr>
              <a:t>Well done Lucy Mae. </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Dawson                                  25.11.2022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1783</TotalTime>
  <Words>423</Words>
  <Application>Microsoft Office PowerPoint</Application>
  <PresentationFormat>Widescreen</PresentationFormat>
  <Paragraphs>95</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Bradley Hand ITC</vt:lpstr>
      <vt:lpstr>Calibri</vt:lpstr>
      <vt:lpstr>Calibri Light</vt:lpstr>
      <vt:lpstr>CCW Cursive Writing 33</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Mrs Read</cp:lastModifiedBy>
  <cp:revision>351</cp:revision>
  <cp:lastPrinted>2022-11-25T07:37:45Z</cp:lastPrinted>
  <dcterms:created xsi:type="dcterms:W3CDTF">2020-05-30T07:30:34Z</dcterms:created>
  <dcterms:modified xsi:type="dcterms:W3CDTF">2022-11-25T17:47:41Z</dcterms:modified>
</cp:coreProperties>
</file>