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8" r:id="rId6"/>
    <p:sldId id="274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61" r:id="rId18"/>
    <p:sldId id="271" r:id="rId19"/>
    <p:sldId id="275" r:id="rId20"/>
    <p:sldId id="287" r:id="rId21"/>
    <p:sldId id="270" r:id="rId22"/>
    <p:sldId id="262" r:id="rId23"/>
    <p:sldId id="263" r:id="rId24"/>
    <p:sldId id="28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7/1/2020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7/1/2020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September</a:t>
            </a:r>
          </a:p>
          <a:p>
            <a:r>
              <a:rPr lang="en-US" sz="1800" dirty="0" smtClean="0">
                <a:latin typeface="+mj-lt"/>
              </a:rPr>
              <a:t>2020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 </a:t>
            </a:r>
            <a:br>
              <a:rPr lang="en-US" dirty="0" smtClean="0"/>
            </a:br>
            <a:r>
              <a:rPr lang="en-US" dirty="0" smtClean="0"/>
              <a:t>to Spruce!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400" dirty="0" smtClean="0">
                <a:latin typeface="+mj-lt"/>
              </a:rPr>
              <a:t>Mr Tennuci</a:t>
            </a:r>
            <a:endParaRPr lang="ru-RU" sz="4400" dirty="0">
              <a:latin typeface="+mj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Spruce!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476092" y="5630243"/>
            <a:ext cx="2978387" cy="996285"/>
          </a:xfrm>
          <a:prstGeom prst="rect">
            <a:avLst/>
          </a:prstGeom>
          <a:solidFill>
            <a:srgbClr val="FFFF00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rgbClr val="080808"/>
                </a:solidFill>
              </a:rPr>
              <a:t>Come on in !</a:t>
            </a:r>
            <a:endParaRPr lang="en-US" sz="3200" dirty="0">
              <a:solidFill>
                <a:srgbClr val="080808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>
          <a:xfrm>
            <a:off x="3314240" y="817281"/>
            <a:ext cx="8877760" cy="6064783"/>
          </a:xfrm>
        </p:spPr>
      </p:pic>
    </p:spTree>
    <p:extLst>
      <p:ext uri="{BB962C8B-B14F-4D97-AF65-F5344CB8AC3E}">
        <p14:creationId xmlns:p14="http://schemas.microsoft.com/office/powerpoint/2010/main" val="290927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play on the KS2 playground at breaks and lunchtimes: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341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Our KS2 playground includes the </a:t>
            </a:r>
            <a:r>
              <a:rPr lang="en-US" sz="2000" dirty="0" err="1" smtClean="0">
                <a:solidFill>
                  <a:srgbClr val="080808"/>
                </a:solidFill>
              </a:rPr>
              <a:t>tyre</a:t>
            </a:r>
            <a:r>
              <a:rPr lang="en-US" sz="2000" dirty="0" smtClean="0">
                <a:solidFill>
                  <a:srgbClr val="080808"/>
                </a:solidFill>
              </a:rPr>
              <a:t> park!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11" y="793217"/>
            <a:ext cx="8835189" cy="6064783"/>
          </a:xfrm>
        </p:spPr>
      </p:pic>
    </p:spTree>
    <p:extLst>
      <p:ext uri="{BB962C8B-B14F-4D97-AF65-F5344CB8AC3E}">
        <p14:creationId xmlns:p14="http://schemas.microsoft.com/office/powerpoint/2010/main" val="364635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Our KS2 playground includes the MUGA!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9" y="771359"/>
            <a:ext cx="8847221" cy="6064783"/>
          </a:xfrm>
        </p:spPr>
      </p:pic>
    </p:spTree>
    <p:extLst>
      <p:ext uri="{BB962C8B-B14F-4D97-AF65-F5344CB8AC3E}">
        <p14:creationId xmlns:p14="http://schemas.microsoft.com/office/powerpoint/2010/main" val="385891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Timetable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Our timetable will look like this! We have Guided Reading, English and </a:t>
            </a:r>
            <a:r>
              <a:rPr lang="en-US" sz="2400" dirty="0" err="1" smtClean="0">
                <a:latin typeface="+mj-lt"/>
              </a:rPr>
              <a:t>Maths</a:t>
            </a:r>
            <a:r>
              <a:rPr lang="en-US" sz="2400" dirty="0" smtClean="0">
                <a:latin typeface="+mj-lt"/>
              </a:rPr>
              <a:t> every morning and our other subjects in the afternoons. 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let you know your PE days on your first day back in September, so you know which day to bring your kit into school!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725" y="753968"/>
            <a:ext cx="67722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38" y="93281"/>
            <a:ext cx="11709162" cy="672881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Here is an overview of what we will be learning during the first half term!</a:t>
            </a:r>
            <a:endParaRPr lang="en-US" sz="24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2" y="766163"/>
            <a:ext cx="10571267" cy="609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Houses: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+mj-lt"/>
              </a:rPr>
              <a:t>Here are our school houses, named after important people from Tamworth’s history.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You will still be in the same house as last year – when you win team points, they all contribute to your team effort!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We will be voting for our new Year 6 House Leaders in September.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 smtClean="0">
                <a:solidFill>
                  <a:srgbClr val="080808"/>
                </a:solidFill>
              </a:rPr>
              <a:t>Which house are you in? 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3543"/>
          <a:stretch>
            <a:fillRect/>
          </a:stretch>
        </p:blipFill>
        <p:spPr>
          <a:xfrm>
            <a:off x="3875803" y="0"/>
            <a:ext cx="8245228" cy="5518484"/>
          </a:xfrm>
        </p:spPr>
      </p:pic>
    </p:spTree>
    <p:extLst>
      <p:ext uri="{BB962C8B-B14F-4D97-AF65-F5344CB8AC3E}">
        <p14:creationId xmlns:p14="http://schemas.microsoft.com/office/powerpoint/2010/main" val="31059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Uniform: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full school uniform every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uniform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sensible school shoes – no trainers please.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Grey skirts and pinafores are also part of the school uniform.  You can wear red jumpers and cardigans without the school logo.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9D0F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 rot="21324563">
            <a:off x="4049098" y="408574"/>
            <a:ext cx="6661868" cy="4597472"/>
            <a:chOff x="0" y="58994"/>
            <a:chExt cx="7648464" cy="6254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t="8774" r="7741" b="5702"/>
            <a:stretch/>
          </p:blipFill>
          <p:spPr>
            <a:xfrm rot="5400000">
              <a:off x="2481124" y="489254"/>
              <a:ext cx="3000457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7041" r="5706" b="11668"/>
            <a:stretch/>
          </p:blipFill>
          <p:spPr>
            <a:xfrm rot="5400000">
              <a:off x="-230139" y="301443"/>
              <a:ext cx="3000457" cy="25155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t="11437" b="10659"/>
            <a:stretch/>
          </p:blipFill>
          <p:spPr>
            <a:xfrm rot="5400000">
              <a:off x="2531224" y="3778434"/>
              <a:ext cx="2900256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0" t="11263" r="4555" b="8683"/>
            <a:stretch/>
          </p:blipFill>
          <p:spPr>
            <a:xfrm rot="5400000">
              <a:off x="-204660" y="3617680"/>
              <a:ext cx="2900257" cy="249093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" t="12457" b="11734"/>
            <a:stretch/>
          </p:blipFill>
          <p:spPr>
            <a:xfrm rot="5400000">
              <a:off x="5031655" y="553426"/>
              <a:ext cx="3000458" cy="21870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6" t="17904" r="12681" b="12419"/>
            <a:stretch/>
          </p:blipFill>
          <p:spPr>
            <a:xfrm>
              <a:off x="5461417" y="3413022"/>
              <a:ext cx="2187047" cy="290025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6504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 Kit: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377" y="2157313"/>
            <a:ext cx="3476530" cy="44896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you have your PE kit in school on the days you have 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kit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don’t wear earrings on PE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If you have long hair, please tie it back on PE days.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251" y="5945824"/>
            <a:ext cx="5186148" cy="64604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find out the days when you have PE on your first day back!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>
            <a:fillRect/>
          </a:stretch>
        </p:blipFill>
        <p:spPr bwMode="auto">
          <a:xfrm rot="21171081">
            <a:off x="5147072" y="81947"/>
            <a:ext cx="1599121" cy="4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30000" b="19908"/>
          <a:stretch>
            <a:fillRect/>
          </a:stretch>
        </p:blipFill>
        <p:spPr bwMode="auto">
          <a:xfrm rot="21112488">
            <a:off x="8184276" y="-85458"/>
            <a:ext cx="1859391" cy="44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3521">
            <a:off x="5089554" y="3931231"/>
            <a:ext cx="2421202" cy="111974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Indoor </a:t>
            </a:r>
            <a:r>
              <a:rPr lang="en-GB" dirty="0" smtClean="0">
                <a:solidFill>
                  <a:schemeClr val="bg1"/>
                </a:solidFill>
              </a:rPr>
              <a:t>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Black/Navy </a:t>
            </a:r>
            <a:r>
              <a:rPr lang="en-GB" sz="1000" dirty="0" smtClean="0">
                <a:solidFill>
                  <a:schemeClr val="bg1"/>
                </a:solidFill>
              </a:rPr>
              <a:t>shorts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0359">
            <a:off x="8107650" y="3520157"/>
            <a:ext cx="2853721" cy="112266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 smtClean="0">
                <a:solidFill>
                  <a:schemeClr val="bg1"/>
                </a:solidFill>
              </a:rPr>
              <a:t>Outdoor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jumper/tracksuit top. (No hood)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Tracksuit bottoms /Joggers.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Trainers</a:t>
            </a:r>
            <a:endParaRPr lang="en-GB" sz="1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33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 smtClean="0"/>
              <a:t>Every day</a:t>
            </a:r>
            <a:r>
              <a:rPr lang="en-US" sz="3600" dirty="0" smtClean="0"/>
              <a:t>, please bring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 water bottle with your name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diary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A school bag to hold all your belongings </a:t>
            </a:r>
            <a:endParaRPr lang="en-US" dirty="0">
              <a:latin typeface="+mj-lt"/>
            </a:endParaRPr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0"/>
            <a:ext cx="8495014" cy="5685664"/>
          </a:xfrm>
          <a:solidFill>
            <a:srgbClr val="FF00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392" y="5588893"/>
            <a:ext cx="6240202" cy="1069978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pencil case and all the stationery you need, so please don’t bring these into school.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944493" y="5227093"/>
            <a:ext cx="134982" cy="36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Teacher Profile:</a:t>
            </a:r>
            <a:endParaRPr lang="en-US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1845045" cy="47824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+mj-lt"/>
              </a:rPr>
              <a:t>Mr Tennuci</a:t>
            </a:r>
            <a:endParaRPr lang="en-US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085" y="2979418"/>
            <a:ext cx="5705026" cy="3125574"/>
          </a:xfrm>
          <a:solidFill>
            <a:srgbClr val="CC66FF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500" b="1" u="sng" dirty="0" smtClean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743" y="6333286"/>
            <a:ext cx="6915218" cy="365125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solidFill>
                  <a:srgbClr val="080808"/>
                </a:solidFill>
              </a:rPr>
              <a:t>I look forward to reading your ‘All About Me’ profiles soon! 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1743" y="3085884"/>
            <a:ext cx="5409541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u="sng" dirty="0" smtClean="0">
                <a:latin typeface="+mj-lt"/>
              </a:rPr>
              <a:t>Welcome to Spruce!</a:t>
            </a:r>
          </a:p>
          <a:p>
            <a:pPr algn="ctr"/>
            <a:r>
              <a:rPr lang="en-GB" sz="1400" i="1" dirty="0" smtClean="0">
                <a:latin typeface="+mj-lt"/>
              </a:rPr>
              <a:t>I’m really looking forward to teaching you next year.</a:t>
            </a:r>
          </a:p>
          <a:p>
            <a:pPr algn="ctr"/>
            <a:endParaRPr lang="en-GB" sz="1400" i="1" dirty="0">
              <a:latin typeface="+mj-lt"/>
            </a:endParaRPr>
          </a:p>
          <a:p>
            <a:pPr algn="ctr"/>
            <a:r>
              <a:rPr lang="en-GB" sz="1400" b="1" i="1" u="sng" dirty="0" smtClean="0">
                <a:latin typeface="+mj-lt"/>
              </a:rPr>
              <a:t>Facts about me</a:t>
            </a:r>
          </a:p>
          <a:p>
            <a:pPr algn="ctr"/>
            <a:r>
              <a:rPr lang="en-GB" sz="1400" i="1" dirty="0" smtClean="0">
                <a:latin typeface="+mj-lt"/>
              </a:rPr>
              <a:t>I’m a year 3/4 teacher but have taught lots of other year groups.</a:t>
            </a:r>
          </a:p>
          <a:p>
            <a:pPr algn="ctr"/>
            <a:r>
              <a:rPr lang="en-GB" sz="1400" i="1" dirty="0" smtClean="0">
                <a:latin typeface="+mj-lt"/>
              </a:rPr>
              <a:t>I originally come from the south of England, south of London.</a:t>
            </a:r>
          </a:p>
          <a:p>
            <a:pPr algn="ctr"/>
            <a:r>
              <a:rPr lang="en-GB" sz="1400" i="1" dirty="0" smtClean="0">
                <a:latin typeface="+mj-lt"/>
              </a:rPr>
              <a:t>I love movies from the 1980s (it wasn’t that long ago!) and anything to do with Star Wars and the Marvel superheroes.</a:t>
            </a:r>
          </a:p>
          <a:p>
            <a:pPr algn="ctr"/>
            <a:r>
              <a:rPr lang="en-GB" sz="1400" i="1" dirty="0" smtClean="0">
                <a:latin typeface="+mj-lt"/>
              </a:rPr>
              <a:t>When I’m not in school, I’m usually entertaining my own three children. I also play in a band, playing either the guitar or bass guitar. Just don’t ask me to do any singing.</a:t>
            </a:r>
          </a:p>
          <a:p>
            <a:pPr algn="ctr"/>
            <a:endParaRPr lang="en-GB" sz="1400" i="1" dirty="0">
              <a:latin typeface="+mj-lt"/>
            </a:endParaRP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9" b="57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8728" cy="148760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+mj-lt"/>
              </a:rPr>
              <a:t>Please send us your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‘All About Me’ profiles !</a:t>
            </a:r>
            <a:endParaRPr lang="en-US" sz="32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D2A0C-51B7-4C46-8FCB-2E66B0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2534" y="4294445"/>
            <a:ext cx="3947378" cy="1651379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>
                <a:solidFill>
                  <a:srgbClr val="080808"/>
                </a:solidFill>
              </a:rPr>
              <a:t>We can’t wait to hear all about you!</a:t>
            </a:r>
            <a:endParaRPr lang="en-US" sz="3600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28" y="182379"/>
            <a:ext cx="4698713" cy="654205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1085">
            <a:hlinkClick r:id="" action="ppaction://media"/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4756" y="1005261"/>
            <a:ext cx="7202487" cy="40513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+mj-lt"/>
              </a:rPr>
              <a:t>Have a lovely summer!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See you soon !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 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994" y="352459"/>
            <a:ext cx="8881111" cy="61057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060812" cy="450377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School Map</a:t>
            </a:r>
            <a:endParaRPr lang="en-US" dirty="0">
              <a:latin typeface="+mj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73474" y="5447681"/>
            <a:ext cx="2978387" cy="99628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80808"/>
                </a:solidFill>
              </a:rPr>
              <a:t>Here is the map of our school site: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 rot="18266656">
            <a:off x="9636486" y="820633"/>
            <a:ext cx="395785" cy="3126005"/>
          </a:xfrm>
          <a:prstGeom prst="upArrow">
            <a:avLst>
              <a:gd name="adj1" fmla="val 50000"/>
              <a:gd name="adj2" fmla="val 4607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902566" y="2918507"/>
            <a:ext cx="1164609" cy="7386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80808"/>
                </a:solidFill>
                <a:latin typeface="+mj-lt"/>
              </a:rPr>
              <a:t>Your classroom is here!</a:t>
            </a:r>
            <a:endParaRPr lang="en-GB" sz="1400" b="1" dirty="0">
              <a:solidFill>
                <a:srgbClr val="08080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3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Spruce!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b="4553"/>
          <a:stretch>
            <a:fillRect/>
          </a:stretch>
        </p:blipFill>
        <p:spPr/>
      </p:pic>
      <p:sp>
        <p:nvSpPr>
          <p:cNvPr id="3" name="Up Arrow 2"/>
          <p:cNvSpPr/>
          <p:nvPr/>
        </p:nvSpPr>
        <p:spPr>
          <a:xfrm rot="18369760" flipV="1">
            <a:off x="3761778" y="3396388"/>
            <a:ext cx="552430" cy="1720036"/>
          </a:xfrm>
          <a:prstGeom prst="upArrow">
            <a:avLst>
              <a:gd name="adj1" fmla="val 32251"/>
              <a:gd name="adj2" fmla="val 41588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2306872"/>
            <a:ext cx="3698543" cy="1771616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1800" dirty="0" smtClean="0">
                <a:solidFill>
                  <a:srgbClr val="080808"/>
                </a:solidFill>
              </a:rPr>
              <a:t>Come into school through the KS2 gate, walk towards the office and but turn left through this gate</a:t>
            </a:r>
            <a:r>
              <a:rPr lang="en-US" sz="2400" dirty="0" smtClean="0">
                <a:solidFill>
                  <a:srgbClr val="080808"/>
                </a:solidFill>
              </a:rPr>
              <a:t>:</a:t>
            </a:r>
            <a:endParaRPr lang="en-US" sz="24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1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Spruce!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546" y="5630243"/>
            <a:ext cx="3387900" cy="99628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80808"/>
                </a:solidFill>
              </a:rPr>
              <a:t>Come through </a:t>
            </a:r>
          </a:p>
          <a:p>
            <a:pPr algn="ctr"/>
            <a:r>
              <a:rPr lang="en-US" sz="2800" dirty="0" smtClean="0">
                <a:solidFill>
                  <a:srgbClr val="080808"/>
                </a:solidFill>
              </a:rPr>
              <a:t>this gate!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79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Spruce!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can leave your bike or scooter here: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72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Spruce!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Follow this path to enter the school building: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41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Spruce!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Keep going down this path to the second set of mobile classrooms.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90" y="925565"/>
            <a:ext cx="8569078" cy="6064783"/>
          </a:xfrm>
        </p:spPr>
      </p:pic>
    </p:spTree>
    <p:extLst>
      <p:ext uri="{BB962C8B-B14F-4D97-AF65-F5344CB8AC3E}">
        <p14:creationId xmlns:p14="http://schemas.microsoft.com/office/powerpoint/2010/main" val="295033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Spruce!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>
          <a:xfrm>
            <a:off x="3356811" y="771359"/>
            <a:ext cx="8835189" cy="6064783"/>
          </a:xfr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577588" y="5630243"/>
            <a:ext cx="2978387" cy="996285"/>
          </a:xfrm>
          <a:prstGeom prst="rect">
            <a:avLst/>
          </a:prstGeom>
          <a:solidFill>
            <a:srgbClr val="FFFF00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80808"/>
                </a:solidFill>
              </a:rPr>
              <a:t>Come into your classroom through this entrance:</a:t>
            </a:r>
            <a:endParaRPr lang="en-US" sz="20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8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dcmitype/"/>
    <ds:schemaRef ds:uri="http://purl.org/dc/elements/1.1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658</Words>
  <Application>Microsoft Office PowerPoint</Application>
  <PresentationFormat>Widescreen</PresentationFormat>
  <Paragraphs>100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Comic Sans MS</vt:lpstr>
      <vt:lpstr>Franklin Gothic Book</vt:lpstr>
      <vt:lpstr>Times New Roman</vt:lpstr>
      <vt:lpstr>Wingdings</vt:lpstr>
      <vt:lpstr>Office Theme</vt:lpstr>
      <vt:lpstr>Welcome  to Spruce!</vt:lpstr>
      <vt:lpstr>Teacher Profile:</vt:lpstr>
      <vt:lpstr>School Map</vt:lpstr>
      <vt:lpstr>Welcome to Spruce!</vt:lpstr>
      <vt:lpstr>Welcome to Spruce!</vt:lpstr>
      <vt:lpstr>Welcome to Spruce!</vt:lpstr>
      <vt:lpstr>Welcome to Spruce!</vt:lpstr>
      <vt:lpstr>Welcome to Spruce!</vt:lpstr>
      <vt:lpstr>Welcome to Spruce!</vt:lpstr>
      <vt:lpstr>Welcome to Spruce!</vt:lpstr>
      <vt:lpstr>Play time!</vt:lpstr>
      <vt:lpstr>Play time!</vt:lpstr>
      <vt:lpstr>Play time!</vt:lpstr>
      <vt:lpstr>Timetable</vt:lpstr>
      <vt:lpstr>PowerPoint Presentation</vt:lpstr>
      <vt:lpstr>Houses:</vt:lpstr>
      <vt:lpstr>Uniform:</vt:lpstr>
      <vt:lpstr>PE Kit:</vt:lpstr>
      <vt:lpstr>Every day, please bring:</vt:lpstr>
      <vt:lpstr>Please send us your  ‘All About Me’ profiles !</vt:lpstr>
      <vt:lpstr>Have a lovely summer! See you soon !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2020-06-17T16:12:36Z</dcterms:created>
  <dcterms:modified xsi:type="dcterms:W3CDTF">2020-07-01T13:12:14Z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