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8" r:id="rId6"/>
    <p:sldId id="289" r:id="rId7"/>
    <p:sldId id="290" r:id="rId8"/>
    <p:sldId id="269" r:id="rId9"/>
    <p:sldId id="266" r:id="rId10"/>
    <p:sldId id="267" r:id="rId11"/>
    <p:sldId id="265" r:id="rId12"/>
    <p:sldId id="277" r:id="rId13"/>
    <p:sldId id="291" r:id="rId14"/>
    <p:sldId id="286" r:id="rId15"/>
    <p:sldId id="261" r:id="rId16"/>
    <p:sldId id="275" r:id="rId17"/>
    <p:sldId id="278" r:id="rId18"/>
    <p:sldId id="270" r:id="rId19"/>
    <p:sldId id="262" r:id="rId20"/>
    <p:sldId id="264" r:id="rId2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712" autoAdjust="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8/26/2022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latin typeface="+mj-lt"/>
              </a:rPr>
              <a:t>September</a:t>
            </a:r>
          </a:p>
          <a:p>
            <a:r>
              <a:rPr lang="en-US" sz="1800" dirty="0" smtClean="0">
                <a:latin typeface="+mj-lt"/>
              </a:rPr>
              <a:t>2022</a:t>
            </a:r>
            <a:endParaRPr lang="ru-RU" sz="1800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Welcome </a:t>
            </a:r>
            <a:br>
              <a:rPr lang="en-US" dirty="0"/>
            </a:br>
            <a:r>
              <a:rPr lang="en-US" dirty="0"/>
              <a:t>to Elm Class!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err="1">
                <a:latin typeface="+mj-lt"/>
              </a:rPr>
              <a:t>Mr</a:t>
            </a:r>
            <a:r>
              <a:rPr lang="en-US" sz="4400" dirty="0">
                <a:latin typeface="+mj-lt"/>
              </a:rPr>
              <a:t> Grice</a:t>
            </a:r>
            <a:endParaRPr lang="ru-RU" sz="4400" dirty="0">
              <a:latin typeface="+mj-lt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r="60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Play time!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We have a quiet area: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3" r="24383"/>
          <a:stretch>
            <a:fillRect/>
          </a:stretch>
        </p:blipFill>
        <p:spPr>
          <a:xfrm rot="5400000">
            <a:off x="4862765" y="557022"/>
            <a:ext cx="5114691" cy="7487265"/>
          </a:xfrm>
        </p:spPr>
      </p:pic>
    </p:spTree>
    <p:extLst>
      <p:ext uri="{BB962C8B-B14F-4D97-AF65-F5344CB8AC3E}">
        <p14:creationId xmlns:p14="http://schemas.microsoft.com/office/powerpoint/2010/main" val="871277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2913018"/>
            <a:ext cx="4501467" cy="3605348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sz="2800" noProof="0" dirty="0">
                <a:solidFill>
                  <a:schemeClr val="bg1"/>
                </a:solidFill>
              </a:rPr>
              <a:t>Please bring a HEALTHY snack for break times such as a piece of fruit or a health bar.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Chocolate and sweets are not aloud as snacks at break times.</a:t>
            </a:r>
            <a:endParaRPr lang="en-US" sz="2800" noProof="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Play time!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42267">
            <a:off x="5094401" y="2005798"/>
            <a:ext cx="6292886" cy="418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4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Timetable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723" y="2470244"/>
            <a:ext cx="3933152" cy="2558763"/>
          </a:xfrm>
        </p:spPr>
        <p:txBody>
          <a:bodyPr tIns="180000" bIns="108000">
            <a:noAutofit/>
          </a:bodyPr>
          <a:lstStyle/>
          <a:p>
            <a:r>
              <a:rPr lang="en-US" sz="2400" dirty="0">
                <a:latin typeface="+mj-lt"/>
              </a:rPr>
              <a:t>Our timetable will look like this! We have Guided Reading, English and </a:t>
            </a:r>
            <a:r>
              <a:rPr lang="en-US" sz="2400" dirty="0" err="1">
                <a:latin typeface="+mj-lt"/>
              </a:rPr>
              <a:t>Maths</a:t>
            </a:r>
            <a:r>
              <a:rPr lang="en-US" sz="2400" dirty="0">
                <a:latin typeface="+mj-lt"/>
              </a:rPr>
              <a:t> every morning and our other subjects in the afternoons.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DFBAD-6226-4D42-9E5F-E317F2B6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3725" y="5175984"/>
            <a:ext cx="5679378" cy="1402237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>
                <a:solidFill>
                  <a:srgbClr val="080808"/>
                </a:solidFill>
              </a:rPr>
              <a:t>We will let you know your PE days on your first day back in September, so you know which day to bring your kit into school!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725" y="476378"/>
            <a:ext cx="6909826" cy="439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Houses: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+mj-lt"/>
              </a:rPr>
              <a:t>Here are our school houses, named after important people from Tamworth’s history.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You will still be in the same house as last year – when you win team points, they all contribute to your team effort!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We will be voting for our new Year 6 House Leaders in September.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877" y="5945824"/>
            <a:ext cx="6240202" cy="646045"/>
          </a:xfrm>
          <a:solidFill>
            <a:srgbClr val="FFFF00"/>
          </a:solidFill>
        </p:spPr>
        <p:txBody>
          <a:bodyPr/>
          <a:lstStyle/>
          <a:p>
            <a:r>
              <a:rPr lang="en-US" sz="2800" dirty="0">
                <a:solidFill>
                  <a:srgbClr val="080808"/>
                </a:solidFill>
              </a:rPr>
              <a:t>Which house are you in?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Curved Right Arrow 6"/>
          <p:cNvSpPr/>
          <p:nvPr/>
        </p:nvSpPr>
        <p:spPr>
          <a:xfrm rot="13466674">
            <a:off x="7683458" y="5144219"/>
            <a:ext cx="1037230" cy="1968334"/>
          </a:xfrm>
          <a:prstGeom prst="curvedRightArrow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3" b="3543"/>
          <a:stretch>
            <a:fillRect/>
          </a:stretch>
        </p:blipFill>
        <p:spPr>
          <a:xfrm>
            <a:off x="3875803" y="0"/>
            <a:ext cx="8245228" cy="5518484"/>
          </a:xfrm>
        </p:spPr>
      </p:pic>
    </p:spTree>
    <p:extLst>
      <p:ext uri="{BB962C8B-B14F-4D97-AF65-F5344CB8AC3E}">
        <p14:creationId xmlns:p14="http://schemas.microsoft.com/office/powerpoint/2010/main" val="310598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Uniform: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Please wear full school uniform every day.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Please make sure each item of uniform is clearly labelled with your name.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Please wear sensible school shoes – no trainers please</a:t>
            </a:r>
            <a:r>
              <a:rPr lang="en-US" dirty="0" smtClean="0">
                <a:latin typeface="+mj-lt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Leggings are not part of our school uniform.</a:t>
            </a:r>
            <a:endParaRPr lang="en-US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877" y="5945824"/>
            <a:ext cx="6240202" cy="646045"/>
          </a:xfr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Grey skirts and pinafores are also part of the school uniform.  You can wear red jumpers and cardigans without the school logo.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Curved Right Arrow 6"/>
          <p:cNvSpPr/>
          <p:nvPr/>
        </p:nvSpPr>
        <p:spPr>
          <a:xfrm rot="13466674">
            <a:off x="7683458" y="5144219"/>
            <a:ext cx="1037230" cy="1968334"/>
          </a:xfrm>
          <a:prstGeom prst="curvedRightArrow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9D0F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 rot="21324563">
            <a:off x="4049098" y="408574"/>
            <a:ext cx="6661868" cy="4597472"/>
            <a:chOff x="0" y="58994"/>
            <a:chExt cx="7648464" cy="62542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57" t="8774" r="7741" b="5702"/>
            <a:stretch/>
          </p:blipFill>
          <p:spPr>
            <a:xfrm rot="5400000">
              <a:off x="2481124" y="489254"/>
              <a:ext cx="3000457" cy="216943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84" t="7041" r="5706" b="11668"/>
            <a:stretch/>
          </p:blipFill>
          <p:spPr>
            <a:xfrm rot="5400000">
              <a:off x="-230139" y="301443"/>
              <a:ext cx="3000457" cy="251555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47" t="11437" b="10659"/>
            <a:stretch/>
          </p:blipFill>
          <p:spPr>
            <a:xfrm rot="5400000">
              <a:off x="2531224" y="3778434"/>
              <a:ext cx="2900256" cy="216943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0" t="11263" r="4555" b="8683"/>
            <a:stretch/>
          </p:blipFill>
          <p:spPr>
            <a:xfrm rot="5400000">
              <a:off x="-204660" y="3617680"/>
              <a:ext cx="2900257" cy="2490938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9" t="12457" b="11734"/>
            <a:stretch/>
          </p:blipFill>
          <p:spPr>
            <a:xfrm rot="5400000">
              <a:off x="5031655" y="553426"/>
              <a:ext cx="3000458" cy="2187047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6" t="17904" r="12681" b="12419"/>
            <a:stretch/>
          </p:blipFill>
          <p:spPr>
            <a:xfrm>
              <a:off x="5461417" y="3413022"/>
              <a:ext cx="2187047" cy="2900256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32237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 Kit: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90377" y="2157312"/>
            <a:ext cx="3585426" cy="470068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Please make sure you have your PE kit in school on the days you have 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Please make sure each item of kit is clearly labelled with your name.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Please don’t wear earrings on PE days.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If you have long hair, please tie it back on PE days</a:t>
            </a:r>
            <a:r>
              <a:rPr lang="en-US" dirty="0" smtClean="0">
                <a:latin typeface="+mj-lt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Hoodies are not permitted for PE.  </a:t>
            </a:r>
            <a:endParaRPr lang="en-US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2251" y="5945824"/>
            <a:ext cx="5186148" cy="64604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You will find out the days when you have PE on your first day back!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9"/>
          <a:stretch>
            <a:fillRect/>
          </a:stretch>
        </p:blipFill>
        <p:spPr bwMode="auto">
          <a:xfrm rot="21171081">
            <a:off x="5137441" y="-106852"/>
            <a:ext cx="1599121" cy="451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5" r="30000" b="19908"/>
          <a:stretch>
            <a:fillRect/>
          </a:stretch>
        </p:blipFill>
        <p:spPr bwMode="auto">
          <a:xfrm rot="21112488">
            <a:off x="8184276" y="-159347"/>
            <a:ext cx="1859391" cy="446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 txBox="1">
            <a:spLocks/>
          </p:cNvSpPr>
          <p:nvPr/>
        </p:nvSpPr>
        <p:spPr>
          <a:xfrm rot="21173521">
            <a:off x="5089554" y="3931231"/>
            <a:ext cx="2421202" cy="111974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</a:rPr>
              <a:t>Indoor Kit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White T Shirt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Black/Navy shorts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en-GB" sz="1000" dirty="0">
              <a:solidFill>
                <a:schemeClr val="accent1"/>
              </a:solidFill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en-GB" sz="1000" dirty="0">
              <a:solidFill>
                <a:schemeClr val="accent1"/>
              </a:solidFill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GB" sz="1000" dirty="0">
              <a:solidFill>
                <a:schemeClr val="accent1"/>
              </a:solidFill>
              <a:ea typeface="Calibri"/>
              <a:cs typeface="Times New Roman"/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 txBox="1">
            <a:spLocks/>
          </p:cNvSpPr>
          <p:nvPr/>
        </p:nvSpPr>
        <p:spPr>
          <a:xfrm rot="21170359">
            <a:off x="8107650" y="3520157"/>
            <a:ext cx="2853721" cy="112266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</a:rPr>
              <a:t>Outdoor Kit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White T Shirt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 jumper/tracksuit top. (No hood)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 Tracksuit bottoms /Joggers.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Trainers</a:t>
            </a:r>
            <a:endParaRPr lang="en-GB" sz="10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GB" sz="1000" dirty="0">
              <a:solidFill>
                <a:schemeClr val="accent1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3339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47914" y="433948"/>
            <a:ext cx="3890555" cy="1091949"/>
          </a:xfrm>
        </p:spPr>
        <p:txBody>
          <a:bodyPr>
            <a:normAutofit fontScale="90000"/>
          </a:bodyPr>
          <a:lstStyle/>
          <a:p>
            <a:r>
              <a:rPr lang="en-US" sz="3600" u="sng" dirty="0"/>
              <a:t>Every day</a:t>
            </a:r>
            <a:r>
              <a:rPr lang="en-US" sz="3600" dirty="0"/>
              <a:t>, please bring</a:t>
            </a:r>
            <a:r>
              <a:rPr lang="en-US" dirty="0"/>
              <a:t>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22902" y="1535560"/>
            <a:ext cx="3055579" cy="347424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 water bottle with your name 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Your coat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Your reading 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Your reading diary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 school bag to hold all your belongings </a:t>
            </a:r>
          </a:p>
        </p:txBody>
      </p:sp>
      <p:pic>
        <p:nvPicPr>
          <p:cNvPr id="9" name="Picture Placeholder 8" descr="Painting and Drawing Tools Set">
            <a:extLst>
              <a:ext uri="{FF2B5EF4-FFF2-40B4-BE49-F238E27FC236}">
                <a16:creationId xmlns:a16="http://schemas.microsoft.com/office/drawing/2014/main" id="{71721CA4-A4DE-4064-A8E6-96148525225A}"/>
              </a:ext>
            </a:extLst>
          </p:cNvPr>
          <p:cNvPicPr>
            <a:picLocks noGrp="1" noChangeAspect="1"/>
          </p:cNvPicPr>
          <p:nvPr>
            <p:ph type="pic" sz="quarter" idx="1"/>
          </p:nvPr>
        </p:nvPicPr>
        <p:blipFill rotWithShape="1">
          <a:blip r:embed="rId2"/>
          <a:srcRect l="205" r="205"/>
          <a:stretch/>
        </p:blipFill>
        <p:spPr>
          <a:xfrm>
            <a:off x="3696986" y="0"/>
            <a:ext cx="8495014" cy="5685664"/>
          </a:xfrm>
          <a:solidFill>
            <a:srgbClr val="FF0000"/>
          </a:solidFill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4392" y="5588893"/>
            <a:ext cx="6240202" cy="1069978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>
                <a:solidFill>
                  <a:srgbClr val="080808"/>
                </a:solidFill>
              </a:rPr>
              <a:t>We will provide you with a pencil </a:t>
            </a:r>
            <a:r>
              <a:rPr lang="en-US" sz="2400" dirty="0" smtClean="0">
                <a:solidFill>
                  <a:srgbClr val="080808"/>
                </a:solidFill>
              </a:rPr>
              <a:t>pot and </a:t>
            </a:r>
            <a:r>
              <a:rPr lang="en-US" sz="2400" dirty="0">
                <a:solidFill>
                  <a:srgbClr val="080808"/>
                </a:solidFill>
              </a:rPr>
              <a:t>all the stationery you need, so please don’t bring these into school.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944493" y="5227093"/>
            <a:ext cx="134982" cy="361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2767A92-AAC8-4105-AEB2-C4F13F60A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25" y="4594638"/>
            <a:ext cx="4495580" cy="232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Have a lovely summer and see you soon!</a:t>
            </a:r>
            <a:endParaRPr lang="ru-RU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>
                <a:latin typeface="+mj-lt"/>
                <a:sym typeface="Wingdings" panose="05000000000000000000" pitchFamily="2" charset="2"/>
              </a:rPr>
              <a:t>Mr</a:t>
            </a:r>
            <a:r>
              <a:rPr lang="en-US" dirty="0">
                <a:latin typeface="+mj-lt"/>
                <a:sym typeface="Wingdings" panose="05000000000000000000" pitchFamily="2" charset="2"/>
              </a:rPr>
              <a:t> Grice </a:t>
            </a:r>
            <a:endParaRPr lang="ru-RU" dirty="0">
              <a:latin typeface="+mj-lt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7" name="Picture Placeholder 3">
            <a:extLst>
              <a:ext uri="{FF2B5EF4-FFF2-40B4-BE49-F238E27FC236}">
                <a16:creationId xmlns:a16="http://schemas.microsoft.com/office/drawing/2014/main" id="{FFEE030B-B7A8-44C3-BB3F-70559A496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r="6037"/>
          <a:stretch>
            <a:fillRect/>
          </a:stretch>
        </p:blipFill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Teacher Profile: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8501" y="2297095"/>
            <a:ext cx="1845045" cy="47824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latin typeface="+mj-lt"/>
              </a:rPr>
              <a:t>Mr</a:t>
            </a:r>
            <a:r>
              <a:rPr lang="en-US" dirty="0">
                <a:latin typeface="+mj-lt"/>
              </a:rPr>
              <a:t> Grice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931" y="2775336"/>
            <a:ext cx="5600416" cy="3682071"/>
          </a:xfrm>
          <a:solidFill>
            <a:srgbClr val="CC66FF"/>
          </a:solidFill>
          <a:ln>
            <a:solidFill>
              <a:srgbClr val="0070C0"/>
            </a:solidFill>
          </a:ln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GB" sz="2400" b="1" u="sng" dirty="0">
                <a:solidFill>
                  <a:srgbClr val="080808"/>
                </a:solidFill>
                <a:latin typeface="+mj-lt"/>
              </a:rPr>
              <a:t>I can’t wait to teach you all!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400" b="1" dirty="0">
                <a:solidFill>
                  <a:srgbClr val="080808"/>
                </a:solidFill>
                <a:latin typeface="+mj-lt"/>
              </a:rPr>
              <a:t>Facts about me:</a:t>
            </a:r>
          </a:p>
          <a:p>
            <a:pPr>
              <a:lnSpc>
                <a:spcPct val="120000"/>
              </a:lnSpc>
            </a:pPr>
            <a:r>
              <a:rPr lang="en-GB" sz="2400" dirty="0">
                <a:solidFill>
                  <a:srgbClr val="080808"/>
                </a:solidFill>
                <a:latin typeface="+mj-lt"/>
              </a:rPr>
              <a:t>I have 2 dogs called Meg and Molly, who love to go on long walks!</a:t>
            </a:r>
          </a:p>
          <a:p>
            <a:pPr>
              <a:lnSpc>
                <a:spcPct val="120000"/>
              </a:lnSpc>
            </a:pPr>
            <a:endParaRPr lang="en-GB" sz="2400" dirty="0">
              <a:solidFill>
                <a:srgbClr val="080808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GB" sz="2400" dirty="0">
                <a:solidFill>
                  <a:srgbClr val="080808"/>
                </a:solidFill>
                <a:latin typeface="+mj-lt"/>
              </a:rPr>
              <a:t>I love to go on holiday, especially to Yorkshire.</a:t>
            </a:r>
          </a:p>
          <a:p>
            <a:pPr>
              <a:lnSpc>
                <a:spcPct val="120000"/>
              </a:lnSpc>
            </a:pPr>
            <a:endParaRPr lang="en-GB" sz="2400" dirty="0">
              <a:solidFill>
                <a:srgbClr val="080808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GB" sz="2400" dirty="0">
                <a:solidFill>
                  <a:srgbClr val="080808"/>
                </a:solidFill>
                <a:latin typeface="+mj-lt"/>
              </a:rPr>
              <a:t>My favourite colour is blue.</a:t>
            </a:r>
          </a:p>
          <a:p>
            <a:pPr>
              <a:lnSpc>
                <a:spcPct val="120000"/>
              </a:lnSpc>
            </a:pPr>
            <a:endParaRPr lang="en-GB" sz="2400" dirty="0">
              <a:solidFill>
                <a:srgbClr val="080808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GB" sz="2400" dirty="0">
                <a:solidFill>
                  <a:srgbClr val="080808"/>
                </a:solidFill>
                <a:latin typeface="+mj-lt"/>
              </a:rPr>
              <a:t>My favourite subjects to teach are Science and </a:t>
            </a:r>
            <a:r>
              <a:rPr lang="en-GB" sz="2400" dirty="0" smtClean="0">
                <a:solidFill>
                  <a:srgbClr val="080808"/>
                </a:solidFill>
                <a:latin typeface="+mj-lt"/>
              </a:rPr>
              <a:t>Guided Reading.</a:t>
            </a:r>
            <a:endParaRPr lang="en-GB" sz="2400" dirty="0">
              <a:solidFill>
                <a:srgbClr val="080808"/>
              </a:solidFill>
              <a:latin typeface="+mj-lt"/>
            </a:endParaRPr>
          </a:p>
          <a:p>
            <a:pPr marL="0" indent="0" algn="ctr">
              <a:buNone/>
            </a:pPr>
            <a:endParaRPr lang="en-US" sz="2500" b="1" u="sng" dirty="0">
              <a:solidFill>
                <a:srgbClr val="080808"/>
              </a:solidFill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26" name="Picture 2" descr="Image.jpeg">
            <a:extLst>
              <a:ext uri="{FF2B5EF4-FFF2-40B4-BE49-F238E27FC236}">
                <a16:creationId xmlns:a16="http://schemas.microsoft.com/office/drawing/2014/main" id="{34D59C07-DACF-44AA-A5BE-45777B7A3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19">
            <a:off x="6789990" y="408964"/>
            <a:ext cx="3835511" cy="511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2060812" cy="450377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+mj-lt"/>
              </a:rPr>
              <a:t>School Map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3E57BE-3641-4FE5-928B-E988B0C1A1A7}"/>
              </a:ext>
            </a:extLst>
          </p:cNvPr>
          <p:cNvSpPr/>
          <p:nvPr/>
        </p:nvSpPr>
        <p:spPr>
          <a:xfrm>
            <a:off x="4924094" y="1748596"/>
            <a:ext cx="371475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6702DF-7654-4F65-8619-640429328F45}"/>
              </a:ext>
            </a:extLst>
          </p:cNvPr>
          <p:cNvSpPr/>
          <p:nvPr/>
        </p:nvSpPr>
        <p:spPr>
          <a:xfrm>
            <a:off x="5631656" y="1772788"/>
            <a:ext cx="371475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107440-1991-4234-AB12-D621477AD38D}"/>
              </a:ext>
            </a:extLst>
          </p:cNvPr>
          <p:cNvSpPr/>
          <p:nvPr/>
        </p:nvSpPr>
        <p:spPr>
          <a:xfrm>
            <a:off x="6195406" y="1778309"/>
            <a:ext cx="371475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5EE3F6-D657-4D14-964B-C20EE9D97F12}"/>
              </a:ext>
            </a:extLst>
          </p:cNvPr>
          <p:cNvSpPr/>
          <p:nvPr/>
        </p:nvSpPr>
        <p:spPr>
          <a:xfrm>
            <a:off x="4050671" y="3228975"/>
            <a:ext cx="649917" cy="163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98840F-0A66-46B6-B557-1C9C35A1B28B}"/>
              </a:ext>
            </a:extLst>
          </p:cNvPr>
          <p:cNvSpPr/>
          <p:nvPr/>
        </p:nvSpPr>
        <p:spPr>
          <a:xfrm>
            <a:off x="4050671" y="2229988"/>
            <a:ext cx="649917" cy="163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D5E9C2-94FD-48B0-B882-E3D3FF6D2511}"/>
              </a:ext>
            </a:extLst>
          </p:cNvPr>
          <p:cNvSpPr/>
          <p:nvPr/>
        </p:nvSpPr>
        <p:spPr>
          <a:xfrm>
            <a:off x="8329004" y="2148222"/>
            <a:ext cx="576444" cy="2452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CA3E84-A64F-4D85-92EB-64D9EADE677A}"/>
              </a:ext>
            </a:extLst>
          </p:cNvPr>
          <p:cNvSpPr/>
          <p:nvPr/>
        </p:nvSpPr>
        <p:spPr>
          <a:xfrm>
            <a:off x="8320609" y="2254611"/>
            <a:ext cx="576444" cy="2452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A627A5-2067-48B1-8198-A9898E1B1BFC}"/>
              </a:ext>
            </a:extLst>
          </p:cNvPr>
          <p:cNvSpPr/>
          <p:nvPr/>
        </p:nvSpPr>
        <p:spPr>
          <a:xfrm>
            <a:off x="8320609" y="1400509"/>
            <a:ext cx="576444" cy="2452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72F26E-86A0-42F1-A9B7-D6D5F9935E51}"/>
              </a:ext>
            </a:extLst>
          </p:cNvPr>
          <p:cNvSpPr/>
          <p:nvPr/>
        </p:nvSpPr>
        <p:spPr>
          <a:xfrm>
            <a:off x="7559619" y="1263905"/>
            <a:ext cx="462514" cy="3819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5BBB33-9181-4A3C-A1D0-9D9784CD346E}"/>
              </a:ext>
            </a:extLst>
          </p:cNvPr>
          <p:cNvSpPr/>
          <p:nvPr/>
        </p:nvSpPr>
        <p:spPr>
          <a:xfrm>
            <a:off x="7780030" y="3275755"/>
            <a:ext cx="462514" cy="2452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DCC3F7-ECD3-4076-8CA0-2850C74C9B65}"/>
              </a:ext>
            </a:extLst>
          </p:cNvPr>
          <p:cNvSpPr/>
          <p:nvPr/>
        </p:nvSpPr>
        <p:spPr>
          <a:xfrm>
            <a:off x="7780030" y="4097512"/>
            <a:ext cx="462514" cy="417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8FBC63-7D79-4CA4-BC01-A554ABC3ACE2}"/>
              </a:ext>
            </a:extLst>
          </p:cNvPr>
          <p:cNvSpPr/>
          <p:nvPr/>
        </p:nvSpPr>
        <p:spPr>
          <a:xfrm>
            <a:off x="6829425" y="1809076"/>
            <a:ext cx="371475" cy="58444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0902566" y="3269894"/>
            <a:ext cx="1164609" cy="73866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80808"/>
                </a:solidFill>
                <a:latin typeface="+mj-lt"/>
              </a:rPr>
              <a:t>Your classroom is here!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192" y="641637"/>
            <a:ext cx="8032525" cy="5521580"/>
          </a:xfrm>
          <a:prstGeom prst="rect">
            <a:avLst/>
          </a:prstGeom>
        </p:spPr>
      </p:pic>
      <p:sp>
        <p:nvSpPr>
          <p:cNvPr id="10" name="Up Arrow 9"/>
          <p:cNvSpPr/>
          <p:nvPr/>
        </p:nvSpPr>
        <p:spPr>
          <a:xfrm rot="17087434">
            <a:off x="8118160" y="441888"/>
            <a:ext cx="395785" cy="5295224"/>
          </a:xfrm>
          <a:prstGeom prst="upArrow">
            <a:avLst>
              <a:gd name="adj1" fmla="val 50000"/>
              <a:gd name="adj2" fmla="val 46078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 txBox="1">
            <a:spLocks/>
          </p:cNvSpPr>
          <p:nvPr/>
        </p:nvSpPr>
        <p:spPr>
          <a:xfrm>
            <a:off x="73474" y="5447681"/>
            <a:ext cx="2978387" cy="996285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080808"/>
                </a:solidFill>
              </a:rPr>
              <a:t>Here is the map of our school site:</a:t>
            </a:r>
          </a:p>
        </p:txBody>
      </p:sp>
    </p:spTree>
    <p:extLst>
      <p:ext uri="{BB962C8B-B14F-4D97-AF65-F5344CB8AC3E}">
        <p14:creationId xmlns:p14="http://schemas.microsoft.com/office/powerpoint/2010/main" val="27469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Welcome to </a:t>
            </a:r>
            <a:r>
              <a:rPr lang="en-US" dirty="0" smtClean="0"/>
              <a:t>Elm!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You will come into school through this entrance / gate: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3" name="Picture Placeholder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" b="2705"/>
          <a:stretch/>
        </p:blipFill>
        <p:spPr>
          <a:xfrm rot="896108">
            <a:off x="2910567" y="1221455"/>
            <a:ext cx="8877300" cy="6064250"/>
          </a:xfrm>
        </p:spPr>
      </p:pic>
    </p:spTree>
    <p:extLst>
      <p:ext uri="{BB962C8B-B14F-4D97-AF65-F5344CB8AC3E}">
        <p14:creationId xmlns:p14="http://schemas.microsoft.com/office/powerpoint/2010/main" val="214749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Welcome to Elm!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You can leave your bike or scooter here: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3" b="24383"/>
          <a:stretch>
            <a:fillRect/>
          </a:stretch>
        </p:blipFill>
        <p:spPr>
          <a:xfrm>
            <a:off x="3282244" y="771359"/>
            <a:ext cx="8909756" cy="6086641"/>
          </a:xfrm>
        </p:spPr>
      </p:pic>
      <p:sp>
        <p:nvSpPr>
          <p:cNvPr id="3" name="AutoShape 2" descr="Image.jpeg"/>
          <p:cNvSpPr>
            <a:spLocks noChangeAspect="1" noChangeArrowheads="1"/>
          </p:cNvSpPr>
          <p:nvPr/>
        </p:nvSpPr>
        <p:spPr bwMode="auto">
          <a:xfrm>
            <a:off x="63499" y="-144463"/>
            <a:ext cx="2769667" cy="276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149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Welcome to Elm!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Follow this path to enter the school building: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3" b="243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823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Welcome to Elm!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Come into school through this door: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7" name="Picture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 b="4459"/>
          <a:stretch>
            <a:fillRect/>
          </a:stretch>
        </p:blipFill>
        <p:spPr>
          <a:xfrm rot="5400000">
            <a:off x="4660937" y="558841"/>
            <a:ext cx="6533535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165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Play time!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You will play on this playground at breaks and lunchtimes: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3" b="243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4638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Play time!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You will play on this playground at breaks and lunchtimes: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 b="4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30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F6C8FF-3D90-457B-9108-406F928CD7CB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579</Words>
  <Application>Microsoft Office PowerPoint</Application>
  <PresentationFormat>Widescreen</PresentationFormat>
  <Paragraphs>91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Comic Sans MS</vt:lpstr>
      <vt:lpstr>Franklin Gothic Book</vt:lpstr>
      <vt:lpstr>Times New Roman</vt:lpstr>
      <vt:lpstr>Wingdings</vt:lpstr>
      <vt:lpstr>Office Theme</vt:lpstr>
      <vt:lpstr>Welcome  to Elm Class!</vt:lpstr>
      <vt:lpstr>Teacher Profile:</vt:lpstr>
      <vt:lpstr>School Map</vt:lpstr>
      <vt:lpstr>Welcome to Elm!</vt:lpstr>
      <vt:lpstr>Welcome to Elm!</vt:lpstr>
      <vt:lpstr>Welcome to Elm!</vt:lpstr>
      <vt:lpstr>Welcome to Elm!</vt:lpstr>
      <vt:lpstr>Play time!</vt:lpstr>
      <vt:lpstr>Play time!</vt:lpstr>
      <vt:lpstr>Play time!</vt:lpstr>
      <vt:lpstr>Play time!</vt:lpstr>
      <vt:lpstr>Timetable</vt:lpstr>
      <vt:lpstr>Houses:</vt:lpstr>
      <vt:lpstr>Uniform:</vt:lpstr>
      <vt:lpstr>PE Kit:</vt:lpstr>
      <vt:lpstr>Every day, please bring:</vt:lpstr>
      <vt:lpstr>Have a lovely summer and see you soon!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2020-06-17T16:12:36Z</dcterms:created>
  <dcterms:modified xsi:type="dcterms:W3CDTF">2022-08-26T09:00:53Z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