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258" r:id="rId2"/>
    <p:sldId id="260" r:id="rId3"/>
    <p:sldId id="259" r:id="rId4"/>
    <p:sldId id="303" r:id="rId5"/>
    <p:sldId id="305" r:id="rId6"/>
    <p:sldId id="284" r:id="rId7"/>
    <p:sldId id="286" r:id="rId8"/>
    <p:sldId id="288" r:id="rId9"/>
    <p:sldId id="304" r:id="rId10"/>
    <p:sldId id="292" r:id="rId11"/>
    <p:sldId id="298" r:id="rId12"/>
    <p:sldId id="296"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8" autoAdjust="0"/>
    <p:restoredTop sz="94660"/>
  </p:normalViewPr>
  <p:slideViewPr>
    <p:cSldViewPr snapToGrid="0">
      <p:cViewPr varScale="1">
        <p:scale>
          <a:sx n="71" d="100"/>
          <a:sy n="71" d="100"/>
        </p:scale>
        <p:origin x="72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22/03/2024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9FAD8C-7506-4994-AFCD-32F2B169A056}" type="datetime1">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CA9FD90-FB8F-409E-8501-8F2F00C305EF}" type="datetime1">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3DAD19A-779F-427D-8D3F-5CE6D70F2412}" type="datetime1">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60EB827-0ACA-4208-B6DA-D2FCC077748D}" type="datetime1">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3632EF-5F69-465B-A32B-0890235CE23C}" type="datetime1">
              <a:rPr lang="en-GB" smtClean="0"/>
              <a:t>22/03/2024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9003501-9E97-4DC0-9474-9456F4BDEA61}" type="datetime1">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C2DB61-3B60-4968-B831-BF15A87DC2F3}" type="datetime1">
              <a:rPr lang="en-GB" smtClean="0"/>
              <a:t>22/03/2024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34146F4-788B-4940-8C26-E3BE2045E9F7}" type="datetime1">
              <a:rPr lang="en-GB" smtClean="0"/>
              <a:t>22/03/2024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90DCED-C24A-4EFF-90AE-45B4A4B4492A}" type="datetime1">
              <a:rPr lang="en-GB" smtClean="0"/>
              <a:t>22/03/2024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B3A289-1A71-42D4-985F-0B0F219814C6}" type="datetime1">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6ECC07-BA93-462E-9725-5FCF4881149C}" type="datetime1">
              <a:rPr lang="en-GB" smtClean="0"/>
              <a:t>22/03/2024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C5195-78EF-4EBF-9B47-7E132A4F3A1A}" type="datetime1">
              <a:rPr lang="en-GB" smtClean="0"/>
              <a:t>22/03/2024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22nd  March 2024</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70646"/>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3200" dirty="0">
                <a:solidFill>
                  <a:srgbClr val="CC0099"/>
                </a:solidFill>
                <a:latin typeface="Comic Sans MS" panose="030F0702030302020204" pitchFamily="66" charset="0"/>
              </a:rPr>
              <a:t>Mia K</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challenging herself in maths and completing problems involving measures.  Mia was able to use the tens and ones to help her to solve more difficult problems.</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Well done Mia. </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22.03.2024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4801314"/>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Tobias</a:t>
            </a:r>
          </a:p>
          <a:p>
            <a:pPr algn="ctr"/>
            <a:r>
              <a:rPr lang="en-GB" sz="2800" dirty="0">
                <a:latin typeface="Lucida Handwriting" panose="03010101010101010101" pitchFamily="66" charset="0"/>
              </a:rPr>
              <a:t>For</a:t>
            </a:r>
          </a:p>
          <a:p>
            <a:pPr algn="ctr"/>
            <a:r>
              <a:rPr lang="en-GB" sz="2800" dirty="0">
                <a:latin typeface="Lucida Handwriting" panose="03010101010101010101" pitchFamily="66" charset="0"/>
              </a:rPr>
              <a:t>Improved attitude to learning, having greater resilience and independence. </a:t>
            </a:r>
          </a:p>
          <a:p>
            <a:pPr algn="ctr"/>
            <a:r>
              <a:rPr lang="en-GB" sz="2800" dirty="0">
                <a:latin typeface="Lucida Handwriting" panose="03010101010101010101" pitchFamily="66" charset="0"/>
              </a:rPr>
              <a:t>Keep it up!</a:t>
            </a: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Davies &amp; Mrs Read   22.03.2024.</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4844"/>
            <a:ext cx="6853690" cy="12191998"/>
          </a:xfrm>
          <a:prstGeom prst="rect">
            <a:avLst/>
          </a:prstGeom>
        </p:spPr>
      </p:pic>
      <p:sp>
        <p:nvSpPr>
          <p:cNvPr id="3" name="TextBox 2"/>
          <p:cNvSpPr txBox="1"/>
          <p:nvPr/>
        </p:nvSpPr>
        <p:spPr>
          <a:xfrm>
            <a:off x="1630017" y="824196"/>
            <a:ext cx="8348870" cy="5001369"/>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Malakai</a:t>
            </a:r>
          </a:p>
          <a:p>
            <a:pPr algn="ctr"/>
            <a:endParaRPr lang="en-GB" sz="2400" b="1" dirty="0">
              <a:solidFill>
                <a:srgbClr val="CC0099"/>
              </a:solidFill>
              <a:latin typeface="Lucida Handwriting" panose="03010101010101010101" pitchFamily="66" charset="0"/>
            </a:endParaRPr>
          </a:p>
          <a:p>
            <a:pPr algn="ctr"/>
            <a:r>
              <a:rPr lang="en-US" sz="2400" b="1" dirty="0">
                <a:latin typeface="Lucida Handwriting" panose="03010101010101010101" pitchFamily="66" charset="0"/>
              </a:rPr>
              <a:t>Malakai has shown a more mature attitude towards his work this week. I have seen him be more focused, wanting to improve on the work he has already produced and continue to act on advice when given. </a:t>
            </a:r>
          </a:p>
          <a:p>
            <a:pPr algn="ctr"/>
            <a:endParaRPr lang="en-US" sz="20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22.03.24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4308872"/>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Ruby A</a:t>
            </a:r>
          </a:p>
          <a:p>
            <a:pPr algn="ctr"/>
            <a:endParaRPr lang="en-GB" sz="4400" dirty="0">
              <a:solidFill>
                <a:srgbClr val="CC0099"/>
              </a:solidFill>
              <a:latin typeface="Comic Sans MS" panose="030F0702030302020204" pitchFamily="66" charset="0"/>
            </a:endParaRPr>
          </a:p>
          <a:p>
            <a:pPr algn="ctr"/>
            <a:r>
              <a:rPr lang="en-GB" sz="2400" b="1" dirty="0">
                <a:latin typeface="Comic Sans MS" panose="030F0702030302020204" pitchFamily="66" charset="0"/>
              </a:rPr>
              <a:t>Ruby A has shown great resilience and perseverance, working  hard on improving her maths and taking on new challenges.</a:t>
            </a:r>
          </a:p>
          <a:p>
            <a:pPr algn="ctr"/>
            <a:r>
              <a:rPr lang="en-GB" sz="2400" b="1" dirty="0">
                <a:latin typeface="Comic Sans MS" panose="030F0702030302020204" pitchFamily="66" charset="0"/>
              </a:rPr>
              <a:t>What a great attitude! </a:t>
            </a:r>
            <a:r>
              <a:rPr lang="en-GB" sz="2400" b="1" dirty="0">
                <a:latin typeface="Comic Sans MS" panose="030F0702030302020204" pitchFamily="66" charset="0"/>
                <a:sym typeface="Wingdings" panose="05000000000000000000" pitchFamily="2" charset="2"/>
              </a:rPr>
              <a:t> </a:t>
            </a:r>
            <a:endParaRPr lang="en-GB" sz="2400" b="1"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Holliday 		                           22.03.2024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4" y="-266915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Oak – </a:t>
            </a:r>
            <a:r>
              <a:rPr lang="en-GB" sz="4000" dirty="0" err="1">
                <a:solidFill>
                  <a:prstClr val="black"/>
                </a:solidFill>
                <a:latin typeface="Comic Sans MS" panose="030F0702030302020204" pitchFamily="66" charset="0"/>
              </a:rPr>
              <a:t>Ekam</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Birch – Daisy D</a:t>
            </a:r>
          </a:p>
          <a:p>
            <a:pPr lvl="0"/>
            <a:r>
              <a:rPr lang="en-GB" sz="4000" dirty="0">
                <a:solidFill>
                  <a:prstClr val="black"/>
                </a:solidFill>
                <a:latin typeface="Comic Sans MS" panose="030F0702030302020204" pitchFamily="66" charset="0"/>
              </a:rPr>
              <a:t>Elm – Theo</a:t>
            </a:r>
          </a:p>
          <a:p>
            <a:pPr lvl="0"/>
            <a:r>
              <a:rPr lang="en-GB" sz="4000" dirty="0">
                <a:solidFill>
                  <a:prstClr val="black"/>
                </a:solidFill>
                <a:latin typeface="Comic Sans MS" panose="030F0702030302020204" pitchFamily="66" charset="0"/>
              </a:rPr>
              <a:t>Pine –  Rocco</a:t>
            </a:r>
            <a:endParaRPr lang="en-GB" sz="4000" dirty="0">
              <a:solidFill>
                <a:prstClr val="black"/>
              </a:solidFill>
            </a:endParaRPr>
          </a:p>
        </p:txBody>
      </p:sp>
      <p:sp>
        <p:nvSpPr>
          <p:cNvPr id="8" name="Rectangle 7"/>
          <p:cNvSpPr/>
          <p:nvPr/>
        </p:nvSpPr>
        <p:spPr>
          <a:xfrm>
            <a:off x="5828109" y="2348594"/>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Orla</a:t>
            </a:r>
          </a:p>
          <a:p>
            <a:pPr lvl="0"/>
            <a:r>
              <a:rPr lang="en-GB" sz="4000" dirty="0">
                <a:solidFill>
                  <a:prstClr val="black"/>
                </a:solidFill>
                <a:latin typeface="Comic Sans MS" panose="030F0702030302020204" pitchFamily="66" charset="0"/>
              </a:rPr>
              <a:t>Chestnut – Ashley </a:t>
            </a:r>
          </a:p>
          <a:p>
            <a:pPr lvl="0"/>
            <a:r>
              <a:rPr lang="en-GB" sz="4000" dirty="0">
                <a:solidFill>
                  <a:prstClr val="black"/>
                </a:solidFill>
                <a:latin typeface="Comic Sans MS" panose="030F0702030302020204" pitchFamily="66" charset="0"/>
              </a:rPr>
              <a:t>Aspen – David</a:t>
            </a:r>
            <a:endParaRPr lang="en-GB" sz="4000" dirty="0">
              <a:solidFill>
                <a:prstClr val="black"/>
              </a:solidFill>
            </a:endParaRPr>
          </a:p>
        </p:txBody>
      </p:sp>
      <p:sp>
        <p:nvSpPr>
          <p:cNvPr id="9" name="Rectangle 8"/>
          <p:cNvSpPr/>
          <p:nvPr/>
        </p:nvSpPr>
        <p:spPr>
          <a:xfrm>
            <a:off x="1127819" y="4754943"/>
            <a:ext cx="8099567" cy="1323439"/>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a:t>
            </a:r>
          </a:p>
          <a:p>
            <a:pPr lvl="0"/>
            <a:r>
              <a:rPr lang="en-GB" sz="4000" dirty="0">
                <a:solidFill>
                  <a:prstClr val="black"/>
                </a:solidFill>
                <a:latin typeface="Comic Sans MS" panose="030F0702030302020204" pitchFamily="66" charset="0"/>
              </a:rPr>
              <a:t>Spruce – Henry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:-George</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440556" y="-266915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873032"/>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Amber – Oak</a:t>
            </a:r>
          </a:p>
          <a:p>
            <a:r>
              <a:rPr lang="en-GB" dirty="0">
                <a:solidFill>
                  <a:schemeClr val="tx1"/>
                </a:solidFill>
              </a:rPr>
              <a:t>Sophie – Oak</a:t>
            </a:r>
          </a:p>
          <a:p>
            <a:r>
              <a:rPr lang="en-GB" dirty="0">
                <a:solidFill>
                  <a:schemeClr val="tx1"/>
                </a:solidFill>
              </a:rPr>
              <a:t>Jack K – Oak</a:t>
            </a:r>
          </a:p>
          <a:p>
            <a:r>
              <a:rPr lang="en-GB" dirty="0">
                <a:solidFill>
                  <a:schemeClr val="tx1"/>
                </a:solidFill>
              </a:rPr>
              <a:t>David – Aspen</a:t>
            </a:r>
          </a:p>
          <a:p>
            <a:r>
              <a:rPr lang="en-GB" dirty="0">
                <a:solidFill>
                  <a:schemeClr val="tx1"/>
                </a:solidFill>
              </a:rPr>
              <a:t>Louie - Redwood</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r>
              <a:rPr lang="en-GB" dirty="0">
                <a:solidFill>
                  <a:schemeClr val="tx1"/>
                </a:solidFill>
              </a:rPr>
              <a:t> </a:t>
            </a: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a:p>
            <a:endParaRPr lang="en-GB" dirty="0">
              <a:solidFill>
                <a:schemeClr val="tx1"/>
              </a:solidFill>
            </a:endParaRPr>
          </a:p>
        </p:txBody>
      </p:sp>
      <p:sp>
        <p:nvSpPr>
          <p:cNvPr id="6" name="TextBox 5">
            <a:extLst>
              <a:ext uri="{FF2B5EF4-FFF2-40B4-BE49-F238E27FC236}">
                <a16:creationId xmlns:a16="http://schemas.microsoft.com/office/drawing/2014/main" id="{F0D96F15-9471-489C-B732-3E3BC36AB0C3}"/>
              </a:ext>
            </a:extLst>
          </p:cNvPr>
          <p:cNvSpPr txBox="1"/>
          <p:nvPr/>
        </p:nvSpPr>
        <p:spPr>
          <a:xfrm>
            <a:off x="1748118" y="1237129"/>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Lucas</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his focus and excellence during our Romeo Resilience challenges.</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a:t>
            </a:r>
            <a:r>
              <a:rPr lang="en-GB" sz="2400" b="1">
                <a:solidFill>
                  <a:srgbClr val="0070C0"/>
                </a:solidFill>
                <a:latin typeface="Lucida Handwriting" panose="03010101010101010101" pitchFamily="66" charset="0"/>
              </a:rPr>
              <a:t>	22.03.2024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algn="ctr"/>
            <a:r>
              <a:rPr lang="en-GB" sz="6600" dirty="0">
                <a:latin typeface="Comic Sans MS" panose="030F0702030302020204" pitchFamily="66" charset="0"/>
              </a:rPr>
              <a:t>Oak</a:t>
            </a:r>
          </a:p>
          <a:p>
            <a:pPr algn="ctr"/>
            <a:r>
              <a:rPr lang="en-GB" sz="6600" b="1" dirty="0">
                <a:solidFill>
                  <a:srgbClr val="CC0099"/>
                </a:solidFill>
                <a:latin typeface="Comic Sans MS" panose="030F0702030302020204" pitchFamily="66" charset="0"/>
              </a:rPr>
              <a:t>Millie </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writing a fantastic weather report!</a:t>
            </a: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22.03.2024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5319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7831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Elm</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600" dirty="0">
                <a:solidFill>
                  <a:srgbClr val="7030A0"/>
                </a:solidFill>
                <a:latin typeface="Comic Sans MS" panose="030F0702030302020204" pitchFamily="66" charset="0"/>
              </a:rPr>
              <a:t>Isaac</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solidFill>
                  <a:srgbClr val="CC0099"/>
                </a:solidFill>
                <a:latin typeface="Comic Sans MS" panose="030F0702030302020204" pitchFamily="66"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solidFill>
                  <a:srgbClr val="CC0099"/>
                </a:solidFill>
                <a:latin typeface="Comic Sans MS" panose="030F0702030302020204" pitchFamily="66" charset="0"/>
              </a:rPr>
              <a:t>Isaac has made phenomenal progress in his writing this term. He is using all of the features we have been learning about, is using and spelling lots of new vocabulary correctly and his handwriting is beautiful.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Lucida Handwriting" panose="03010101010101010101" pitchFamily="66" charset="0"/>
                <a:ea typeface="+mn-ea"/>
                <a:cs typeface="+mn-cs"/>
              </a:rPr>
              <a:t>Mrs Gill                                 22.03.2024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647426"/>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600" dirty="0">
                <a:solidFill>
                  <a:srgbClr val="FF0066"/>
                </a:solidFill>
                <a:latin typeface="Comic Sans MS" panose="030F0702030302020204" pitchFamily="66" charset="0"/>
              </a:rPr>
              <a:t>Jimmy</a:t>
            </a:r>
          </a:p>
          <a:p>
            <a:pPr algn="ctr"/>
            <a:r>
              <a:rPr lang="en-GB" sz="2800" dirty="0">
                <a:latin typeface="Comic Sans MS" panose="030F0702030302020204" pitchFamily="66" charset="0"/>
                <a:sym typeface="Wingdings" panose="05000000000000000000" pitchFamily="2" charset="2"/>
              </a:rPr>
              <a:t>For always being so kind and polite. On our trip last week, Jimmy was a fantastic member of the group and got stuck in with every activity, even helping his peers. </a:t>
            </a:r>
          </a:p>
          <a:p>
            <a:pPr algn="ctr"/>
            <a:endParaRPr lang="en-GB" sz="32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Lucida Handwriting" panose="03010101010101010101" pitchFamily="66" charset="0"/>
              </a:rPr>
              <a:t>Miss </a:t>
            </a:r>
            <a:r>
              <a:rPr lang="en-GB" sz="2400" b="1">
                <a:solidFill>
                  <a:srgbClr val="0070C0"/>
                </a:solidFill>
                <a:latin typeface="Lucida Handwriting" panose="03010101010101010101" pitchFamily="66" charset="0"/>
              </a:rPr>
              <a:t>Taggart                                22.03.2024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016758"/>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dirty="0">
                <a:solidFill>
                  <a:srgbClr val="CC0099"/>
                </a:solidFill>
                <a:latin typeface="Comic Sans MS" panose="030F0702030302020204" pitchFamily="66" charset="0"/>
              </a:rPr>
              <a:t>Francesca </a:t>
            </a:r>
          </a:p>
          <a:p>
            <a:pPr algn="ctr"/>
            <a:endParaRPr lang="en-GB" sz="3200" dirty="0">
              <a:latin typeface="Comic Sans MS" panose="030F0702030302020204" pitchFamily="66" charset="0"/>
            </a:endParaRPr>
          </a:p>
          <a:p>
            <a:pPr algn="ctr"/>
            <a:r>
              <a:rPr lang="en-GB" sz="3200" dirty="0">
                <a:latin typeface="Comic Sans MS" panose="030F0702030302020204" pitchFamily="66" charset="0"/>
              </a:rPr>
              <a:t>For demonstrating super resilience when mastering both back and cross stitch</a:t>
            </a:r>
          </a:p>
          <a:p>
            <a:pPr algn="ctr"/>
            <a:endParaRPr lang="en-GB" sz="32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Miss Shipley					</a:t>
            </a:r>
            <a:r>
              <a:rPr lang="en-GB" sz="2400" b="1">
                <a:solidFill>
                  <a:srgbClr val="0070C0"/>
                </a:solidFill>
                <a:latin typeface="Lucida Handwriting" panose="03010101010101010101" pitchFamily="66" charset="0"/>
              </a:rPr>
              <a:t>	22.03.2024</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Olivia</a:t>
            </a:r>
          </a:p>
          <a:p>
            <a:pPr algn="ctr"/>
            <a:r>
              <a:rPr lang="en-GB" sz="4400" dirty="0">
                <a:latin typeface="Calibri" panose="020F0502020204030204" pitchFamily="34" charset="0"/>
                <a:cs typeface="Calibri" panose="020F0502020204030204" pitchFamily="34" charset="0"/>
              </a:rPr>
              <a:t>For creating a fantastic flower printing tile and choosing colours to enhance the design.</a:t>
            </a:r>
          </a:p>
          <a:p>
            <a:pPr algn="ctr"/>
            <a:r>
              <a:rPr lang="en-GB" sz="2400" b="1" dirty="0">
                <a:solidFill>
                  <a:srgbClr val="0070C0"/>
                </a:solidFill>
                <a:latin typeface="Lucida Handwriting" panose="03010101010101010101" pitchFamily="66" charset="0"/>
              </a:rPr>
              <a:t> </a:t>
            </a:r>
          </a:p>
          <a:p>
            <a:pPr algn="ctr"/>
            <a:r>
              <a:rPr lang="en-GB" sz="2400" b="1" dirty="0">
                <a:solidFill>
                  <a:srgbClr val="0070C0"/>
                </a:solidFill>
                <a:latin typeface="Lucida Handwriting" panose="03010101010101010101" pitchFamily="66" charset="0"/>
              </a:rPr>
              <a:t>Miss Lincoln                     			22.03.2024</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3710</TotalTime>
  <Words>390</Words>
  <Application>Microsoft Office PowerPoint</Application>
  <PresentationFormat>Widescreen</PresentationFormat>
  <Paragraphs>124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Gemma Pritchard</cp:lastModifiedBy>
  <cp:revision>836</cp:revision>
  <cp:lastPrinted>2024-03-22T08:09:06Z</cp:lastPrinted>
  <dcterms:created xsi:type="dcterms:W3CDTF">2020-05-30T07:30:34Z</dcterms:created>
  <dcterms:modified xsi:type="dcterms:W3CDTF">2024-03-22T08:44:53Z</dcterms:modified>
</cp:coreProperties>
</file>