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1" r:id="rId3"/>
    <p:sldId id="260" r:id="rId4"/>
    <p:sldId id="259" r:id="rId5"/>
    <p:sldId id="303" r:id="rId6"/>
    <p:sldId id="284" r:id="rId7"/>
    <p:sldId id="286" r:id="rId8"/>
    <p:sldId id="288" r:id="rId9"/>
    <p:sldId id="290" r:id="rId10"/>
    <p:sldId id="292" r:id="rId11"/>
    <p:sldId id="294" r:id="rId12"/>
    <p:sldId id="296" r:id="rId13"/>
    <p:sldId id="298" r:id="rId14"/>
    <p:sldId id="300" r:id="rId15"/>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72" d="100"/>
          <a:sy n="72" d="100"/>
        </p:scale>
        <p:origin x="68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04/11/2022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04/11/2022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04/11/2022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04/11/2022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04/11/2022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04/11/2022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04/11/2022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04/11/2022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04/11/2022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1" y="1043216"/>
            <a:ext cx="7006913"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4</a:t>
            </a:r>
            <a:r>
              <a:rPr lang="en-GB" sz="4800" baseline="30000" dirty="0">
                <a:latin typeface="Comic Sans MS" panose="030F0702030302020204" pitchFamily="66" charset="0"/>
              </a:rPr>
              <a:t>th</a:t>
            </a:r>
            <a:r>
              <a:rPr lang="en-GB" sz="4800" dirty="0">
                <a:latin typeface="Comic Sans MS" panose="030F0702030302020204" pitchFamily="66" charset="0"/>
              </a:rPr>
              <a:t> November</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985980"/>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Casper</a:t>
            </a:r>
          </a:p>
          <a:p>
            <a:pPr algn="ctr"/>
            <a:endParaRPr lang="en-GB" sz="5400" b="1" dirty="0">
              <a:solidFill>
                <a:srgbClr val="CC0099"/>
              </a:solidFill>
              <a:latin typeface="Comic Sans MS" panose="030F0702030302020204" pitchFamily="66" charset="0"/>
            </a:endParaRPr>
          </a:p>
          <a:p>
            <a:pPr algn="ctr"/>
            <a:r>
              <a:rPr lang="en-GB" sz="2800" dirty="0">
                <a:latin typeface="Comic Sans MS" panose="030F0702030302020204" pitchFamily="66" charset="0"/>
              </a:rPr>
              <a:t>Showing great enthusiasm and desire to learn new things in DT.</a:t>
            </a:r>
            <a:endParaRPr lang="en-GB" sz="2000" b="1" dirty="0">
              <a:solidFill>
                <a:srgbClr val="0070C0"/>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a:t>
            </a:r>
            <a:r>
              <a:rPr lang="en-GB" sz="2000" b="1">
                <a:solidFill>
                  <a:srgbClr val="0070C0"/>
                </a:solidFill>
                <a:latin typeface="Lucida Handwriting" panose="03010101010101010101" pitchFamily="66" charset="0"/>
              </a:rPr>
              <a:t>   4.11.2022</a:t>
            </a:r>
            <a:endParaRPr lang="en-GB" sz="20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50993"/>
            <a:ext cx="9744502" cy="4708981"/>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6600" b="1" dirty="0" err="1">
                <a:solidFill>
                  <a:srgbClr val="CC0099"/>
                </a:solidFill>
                <a:latin typeface="Lucida Handwriting" panose="03010101010101010101" pitchFamily="66" charset="0"/>
              </a:rPr>
              <a:t>Seb</a:t>
            </a:r>
            <a:endParaRPr lang="en-GB" sz="6600" b="1" dirty="0">
              <a:solidFill>
                <a:srgbClr val="CC0099"/>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For</a:t>
            </a:r>
          </a:p>
          <a:p>
            <a:pPr algn="ctr"/>
            <a:r>
              <a:rPr lang="en-GB" sz="2400" b="1" dirty="0">
                <a:solidFill>
                  <a:srgbClr val="0070C0"/>
                </a:solidFill>
                <a:latin typeface="Lucida Handwriting" panose="03010101010101010101" pitchFamily="66" charset="0"/>
              </a:rPr>
              <a:t>Being resilient and persevering in Maths this week when regrouping to add. </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Read &amp; Mrs Davies        4.11.22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817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1011236"/>
            <a:ext cx="8348870" cy="5062924"/>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3200" b="1" dirty="0">
                <a:solidFill>
                  <a:srgbClr val="CC0099"/>
                </a:solidFill>
                <a:latin typeface="Lucida Handwriting" panose="03010101010101010101" pitchFamily="66" charset="0"/>
              </a:rPr>
              <a:t>Louie </a:t>
            </a:r>
          </a:p>
          <a:p>
            <a:pPr algn="ctr"/>
            <a:r>
              <a:rPr lang="en-GB" sz="2400" b="1" dirty="0">
                <a:solidFill>
                  <a:srgbClr val="0070C0"/>
                </a:solidFill>
                <a:latin typeface="Lucida Handwriting" panose="03010101010101010101" pitchFamily="66" charset="0"/>
              </a:rPr>
              <a:t>Louie has shown a more determined attitude this week towards his work, especially his maths. His concentration has been much better. Therefore, he has been able to be more independent with his activities, showing an enthusiasm when he has found he has succeed all by himself!</a:t>
            </a:r>
          </a:p>
          <a:p>
            <a:pPr algn="ctr"/>
            <a:r>
              <a:rPr lang="en-GB" sz="2400" b="1" dirty="0">
                <a:solidFill>
                  <a:srgbClr val="0070C0"/>
                </a:solidFill>
                <a:latin typeface="Lucida Handwriting" panose="03010101010101010101" pitchFamily="66" charset="0"/>
              </a:rPr>
              <a:t>Mr Tennuci                                   4.11.22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5663089"/>
          </a:xfrm>
          <a:prstGeom prst="rect">
            <a:avLst/>
          </a:prstGeom>
          <a:noFill/>
        </p:spPr>
        <p:txBody>
          <a:bodyPr wrap="square" rtlCol="0">
            <a:spAutoFit/>
          </a:bodyPr>
          <a:lstStyle/>
          <a:p>
            <a:pPr algn="ctr"/>
            <a:r>
              <a:rPr lang="en-GB" sz="6600" dirty="0">
                <a:latin typeface="Comic Sans MS" panose="030F0702030302020204" pitchFamily="66" charset="0"/>
              </a:rPr>
              <a:t>Aspen</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3600" b="1" dirty="0">
                <a:solidFill>
                  <a:srgbClr val="0070C0"/>
                </a:solidFill>
                <a:latin typeface="Lucida Handwriting" panose="03010101010101010101" pitchFamily="66" charset="0"/>
              </a:rPr>
              <a:t>Emma </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For demonstrating excellent resilience in Maths.</a:t>
            </a:r>
          </a:p>
          <a:p>
            <a:pPr algn="ctr"/>
            <a:endParaRPr lang="en-GB" sz="2800" b="1" dirty="0">
              <a:solidFill>
                <a:srgbClr val="0070C0"/>
              </a:solidFill>
              <a:latin typeface="Lucida Handwriting" panose="03010101010101010101" pitchFamily="66" charset="0"/>
            </a:endParaRPr>
          </a:p>
          <a:p>
            <a:pPr algn="ctr"/>
            <a:r>
              <a:rPr lang="en-GB" sz="2800" b="1" dirty="0">
                <a:solidFill>
                  <a:srgbClr val="0070C0"/>
                </a:solidFill>
                <a:latin typeface="Lucida Handwriting" panose="03010101010101010101" pitchFamily="66" charset="0"/>
              </a:rPr>
              <a:t>Miss Harvey and Miss Volante 21.10.2022</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5078313"/>
          </a:xfrm>
          <a:prstGeom prst="rect">
            <a:avLst/>
          </a:prstGeom>
          <a:noFill/>
        </p:spPr>
        <p:txBody>
          <a:bodyPr wrap="square" rtlCol="0">
            <a:spAutoFit/>
          </a:bodyPr>
          <a:lstStyle/>
          <a:p>
            <a:pPr algn="ctr"/>
            <a:r>
              <a:rPr lang="en-GB" sz="6600" dirty="0">
                <a:latin typeface="Comic Sans MS" panose="030F0702030302020204" pitchFamily="66" charset="0"/>
              </a:rPr>
              <a:t>Redwood</a:t>
            </a:r>
            <a:endParaRPr lang="en-GB" sz="3600" dirty="0">
              <a:latin typeface="CCW Cursive Writing 33" panose="03050602040000000000" pitchFamily="66" charset="0"/>
            </a:endParaRPr>
          </a:p>
          <a:p>
            <a:pPr algn="ctr"/>
            <a:r>
              <a:rPr lang="en-GB" sz="6600" dirty="0" err="1">
                <a:solidFill>
                  <a:srgbClr val="CC0099"/>
                </a:solidFill>
                <a:latin typeface="Comic Sans MS" panose="030F0702030302020204" pitchFamily="66" charset="0"/>
              </a:rPr>
              <a:t>Annalia</a:t>
            </a:r>
            <a:r>
              <a:rPr lang="en-GB" sz="3600" b="1" dirty="0">
                <a:solidFill>
                  <a:srgbClr val="7030A0"/>
                </a:solidFill>
                <a:latin typeface="Bradley Hand ITC" panose="03070402050302030203" pitchFamily="66" charset="0"/>
              </a:rPr>
              <a:t> </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a great attitude towards learning across the curriculum this week and every week! </a:t>
            </a:r>
          </a:p>
          <a:p>
            <a:pPr algn="ctr"/>
            <a:r>
              <a:rPr lang="en-GB" sz="2400" dirty="0">
                <a:latin typeface="Comic Sans MS" panose="030F0702030302020204" pitchFamily="66" charset="0"/>
              </a:rPr>
              <a:t>Great work </a:t>
            </a:r>
            <a:r>
              <a:rPr lang="en-GB" sz="2400" dirty="0" err="1">
                <a:latin typeface="Comic Sans MS" panose="030F0702030302020204" pitchFamily="66" charset="0"/>
              </a:rPr>
              <a:t>Annalia</a:t>
            </a:r>
            <a:r>
              <a:rPr lang="en-GB" sz="2400" dirty="0">
                <a:latin typeface="Comic Sans MS" panose="030F0702030302020204" pitchFamily="66" charset="0"/>
              </a:rPr>
              <a:t>, keep it up </a:t>
            </a:r>
            <a:r>
              <a:rPr lang="en-GB" sz="2400" dirty="0">
                <a:latin typeface="Comic Sans MS" panose="030F0702030302020204" pitchFamily="66" charset="0"/>
                <a:sym typeface="Wingdings" panose="05000000000000000000" pitchFamily="2" charset="2"/>
              </a:rPr>
              <a:t></a:t>
            </a: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Mrs Gill              04.11.2022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9154"/>
            <a:ext cx="6853690" cy="12191998"/>
          </a:xfrm>
          <a:prstGeom prst="rect">
            <a:avLst/>
          </a:prstGeom>
        </p:spPr>
      </p:pic>
      <p:sp>
        <p:nvSpPr>
          <p:cNvPr id="3" name="TextBox 2"/>
          <p:cNvSpPr txBox="1"/>
          <p:nvPr/>
        </p:nvSpPr>
        <p:spPr>
          <a:xfrm>
            <a:off x="3064042" y="946484"/>
            <a:ext cx="6513095" cy="1323439"/>
          </a:xfrm>
          <a:prstGeom prst="rect">
            <a:avLst/>
          </a:prstGeom>
          <a:noFill/>
        </p:spPr>
        <p:txBody>
          <a:bodyPr wrap="square" rtlCol="0">
            <a:spAutoFit/>
          </a:bodyPr>
          <a:lstStyle/>
          <a:p>
            <a:pPr algn="ctr"/>
            <a:r>
              <a:rPr lang="en-GB" sz="4800" u="sng" dirty="0">
                <a:solidFill>
                  <a:srgbClr val="FF0066"/>
                </a:solidFill>
                <a:latin typeface="Comic Sans MS" panose="030F0702030302020204" pitchFamily="66" charset="0"/>
              </a:rPr>
              <a:t>Weekly Team Points!</a:t>
            </a:r>
          </a:p>
          <a:p>
            <a:pPr algn="ctr"/>
            <a:endParaRPr lang="en-GB" sz="3200" i="1" dirty="0">
              <a:latin typeface="Comic Sans MS" panose="030F0702030302020204" pitchFamily="66"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82426930"/>
              </p:ext>
            </p:extLst>
          </p:nvPr>
        </p:nvGraphicFramePr>
        <p:xfrm>
          <a:off x="1465178" y="2497564"/>
          <a:ext cx="9261644" cy="2630751"/>
        </p:xfrm>
        <a:graphic>
          <a:graphicData uri="http://schemas.openxmlformats.org/drawingml/2006/table">
            <a:tbl>
              <a:tblPr firstRow="1" bandRow="1">
                <a:tableStyleId>{5C22544A-7EE6-4342-B048-85BDC9FD1C3A}</a:tableStyleId>
              </a:tblPr>
              <a:tblGrid>
                <a:gridCol w="2315411">
                  <a:extLst>
                    <a:ext uri="{9D8B030D-6E8A-4147-A177-3AD203B41FA5}">
                      <a16:colId xmlns:a16="http://schemas.microsoft.com/office/drawing/2014/main" val="3299981363"/>
                    </a:ext>
                  </a:extLst>
                </a:gridCol>
                <a:gridCol w="2315411">
                  <a:extLst>
                    <a:ext uri="{9D8B030D-6E8A-4147-A177-3AD203B41FA5}">
                      <a16:colId xmlns:a16="http://schemas.microsoft.com/office/drawing/2014/main" val="3451166365"/>
                    </a:ext>
                  </a:extLst>
                </a:gridCol>
                <a:gridCol w="2315411">
                  <a:extLst>
                    <a:ext uri="{9D8B030D-6E8A-4147-A177-3AD203B41FA5}">
                      <a16:colId xmlns:a16="http://schemas.microsoft.com/office/drawing/2014/main" val="479396576"/>
                    </a:ext>
                  </a:extLst>
                </a:gridCol>
                <a:gridCol w="2315411">
                  <a:extLst>
                    <a:ext uri="{9D8B030D-6E8A-4147-A177-3AD203B41FA5}">
                      <a16:colId xmlns:a16="http://schemas.microsoft.com/office/drawing/2014/main" val="200857127"/>
                    </a:ext>
                  </a:extLst>
                </a:gridCol>
              </a:tblGrid>
              <a:tr h="1398575">
                <a:tc>
                  <a:txBody>
                    <a:bodyPr/>
                    <a:lstStyle/>
                    <a:p>
                      <a:pPr algn="ctr"/>
                      <a:r>
                        <a:rPr lang="en-GB" sz="3200" dirty="0">
                          <a:solidFill>
                            <a:schemeClr val="tx1"/>
                          </a:solidFill>
                          <a:latin typeface="Comic Sans MS" panose="030F0702030302020204" pitchFamily="66" charset="0"/>
                        </a:rPr>
                        <a:t>Peel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en-GB" sz="3200" dirty="0" err="1">
                          <a:solidFill>
                            <a:schemeClr val="tx1"/>
                          </a:solidFill>
                          <a:latin typeface="Comic Sans MS" panose="030F0702030302020204" pitchFamily="66" charset="0"/>
                        </a:rPr>
                        <a:t>Ethelfleda</a:t>
                      </a:r>
                      <a:endParaRPr lang="en-GB" sz="32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r>
                        <a:rPr lang="en-GB" sz="3200" dirty="0">
                          <a:solidFill>
                            <a:schemeClr val="tx1"/>
                          </a:solidFill>
                          <a:latin typeface="Comic Sans MS" panose="030F0702030302020204" pitchFamily="66" charset="0"/>
                        </a:rPr>
                        <a:t>Grazier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GB" sz="3200" dirty="0">
                          <a:solidFill>
                            <a:schemeClr val="tx1"/>
                          </a:solidFill>
                          <a:latin typeface="Comic Sans MS" panose="030F0702030302020204" pitchFamily="66" charset="0"/>
                        </a:rPr>
                        <a:t>Offa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117705136"/>
                  </a:ext>
                </a:extLst>
              </a:tr>
              <a:tr h="1232176">
                <a:tc>
                  <a:txBody>
                    <a:bodyPr/>
                    <a:lstStyle/>
                    <a:p>
                      <a:pPr algn="ctr"/>
                      <a:r>
                        <a:rPr lang="en-GB" dirty="0">
                          <a:solidFill>
                            <a:schemeClr val="tx1"/>
                          </a:solidFill>
                          <a:latin typeface="Comic Sans MS" panose="030F0702030302020204" pitchFamily="66" charset="0"/>
                        </a:rPr>
                        <a:t>261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273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latin typeface="Comic Sans MS" panose="030F0702030302020204" pitchFamily="66" charset="0"/>
                        </a:rPr>
                        <a:t>267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a:solidFill>
                            <a:schemeClr val="tx1"/>
                          </a:solidFill>
                          <a:latin typeface="Comic Sans MS" panose="030F0702030302020204" pitchFamily="66" charset="0"/>
                        </a:rPr>
                        <a:t>242</a:t>
                      </a:r>
                      <a:endParaRPr lang="en-GB"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7769375"/>
                  </a:ext>
                </a:extLst>
              </a:tr>
            </a:tbl>
          </a:graphicData>
        </a:graphic>
      </p:graphicFrame>
    </p:spTree>
    <p:extLst>
      <p:ext uri="{BB962C8B-B14F-4D97-AF65-F5344CB8AC3E}">
        <p14:creationId xmlns:p14="http://schemas.microsoft.com/office/powerpoint/2010/main" val="4031114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00651"/>
            <a:ext cx="6853690" cy="12191998"/>
          </a:xfrm>
          <a:prstGeom prst="rect">
            <a:avLst/>
          </a:prstGeom>
        </p:spPr>
      </p:pic>
      <p:sp>
        <p:nvSpPr>
          <p:cNvPr id="3" name="TextBox 2"/>
          <p:cNvSpPr txBox="1"/>
          <p:nvPr/>
        </p:nvSpPr>
        <p:spPr>
          <a:xfrm>
            <a:off x="483179" y="966603"/>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4" name="TextBox 3"/>
          <p:cNvSpPr txBox="1"/>
          <p:nvPr/>
        </p:nvSpPr>
        <p:spPr>
          <a:xfrm>
            <a:off x="1211838" y="1827032"/>
            <a:ext cx="3928724" cy="1323439"/>
          </a:xfrm>
          <a:prstGeom prst="rect">
            <a:avLst/>
          </a:prstGeom>
          <a:noFill/>
        </p:spPr>
        <p:txBody>
          <a:bodyPr wrap="square" rtlCol="0">
            <a:spAutoFit/>
          </a:bodyPr>
          <a:lstStyle/>
          <a:p>
            <a:r>
              <a:rPr lang="en-GB" sz="4000" dirty="0">
                <a:latin typeface="Comic Sans MS" panose="030F0702030302020204" pitchFamily="66" charset="0"/>
              </a:rPr>
              <a:t>Oak –</a:t>
            </a:r>
          </a:p>
          <a:p>
            <a:r>
              <a:rPr lang="en-GB" sz="4000" dirty="0">
                <a:latin typeface="Comic Sans MS" panose="030F0702030302020204" pitchFamily="66" charset="0"/>
              </a:rPr>
              <a:t>Ash –  </a:t>
            </a:r>
          </a:p>
        </p:txBody>
      </p:sp>
      <p:sp>
        <p:nvSpPr>
          <p:cNvPr id="5" name="TextBox 4"/>
          <p:cNvSpPr txBox="1"/>
          <p:nvPr/>
        </p:nvSpPr>
        <p:spPr>
          <a:xfrm>
            <a:off x="6623190" y="3583078"/>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6599271" y="1680845"/>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Thomas</a:t>
            </a:r>
          </a:p>
          <a:p>
            <a:pPr lvl="0"/>
            <a:r>
              <a:rPr lang="en-GB" sz="4000" dirty="0">
                <a:solidFill>
                  <a:prstClr val="black"/>
                </a:solidFill>
                <a:latin typeface="Comic Sans MS" panose="030F0702030302020204" pitchFamily="66" charset="0"/>
              </a:rPr>
              <a:t>Pine – Maxwell</a:t>
            </a:r>
          </a:p>
          <a:p>
            <a:pPr lvl="0"/>
            <a:r>
              <a:rPr lang="en-GB" sz="4000" dirty="0">
                <a:solidFill>
                  <a:prstClr val="black"/>
                </a:solidFill>
                <a:latin typeface="Comic Sans MS" panose="030F0702030302020204" pitchFamily="66" charset="0"/>
              </a:rPr>
              <a:t>Elm – Duke</a:t>
            </a:r>
            <a:endParaRPr lang="en-GB" sz="4000" dirty="0">
              <a:solidFill>
                <a:prstClr val="black"/>
              </a:solidFill>
            </a:endParaRPr>
          </a:p>
        </p:txBody>
      </p:sp>
      <p:sp>
        <p:nvSpPr>
          <p:cNvPr id="8" name="Rectangle 7"/>
          <p:cNvSpPr/>
          <p:nvPr/>
        </p:nvSpPr>
        <p:spPr>
          <a:xfrm>
            <a:off x="6623190" y="3674808"/>
            <a:ext cx="5277262"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Alfie-Ray  </a:t>
            </a:r>
            <a:endParaRPr lang="en-GB" sz="4000" dirty="0">
              <a:solidFill>
                <a:srgbClr val="CC0099"/>
              </a:solidFill>
              <a:latin typeface="Comic Sans MS" panose="030F0702030302020204" pitchFamily="66" charset="0"/>
            </a:endParaRPr>
          </a:p>
          <a:p>
            <a:pPr lvl="0"/>
            <a:r>
              <a:rPr lang="en-GB" sz="4000" dirty="0">
                <a:solidFill>
                  <a:prstClr val="black"/>
                </a:solidFill>
                <a:latin typeface="Comic Sans MS" panose="030F0702030302020204" pitchFamily="66" charset="0"/>
              </a:rPr>
              <a:t>Chestnut – </a:t>
            </a:r>
          </a:p>
          <a:p>
            <a:pPr lvl="0"/>
            <a:r>
              <a:rPr lang="en-GB" sz="4000" dirty="0">
                <a:solidFill>
                  <a:prstClr val="black"/>
                </a:solidFill>
                <a:latin typeface="Comic Sans MS" panose="030F0702030302020204" pitchFamily="66" charset="0"/>
              </a:rPr>
              <a:t>Aspen-  </a:t>
            </a:r>
            <a:endParaRPr lang="en-GB" sz="4000" dirty="0">
              <a:solidFill>
                <a:prstClr val="black"/>
              </a:solidFill>
            </a:endParaRPr>
          </a:p>
        </p:txBody>
      </p:sp>
      <p:sp>
        <p:nvSpPr>
          <p:cNvPr id="9" name="Rectangle 8"/>
          <p:cNvSpPr/>
          <p:nvPr/>
        </p:nvSpPr>
        <p:spPr>
          <a:xfrm>
            <a:off x="1211838" y="3395348"/>
            <a:ext cx="4824449"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Robyn</a:t>
            </a:r>
          </a:p>
          <a:p>
            <a:pPr lvl="0"/>
            <a:r>
              <a:rPr lang="en-GB" sz="4000" dirty="0">
                <a:solidFill>
                  <a:prstClr val="black"/>
                </a:solidFill>
                <a:latin typeface="Comic Sans MS" panose="030F0702030302020204" pitchFamily="66" charset="0"/>
              </a:rPr>
              <a:t>Spruce – </a:t>
            </a:r>
            <a:r>
              <a:rPr lang="en-GB" sz="3200" dirty="0">
                <a:solidFill>
                  <a:prstClr val="black"/>
                </a:solidFill>
                <a:latin typeface="Comic Sans MS" panose="030F0702030302020204" pitchFamily="66" charset="0"/>
              </a:rPr>
              <a:t>Alexi-Grace </a:t>
            </a:r>
            <a:endParaRPr lang="en-GB" sz="4000" dirty="0">
              <a:solidFill>
                <a:prstClr val="black"/>
              </a:solidFill>
              <a:latin typeface="Comic Sans MS" panose="030F0702030302020204" pitchFamily="66" charset="0"/>
            </a:endParaRPr>
          </a:p>
          <a:p>
            <a:pPr lvl="0"/>
            <a:r>
              <a:rPr lang="en-GB" sz="4000" dirty="0">
                <a:solidFill>
                  <a:prstClr val="black"/>
                </a:solidFill>
                <a:latin typeface="Comic Sans MS" panose="030F0702030302020204" pitchFamily="66" charset="0"/>
              </a:rPr>
              <a:t>Maple – </a:t>
            </a:r>
          </a:p>
        </p:txBody>
      </p:sp>
    </p:spTree>
    <p:extLst>
      <p:ext uri="{BB962C8B-B14F-4D97-AF65-F5344CB8AC3E}">
        <p14:creationId xmlns:p14="http://schemas.microsoft.com/office/powerpoint/2010/main" val="164833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948972" y="1862809"/>
            <a:ext cx="9703558" cy="3923818"/>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 name="TextBox 4">
            <a:extLst>
              <a:ext uri="{FF2B5EF4-FFF2-40B4-BE49-F238E27FC236}">
                <a16:creationId xmlns:a16="http://schemas.microsoft.com/office/drawing/2014/main" id="{53A79614-C55C-496D-AD33-7C59FC32D919}"/>
              </a:ext>
            </a:extLst>
          </p:cNvPr>
          <p:cNvSpPr txBox="1"/>
          <p:nvPr/>
        </p:nvSpPr>
        <p:spPr>
          <a:xfrm>
            <a:off x="1514475" y="2557463"/>
            <a:ext cx="8429625" cy="1384995"/>
          </a:xfrm>
          <a:prstGeom prst="rect">
            <a:avLst/>
          </a:prstGeom>
          <a:noFill/>
        </p:spPr>
        <p:txBody>
          <a:bodyPr wrap="square" rtlCol="0">
            <a:spAutoFit/>
          </a:bodyPr>
          <a:lstStyle/>
          <a:p>
            <a:r>
              <a:rPr lang="en-GB" sz="2800" dirty="0"/>
              <a:t>Henry – Pine</a:t>
            </a:r>
          </a:p>
          <a:p>
            <a:r>
              <a:rPr lang="en-GB" sz="2800" dirty="0"/>
              <a:t>George – Pine</a:t>
            </a:r>
          </a:p>
          <a:p>
            <a:r>
              <a:rPr lang="en-GB" sz="2800" dirty="0"/>
              <a:t>Vinny - Maple </a:t>
            </a:r>
          </a:p>
        </p:txBody>
      </p:sp>
    </p:spTree>
    <p:extLst>
      <p:ext uri="{BB962C8B-B14F-4D97-AF65-F5344CB8AC3E}">
        <p14:creationId xmlns:p14="http://schemas.microsoft.com/office/powerpoint/2010/main" val="3609985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dirty="0">
                <a:solidFill>
                  <a:srgbClr val="CC0099"/>
                </a:solidFill>
                <a:latin typeface="Comic Sans MS" panose="030F0702030302020204" pitchFamily="66" charset="0"/>
              </a:rPr>
              <a:t>Rhiannon</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a positive attitude to learning. Rhiannon used her phonics and the word wall to help her write her news. Well done Rhiannon!</a:t>
            </a: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a:t>
            </a:r>
            <a:r>
              <a:rPr lang="en-GB" sz="2400" b="1">
                <a:solidFill>
                  <a:srgbClr val="0070C0"/>
                </a:solidFill>
                <a:latin typeface="Lucida Handwriting" panose="03010101010101010101" pitchFamily="66" charset="0"/>
              </a:rPr>
              <a:t>Laffan                                   4.11.2022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708981"/>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Ella</a:t>
            </a:r>
          </a:p>
          <a:p>
            <a:pPr algn="ctr"/>
            <a:r>
              <a:rPr lang="en-GB" sz="2400" dirty="0">
                <a:latin typeface="Comic Sans MS" panose="030F0702030302020204" pitchFamily="66" charset="0"/>
                <a:cs typeface="Lucida Bright" panose="02040603070505020404" pitchFamily="18" charset="0"/>
              </a:rPr>
              <a:t>For beautiful presentation in science. Ella used a ruler accurately to create her own table for recording the materials we saw on our material hunt. </a:t>
            </a:r>
          </a:p>
          <a:p>
            <a:pPr algn="ctr"/>
            <a:r>
              <a:rPr lang="en-GB" sz="2400" dirty="0">
                <a:latin typeface="Comic Sans MS" panose="030F0702030302020204" pitchFamily="66" charset="0"/>
                <a:cs typeface="Lucida Bright" panose="02040603070505020404" pitchFamily="18" charset="0"/>
              </a:rPr>
              <a:t>Ella was even able to identify the material rubber. </a:t>
            </a:r>
          </a:p>
          <a:p>
            <a:pPr algn="ctr"/>
            <a:r>
              <a:rPr lang="en-GB" sz="2400" dirty="0">
                <a:latin typeface="Comic Sans MS" panose="030F0702030302020204" pitchFamily="66" charset="0"/>
                <a:cs typeface="Lucida Bright" panose="02040603070505020404" pitchFamily="18" charset="0"/>
              </a:rPr>
              <a:t>Great work Ella </a:t>
            </a:r>
            <a:r>
              <a:rPr lang="en-GB" sz="2400" dirty="0">
                <a:latin typeface="Comic Sans MS" panose="030F0702030302020204" pitchFamily="66" charset="0"/>
                <a:cs typeface="Lucida Bright" panose="02040603070505020404" pitchFamily="18" charset="0"/>
                <a:sym typeface="Wingdings" panose="05000000000000000000" pitchFamily="2" charset="2"/>
              </a:rPr>
              <a:t></a:t>
            </a:r>
            <a:endParaRPr lang="en-GB" sz="2400" dirty="0">
              <a:latin typeface="Comic Sans MS" panose="030F0702030302020204" pitchFamily="66" charset="0"/>
              <a:cs typeface="Lucida Bright" panose="02040603070505020404" pitchFamily="18" charset="0"/>
            </a:endParaRPr>
          </a:p>
          <a:p>
            <a:pPr algn="ctr"/>
            <a:r>
              <a:rPr lang="en-GB" sz="2400" b="1" dirty="0">
                <a:solidFill>
                  <a:srgbClr val="0070C0"/>
                </a:solidFill>
                <a:latin typeface="Lucida Handwriting" panose="03010101010101010101" pitchFamily="66" charset="0"/>
              </a:rPr>
              <a:t>Mr Grice                                    04.11.2022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83991" y="1120675"/>
            <a:ext cx="9744502" cy="4431983"/>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endParaRPr lang="en-GB" sz="2400" b="1" dirty="0">
              <a:solidFill>
                <a:srgbClr val="0070C0"/>
              </a:solidFill>
              <a:latin typeface="Lucida Handwriting" panose="03010101010101010101" pitchFamily="66" charset="0"/>
            </a:endParaRPr>
          </a:p>
          <a:p>
            <a:pPr algn="ctr"/>
            <a:r>
              <a:rPr lang="en-GB" sz="4800" b="1" dirty="0">
                <a:solidFill>
                  <a:srgbClr val="CC0099"/>
                </a:solidFill>
                <a:latin typeface="Comic Sans MS" panose="030F0702030302020204" pitchFamily="66" charset="0"/>
              </a:rPr>
              <a:t>Louie</a:t>
            </a:r>
          </a:p>
          <a:p>
            <a:pPr algn="ctr"/>
            <a:r>
              <a:rPr lang="en-GB" sz="2400" b="1" dirty="0">
                <a:latin typeface="Comic Sans MS" panose="030F0702030302020204" pitchFamily="66" charset="0"/>
              </a:rPr>
              <a:t>For a great attitude towards learning this week. Louie has created some amazing work this week working independently on his tasks. Well done Louie!</a:t>
            </a:r>
            <a:endParaRPr lang="en-GB" sz="4800" b="1" dirty="0">
              <a:solidFill>
                <a:srgbClr val="CC0099"/>
              </a:solidFill>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Smart                                 04.11.2022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5355312"/>
          </a:xfrm>
          <a:prstGeom prst="rect">
            <a:avLst/>
          </a:prstGeom>
          <a:noFill/>
        </p:spPr>
        <p:txBody>
          <a:bodyPr wrap="square" rtlCol="0">
            <a:spAutoFit/>
          </a:bodyPr>
          <a:lstStyle/>
          <a:p>
            <a:pPr algn="ctr"/>
            <a:r>
              <a:rPr lang="en-GB" sz="6600" dirty="0">
                <a:latin typeface="Comic Sans MS" panose="030F0702030302020204" pitchFamily="66" charset="0"/>
              </a:rPr>
              <a:t>Pine</a:t>
            </a:r>
          </a:p>
          <a:p>
            <a:pPr algn="ctr"/>
            <a:r>
              <a:rPr lang="en-GB" sz="6600" dirty="0">
                <a:solidFill>
                  <a:srgbClr val="CC0099"/>
                </a:solidFill>
                <a:latin typeface="Comic Sans MS" panose="030F0702030302020204" pitchFamily="66" charset="0"/>
              </a:rPr>
              <a:t>Lola</a:t>
            </a:r>
          </a:p>
          <a:p>
            <a:pPr algn="ctr"/>
            <a:endParaRPr lang="en-GB" sz="2400" dirty="0">
              <a:latin typeface="Comic Sans MS" panose="030F0702030302020204" pitchFamily="66" charset="0"/>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Lola showed excellence during Science this week on our materials hunt. She was able to find many objects made from a range of materials.</a:t>
            </a:r>
          </a:p>
          <a:p>
            <a:pPr algn="ctr"/>
            <a:r>
              <a:rPr lang="en-GB" sz="2400" dirty="0">
                <a:solidFill>
                  <a:schemeClr val="bg2">
                    <a:lumMod val="10000"/>
                  </a:schemeClr>
                </a:solidFill>
                <a:latin typeface="Comic Sans MS" panose="030F0702030302020204" pitchFamily="66" charset="0"/>
                <a:sym typeface="Wingdings" panose="05000000000000000000" pitchFamily="2" charset="2"/>
              </a:rPr>
              <a:t>Well done Lola!</a:t>
            </a: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900" dirty="0">
              <a:latin typeface="Comic Sans MS" panose="030F0702030302020204" pitchFamily="66" charset="0"/>
            </a:endParaRP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Miss </a:t>
            </a:r>
            <a:r>
              <a:rPr lang="en-GB" sz="2400" b="1">
                <a:solidFill>
                  <a:srgbClr val="0070C0"/>
                </a:solidFill>
                <a:latin typeface="Lucida Handwriting" panose="03010101010101010101" pitchFamily="66" charset="0"/>
              </a:rPr>
              <a:t>Higgins                                 04.11.2022</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47536"/>
          </a:xfrm>
          <a:prstGeom prst="rect">
            <a:avLst/>
          </a:prstGeom>
          <a:noFill/>
        </p:spPr>
        <p:txBody>
          <a:bodyPr wrap="square" rtlCol="0">
            <a:spAutoFit/>
          </a:bodyPr>
          <a:lstStyle/>
          <a:p>
            <a:pPr algn="ctr"/>
            <a:r>
              <a:rPr lang="en-GB" sz="6600" dirty="0">
                <a:latin typeface="Comic Sans MS" panose="030F0702030302020204" pitchFamily="66" charset="0"/>
              </a:rPr>
              <a:t>Maple</a:t>
            </a:r>
            <a:endParaRPr lang="en-GB" sz="2400" b="1" dirty="0">
              <a:solidFill>
                <a:srgbClr val="0070C0"/>
              </a:solidFill>
              <a:latin typeface="Lucida Handwriting" panose="03010101010101010101" pitchFamily="66" charset="0"/>
            </a:endParaRPr>
          </a:p>
          <a:p>
            <a:pPr algn="ctr"/>
            <a:r>
              <a:rPr lang="en-GB" sz="4400" b="1" dirty="0">
                <a:solidFill>
                  <a:srgbClr val="CC0099"/>
                </a:solidFill>
                <a:latin typeface="Lucida Handwriting" panose="03010101010101010101" pitchFamily="66" charset="0"/>
              </a:rPr>
              <a:t>Kara </a:t>
            </a:r>
          </a:p>
          <a:p>
            <a:pPr algn="ctr"/>
            <a:endParaRPr lang="en-GB" sz="4400" b="1" dirty="0">
              <a:solidFill>
                <a:srgbClr val="CC0099"/>
              </a:solidFill>
              <a:latin typeface="Lucida Handwriting" panose="03010101010101010101" pitchFamily="66" charset="0"/>
            </a:endParaRPr>
          </a:p>
          <a:p>
            <a:pPr algn="ctr"/>
            <a:r>
              <a:rPr lang="en-GB" sz="2400" b="1" dirty="0">
                <a:latin typeface="Lucida Handwriting" panose="03010101010101010101" pitchFamily="66" charset="0"/>
              </a:rPr>
              <a:t>For a fantastic diary entry based on a Roman soldier going into battle.  Kara explained how the soldier was feeling and  what happened during the battle.  </a:t>
            </a:r>
          </a:p>
          <a:p>
            <a:pPr algn="ctr"/>
            <a:r>
              <a:rPr lang="en-GB" sz="2400" b="1" dirty="0">
                <a:latin typeface="Lucida Handwriting" panose="03010101010101010101" pitchFamily="66" charset="0"/>
              </a:rPr>
              <a:t>Well done Kara .</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Dawson                                  04.11.2022</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1567</TotalTime>
  <Words>390</Words>
  <Application>Microsoft Office PowerPoint</Application>
  <PresentationFormat>Widescreen</PresentationFormat>
  <Paragraphs>100</Paragraphs>
  <Slides>14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Bradley Hand ITC</vt:lpstr>
      <vt:lpstr>Calibri</vt:lpstr>
      <vt:lpstr>Calibri Light</vt:lpstr>
      <vt:lpstr>CCW Cursive Writing 33</vt:lpstr>
      <vt:lpstr>Comic Sans MS</vt:lpstr>
      <vt:lpstr>Lucida Bright</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Sarah Gill</cp:lastModifiedBy>
  <cp:revision>304</cp:revision>
  <cp:lastPrinted>2022-11-03T17:46:12Z</cp:lastPrinted>
  <dcterms:created xsi:type="dcterms:W3CDTF">2020-05-30T07:30:34Z</dcterms:created>
  <dcterms:modified xsi:type="dcterms:W3CDTF">2022-11-04T15:54:01Z</dcterms:modified>
</cp:coreProperties>
</file>