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0" r:id="rId4"/>
    <p:sldId id="259" r:id="rId5"/>
    <p:sldId id="284" r:id="rId6"/>
    <p:sldId id="286" r:id="rId7"/>
    <p:sldId id="288" r:id="rId8"/>
    <p:sldId id="290" r:id="rId9"/>
    <p:sldId id="292" r:id="rId10"/>
    <p:sldId id="294" r:id="rId11"/>
    <p:sldId id="296" r:id="rId12"/>
    <p:sldId id="298"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2" d="100"/>
          <a:sy n="72" d="100"/>
        </p:scale>
        <p:origin x="6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07/10/2022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07/10/2022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07/10/2022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07/10/2022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7</a:t>
            </a:r>
            <a:r>
              <a:rPr lang="en-GB" sz="4800" baseline="30000" dirty="0">
                <a:latin typeface="Comic Sans MS" panose="030F0702030302020204" pitchFamily="66" charset="0"/>
              </a:rPr>
              <a:t>th</a:t>
            </a:r>
            <a:r>
              <a:rPr lang="en-GB" sz="4800" dirty="0">
                <a:latin typeface="Comic Sans MS" panose="030F0702030302020204" pitchFamily="66" charset="0"/>
              </a:rPr>
              <a:t> October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70898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Lucida Handwriting" panose="03010101010101010101" pitchFamily="66" charset="0"/>
              </a:rPr>
              <a:t>Mikey </a:t>
            </a:r>
          </a:p>
          <a:p>
            <a:pPr algn="ctr"/>
            <a:r>
              <a:rPr lang="en-GB" sz="2400" b="1" dirty="0">
                <a:solidFill>
                  <a:srgbClr val="0070C0"/>
                </a:solidFill>
                <a:latin typeface="Lucida Handwriting" panose="03010101010101010101" pitchFamily="66" charset="0"/>
              </a:rPr>
              <a:t>For</a:t>
            </a:r>
          </a:p>
          <a:p>
            <a:pPr algn="ctr"/>
            <a:r>
              <a:rPr lang="en-GB" sz="2400" b="1" dirty="0">
                <a:solidFill>
                  <a:srgbClr val="0070C0"/>
                </a:solidFill>
                <a:latin typeface="Lucida Handwriting" panose="03010101010101010101" pitchFamily="66" charset="0"/>
              </a:rPr>
              <a:t>Being an amazing ‘expert’ in PE, showing kindness, patience and understanding to his classmates.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7.10.22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4693593"/>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Liam </a:t>
            </a:r>
          </a:p>
          <a:p>
            <a:pPr algn="ctr"/>
            <a:r>
              <a:rPr lang="en-GB" sz="2400" b="1" dirty="0">
                <a:latin typeface="Lucida Handwriting" panose="03010101010101010101" pitchFamily="66" charset="0"/>
              </a:rPr>
              <a:t>Liam has shown he has the capability of achieving well if he concentrates and puts his mind to the task at hand. He has shown this during the week, and it has delighted me to see what Liam is actually capable of.</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a:t>
            </a:r>
            <a:r>
              <a:rPr lang="en-GB" sz="2400" b="1" dirty="0" err="1">
                <a:solidFill>
                  <a:srgbClr val="0070C0"/>
                </a:solidFill>
                <a:latin typeface="Lucida Handwriting" panose="03010101010101010101" pitchFamily="66" charset="0"/>
              </a:rPr>
              <a:t>Tennuci</a:t>
            </a:r>
            <a:r>
              <a:rPr lang="en-GB" sz="2400" b="1" dirty="0">
                <a:solidFill>
                  <a:srgbClr val="0070C0"/>
                </a:solidFill>
                <a:latin typeface="Lucida Handwriting" panose="03010101010101010101" pitchFamily="66" charset="0"/>
              </a:rPr>
              <a:t>                                   7.10.22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109091"/>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Jaxson</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being resilient when working in class.</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Harvey and Miss Volante 7.10.22</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315544" y="986501"/>
            <a:ext cx="9744502" cy="5355312"/>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3600" dirty="0">
              <a:latin typeface="CCW Cursive Writing 33" panose="03050602040000000000" pitchFamily="66" charset="0"/>
            </a:endParaRPr>
          </a:p>
          <a:p>
            <a:pPr algn="ctr"/>
            <a:r>
              <a:rPr lang="en-GB" sz="3600" b="1" dirty="0">
                <a:solidFill>
                  <a:srgbClr val="0070C0"/>
                </a:solidFill>
                <a:latin typeface="CCW Cursive Writing 33" panose="03050602040000000000" pitchFamily="66" charset="0"/>
              </a:rPr>
              <a:t>Leo Bird</a:t>
            </a:r>
          </a:p>
          <a:p>
            <a:pPr algn="ctr"/>
            <a:endParaRPr lang="en-GB" sz="3600" dirty="0">
              <a:latin typeface="CCW Cursive Writing 33" panose="03050602040000000000" pitchFamily="66" charset="0"/>
            </a:endParaRPr>
          </a:p>
          <a:p>
            <a:pPr algn="ctr"/>
            <a:r>
              <a:rPr lang="en-GB" sz="3600" dirty="0">
                <a:latin typeface="CCW Cursive Writing 33" panose="03050602040000000000" pitchFamily="66" charset="0"/>
              </a:rPr>
              <a:t>A huge improvement in attitude and behaviour</a:t>
            </a:r>
            <a:r>
              <a:rPr lang="en-GB" sz="2400" dirty="0">
                <a:latin typeface="Comic Sans MS" panose="030F0702030302020204" pitchFamily="66" charset="0"/>
              </a:rPr>
              <a:t>.</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7.10.22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357824217"/>
              </p:ext>
            </p:extLst>
          </p:nvPr>
        </p:nvGraphicFramePr>
        <p:xfrm>
          <a:off x="1465178" y="2497564"/>
          <a:ext cx="9261644" cy="251148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7930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239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254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199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2" y="-266915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151968" y="1817345"/>
            <a:ext cx="3928724" cy="1323439"/>
          </a:xfrm>
          <a:prstGeom prst="rect">
            <a:avLst/>
          </a:prstGeom>
          <a:noFill/>
        </p:spPr>
        <p:txBody>
          <a:bodyPr wrap="square" rtlCol="0">
            <a:spAutoFit/>
          </a:bodyPr>
          <a:lstStyle/>
          <a:p>
            <a:r>
              <a:rPr lang="en-GB" sz="4000" dirty="0">
                <a:latin typeface="Comic Sans MS" panose="030F0702030302020204" pitchFamily="66" charset="0"/>
              </a:rPr>
              <a:t>Oak –</a:t>
            </a:r>
          </a:p>
          <a:p>
            <a:r>
              <a:rPr lang="en-GB" sz="4000" dirty="0">
                <a:latin typeface="Comic Sans MS" panose="030F0702030302020204" pitchFamily="66" charset="0"/>
              </a:rPr>
              <a:t>Ash –  </a:t>
            </a: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t>
            </a:r>
            <a:r>
              <a:rPr lang="en-GB" sz="4000" dirty="0" err="1">
                <a:solidFill>
                  <a:prstClr val="black"/>
                </a:solidFill>
                <a:latin typeface="Comic Sans MS" panose="030F0702030302020204" pitchFamily="66" charset="0"/>
              </a:rPr>
              <a:t>Carterose</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Jenson</a:t>
            </a:r>
          </a:p>
          <a:p>
            <a:pPr lvl="0"/>
            <a:r>
              <a:rPr lang="en-GB" sz="4000" dirty="0">
                <a:solidFill>
                  <a:prstClr val="black"/>
                </a:solidFill>
                <a:latin typeface="Comic Sans MS" panose="030F0702030302020204" pitchFamily="66" charset="0"/>
              </a:rPr>
              <a:t>Elm – Bethany</a:t>
            </a:r>
            <a:endParaRPr lang="en-GB" sz="4000" dirty="0">
              <a:solidFill>
                <a:prstClr val="black"/>
              </a:solidFill>
            </a:endParaRPr>
          </a:p>
        </p:txBody>
      </p:sp>
      <p:sp>
        <p:nvSpPr>
          <p:cNvPr id="8" name="Rectangle 7"/>
          <p:cNvSpPr/>
          <p:nvPr/>
        </p:nvSpPr>
        <p:spPr>
          <a:xfrm>
            <a:off x="6623190" y="3674808"/>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a:t>
            </a:r>
          </a:p>
          <a:p>
            <a:pPr lvl="0"/>
            <a:r>
              <a:rPr lang="en-GB" sz="4000" dirty="0">
                <a:solidFill>
                  <a:prstClr val="black"/>
                </a:solidFill>
                <a:latin typeface="Comic Sans MS" panose="030F0702030302020204" pitchFamily="66" charset="0"/>
              </a:rPr>
              <a:t>Aspen- Abbie</a:t>
            </a:r>
            <a:endParaRPr lang="en-GB" sz="4000" dirty="0">
              <a:solidFill>
                <a:prstClr val="black"/>
              </a:solidFill>
            </a:endParaRPr>
          </a:p>
        </p:txBody>
      </p:sp>
      <p:sp>
        <p:nvSpPr>
          <p:cNvPr id="9" name="Rectangle 8"/>
          <p:cNvSpPr/>
          <p:nvPr/>
        </p:nvSpPr>
        <p:spPr>
          <a:xfrm>
            <a:off x="1014478" y="3443601"/>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Felicity</a:t>
            </a:r>
          </a:p>
          <a:p>
            <a:pPr lvl="0"/>
            <a:r>
              <a:rPr lang="en-GB" sz="4000" dirty="0">
                <a:solidFill>
                  <a:prstClr val="black"/>
                </a:solidFill>
                <a:latin typeface="Comic Sans MS" panose="030F0702030302020204" pitchFamily="66" charset="0"/>
              </a:rPr>
              <a:t>Spruce – </a:t>
            </a:r>
          </a:p>
          <a:p>
            <a:pPr lvl="0"/>
            <a:r>
              <a:rPr lang="en-GB" sz="4000" dirty="0">
                <a:solidFill>
                  <a:prstClr val="black"/>
                </a:solidFill>
                <a:latin typeface="Comic Sans MS" panose="030F0702030302020204" pitchFamily="66" charset="0"/>
              </a:rPr>
              <a:t>Maple – </a:t>
            </a:r>
            <a:r>
              <a:rPr lang="en-GB" sz="4000" dirty="0" err="1">
                <a:solidFill>
                  <a:prstClr val="black"/>
                </a:solidFill>
                <a:latin typeface="Comic Sans MS" panose="030F0702030302020204" pitchFamily="66" charset="0"/>
              </a:rPr>
              <a:t>Harri</a:t>
            </a:r>
            <a:endParaRPr lang="en-GB" sz="4000"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948972" y="1862809"/>
            <a:ext cx="97035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 name="TextBox 4">
            <a:extLst>
              <a:ext uri="{FF2B5EF4-FFF2-40B4-BE49-F238E27FC236}">
                <a16:creationId xmlns:a16="http://schemas.microsoft.com/office/drawing/2014/main" id="{16F74E05-C047-48DD-81E0-771CFA1F7CB7}"/>
              </a:ext>
            </a:extLst>
          </p:cNvPr>
          <p:cNvSpPr txBox="1"/>
          <p:nvPr/>
        </p:nvSpPr>
        <p:spPr>
          <a:xfrm>
            <a:off x="1957388" y="2435526"/>
            <a:ext cx="3300412" cy="4524315"/>
          </a:xfrm>
          <a:prstGeom prst="rect">
            <a:avLst/>
          </a:prstGeom>
          <a:noFill/>
        </p:spPr>
        <p:txBody>
          <a:bodyPr wrap="square" rtlCol="0">
            <a:spAutoFit/>
          </a:bodyPr>
          <a:lstStyle/>
          <a:p>
            <a:r>
              <a:rPr lang="en-GB" sz="3200" dirty="0"/>
              <a:t>Gracie- Pine</a:t>
            </a:r>
          </a:p>
          <a:p>
            <a:r>
              <a:rPr lang="en-GB" sz="3200" dirty="0"/>
              <a:t>Amelia-  Pine</a:t>
            </a:r>
          </a:p>
          <a:p>
            <a:r>
              <a:rPr lang="en-GB" sz="3200" dirty="0"/>
              <a:t>Alaina- Pine</a:t>
            </a:r>
          </a:p>
          <a:p>
            <a:r>
              <a:rPr lang="en-GB" sz="3200" dirty="0"/>
              <a:t>Leo - Redwood</a:t>
            </a:r>
          </a:p>
          <a:p>
            <a:r>
              <a:rPr lang="en-GB" sz="3200" dirty="0"/>
              <a:t>Angel – Redwood</a:t>
            </a:r>
          </a:p>
          <a:p>
            <a:r>
              <a:rPr lang="en-GB" sz="3200" dirty="0"/>
              <a:t>David – Willow</a:t>
            </a:r>
          </a:p>
          <a:p>
            <a:r>
              <a:rPr lang="en-GB" sz="3200" dirty="0"/>
              <a:t>Kai - Willow</a:t>
            </a:r>
          </a:p>
          <a:p>
            <a:endParaRPr lang="en-GB" sz="3200" dirty="0"/>
          </a:p>
          <a:p>
            <a:endParaRPr lang="en-GB" sz="3200" dirty="0"/>
          </a:p>
        </p:txBody>
      </p:sp>
      <p:sp>
        <p:nvSpPr>
          <p:cNvPr id="6" name="TextBox 5">
            <a:extLst>
              <a:ext uri="{FF2B5EF4-FFF2-40B4-BE49-F238E27FC236}">
                <a16:creationId xmlns:a16="http://schemas.microsoft.com/office/drawing/2014/main" id="{2276F472-874B-4B05-AA77-FFAB9AECB582}"/>
              </a:ext>
            </a:extLst>
          </p:cNvPr>
          <p:cNvSpPr txBox="1"/>
          <p:nvPr/>
        </p:nvSpPr>
        <p:spPr>
          <a:xfrm>
            <a:off x="6096000" y="2637183"/>
            <a:ext cx="3962400" cy="3046988"/>
          </a:xfrm>
          <a:prstGeom prst="rect">
            <a:avLst/>
          </a:prstGeom>
          <a:noFill/>
        </p:spPr>
        <p:txBody>
          <a:bodyPr wrap="square" rtlCol="0">
            <a:spAutoFit/>
          </a:bodyPr>
          <a:lstStyle/>
          <a:p>
            <a:r>
              <a:rPr lang="en-GB" sz="3200" dirty="0"/>
              <a:t>Ella – Willow</a:t>
            </a:r>
          </a:p>
          <a:p>
            <a:r>
              <a:rPr lang="en-GB" sz="3200" dirty="0"/>
              <a:t>Kody – Willow</a:t>
            </a:r>
          </a:p>
          <a:p>
            <a:r>
              <a:rPr lang="en-GB" sz="3200" dirty="0"/>
              <a:t>Ralphie-Quinn – Birch</a:t>
            </a:r>
          </a:p>
          <a:p>
            <a:r>
              <a:rPr lang="en-GB" sz="3200" dirty="0"/>
              <a:t>Lincoln – Birch</a:t>
            </a:r>
          </a:p>
          <a:p>
            <a:r>
              <a:rPr lang="en-GB" sz="3200" dirty="0"/>
              <a:t>Louie </a:t>
            </a:r>
            <a:r>
              <a:rPr lang="en-GB" sz="3200" dirty="0" err="1"/>
              <a:t>Bartrum</a:t>
            </a:r>
            <a:r>
              <a:rPr lang="en-GB" sz="3200" dirty="0"/>
              <a:t> – Birch</a:t>
            </a:r>
          </a:p>
          <a:p>
            <a:r>
              <a:rPr lang="en-GB" sz="3200" dirty="0"/>
              <a:t>Bethany - Elm </a:t>
            </a: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55093"/>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Alfie</a:t>
            </a:r>
          </a:p>
          <a:p>
            <a:pPr algn="ctr"/>
            <a:endParaRPr lang="en-GB" sz="1400" dirty="0">
              <a:latin typeface="Comic Sans MS" panose="030F0702030302020204" pitchFamily="66" charset="0"/>
            </a:endParaRPr>
          </a:p>
          <a:p>
            <a:pPr algn="ctr"/>
            <a:r>
              <a:rPr lang="en-GB" sz="2400" dirty="0">
                <a:latin typeface="Comic Sans MS" panose="030F0702030302020204" pitchFamily="66" charset="0"/>
              </a:rPr>
              <a:t>Wow Alfie! You have absolutely blown me away this week with your attitude to learning. You have applied your sounds excellently into your independent writing. Well Done Alfie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7.10.2022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83991" y="1120675"/>
            <a:ext cx="9744502" cy="5170646"/>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Comic Sans MS" panose="030F0702030302020204" pitchFamily="66" charset="0"/>
              </a:rPr>
              <a:t>Ralphie-Quinn Yates</a:t>
            </a:r>
          </a:p>
          <a:p>
            <a:pPr algn="ctr"/>
            <a:endParaRPr lang="en-GB" sz="4800" b="1" dirty="0">
              <a:solidFill>
                <a:srgbClr val="CC0099"/>
              </a:solidFill>
              <a:latin typeface="Comic Sans MS" panose="030F0702030302020204" pitchFamily="66" charset="0"/>
            </a:endParaRPr>
          </a:p>
          <a:p>
            <a:pPr algn="ctr"/>
            <a:r>
              <a:rPr lang="en-GB" sz="2400" dirty="0">
                <a:latin typeface="Comic Sans MS" panose="030F0702030302020204" pitchFamily="66" charset="0"/>
              </a:rPr>
              <a:t>For fantastic improvement in his phonics. A very impressive week of showing the right attitude, fully engaging and working with wonderful focus. Well done, keep it up!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Pye                                  7.10.22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9744502" cy="4616648"/>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Max</a:t>
            </a:r>
            <a:r>
              <a:rPr lang="en-GB" sz="6600" dirty="0">
                <a:latin typeface="Comic Sans MS" panose="030F0702030302020204" pitchFamily="66" charset="0"/>
              </a:rPr>
              <a:t> </a:t>
            </a:r>
          </a:p>
          <a:p>
            <a:pPr algn="ctr"/>
            <a:r>
              <a:rPr lang="en-GB" sz="2400" dirty="0">
                <a:solidFill>
                  <a:schemeClr val="bg2">
                    <a:lumMod val="10000"/>
                  </a:schemeClr>
                </a:solidFill>
                <a:latin typeface="Comic Sans MS" panose="030F0702030302020204" pitchFamily="66" charset="0"/>
                <a:sym typeface="Wingdings" panose="05000000000000000000" pitchFamily="2" charset="2"/>
              </a:rPr>
              <a:t>Max has had a fantastic week with his maths learning. He has been working so hard and can independently</a:t>
            </a:r>
            <a:r>
              <a:rPr lang="en-GB" sz="2400" dirty="0">
                <a:solidFill>
                  <a:schemeClr val="bg2">
                    <a:lumMod val="10000"/>
                  </a:schemeClr>
                </a:solidFill>
                <a:latin typeface="Comic Sans MS" panose="030F0702030302020204" pitchFamily="66" charset="0"/>
              </a:rPr>
              <a:t> calculate the intervals on a number line to 100. Very pleased with all the effort and determination this week Max. Well done </a:t>
            </a:r>
            <a:r>
              <a:rPr lang="en-GB" sz="2400" dirty="0">
                <a:solidFill>
                  <a:schemeClr val="bg2">
                    <a:lumMod val="10000"/>
                  </a:schemeClr>
                </a:solidFill>
                <a:latin typeface="Comic Sans MS" panose="030F0702030302020204" pitchFamily="66" charset="0"/>
                <a:sym typeface="Wingdings" panose="05000000000000000000" pitchFamily="2" charset="2"/>
              </a:rPr>
              <a:t></a:t>
            </a:r>
            <a:r>
              <a:rPr lang="en-GB" sz="2400" dirty="0">
                <a:solidFill>
                  <a:schemeClr val="bg2">
                    <a:lumMod val="10000"/>
                  </a:schemeClr>
                </a:solidFill>
                <a:latin typeface="Comic Sans MS" panose="030F0702030302020204" pitchFamily="66" charset="0"/>
              </a:rPr>
              <a:t> </a:t>
            </a: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Miss Higgins                                 7.10.22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Ollie T.</a:t>
            </a:r>
          </a:p>
          <a:p>
            <a:pPr algn="ctr"/>
            <a:r>
              <a:rPr lang="en-GB" sz="2400" b="1" dirty="0">
                <a:latin typeface="Lucida Handwriting" panose="03010101010101010101" pitchFamily="66" charset="0"/>
              </a:rPr>
              <a:t>In our Religious and World views’ lessons, Ollie always shows a mature approach and answers questions after careful consideration. He has identified the meaning of symbols and items  that are important to the Christian and Jewish faiths and has compared some of these items.</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07.10.2022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err="1">
                <a:solidFill>
                  <a:srgbClr val="CC0099"/>
                </a:solidFill>
                <a:latin typeface="Comic Sans MS" panose="030F0702030302020204" pitchFamily="66" charset="0"/>
              </a:rPr>
              <a:t>Issac</a:t>
            </a:r>
            <a:r>
              <a:rPr lang="en-GB" sz="5400" b="1" dirty="0">
                <a:solidFill>
                  <a:srgbClr val="CC0099"/>
                </a:solidFill>
                <a:latin typeface="Comic Sans MS" panose="030F0702030302020204" pitchFamily="66" charset="0"/>
              </a:rPr>
              <a:t> Savage</a:t>
            </a:r>
          </a:p>
          <a:p>
            <a:pPr algn="ctr"/>
            <a:endParaRPr lang="en-GB" sz="5400" b="1" dirty="0">
              <a:solidFill>
                <a:srgbClr val="CC0099"/>
              </a:solidFill>
              <a:latin typeface="Comic Sans MS" panose="030F0702030302020204" pitchFamily="66" charset="0"/>
            </a:endParaRPr>
          </a:p>
          <a:p>
            <a:pPr algn="ctr"/>
            <a:r>
              <a:rPr lang="en-GB" sz="2800" dirty="0">
                <a:latin typeface="Comic Sans MS" panose="030F0702030302020204" pitchFamily="66" charset="0"/>
              </a:rPr>
              <a:t>For demonstrating super resilience and understanding in History when creating a timeline of early locomotives</a:t>
            </a:r>
          </a:p>
          <a:p>
            <a:pPr algn="ct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7.10.22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1255</TotalTime>
  <Words>404</Words>
  <Application>Microsoft Office PowerPoint</Application>
  <PresentationFormat>Widescreen</PresentationFormat>
  <Paragraphs>101</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CCW Cursive Writing 33</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Joshua Grice</cp:lastModifiedBy>
  <cp:revision>247</cp:revision>
  <cp:lastPrinted>2022-10-07T06:17:33Z</cp:lastPrinted>
  <dcterms:created xsi:type="dcterms:W3CDTF">2020-05-30T07:30:34Z</dcterms:created>
  <dcterms:modified xsi:type="dcterms:W3CDTF">2022-10-07T06:28:32Z</dcterms:modified>
</cp:coreProperties>
</file>