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1" r:id="rId3"/>
    <p:sldId id="274" r:id="rId4"/>
    <p:sldId id="262" r:id="rId5"/>
    <p:sldId id="277" r:id="rId6"/>
    <p:sldId id="264" r:id="rId7"/>
    <p:sldId id="266" r:id="rId8"/>
    <p:sldId id="267" r:id="rId9"/>
    <p:sldId id="282" r:id="rId10"/>
    <p:sldId id="275" r:id="rId11"/>
    <p:sldId id="280" r:id="rId12"/>
    <p:sldId id="276" r:id="rId13"/>
    <p:sldId id="278" r:id="rId14"/>
    <p:sldId id="279" r:id="rId15"/>
    <p:sldId id="269" r:id="rId16"/>
    <p:sldId id="283"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99FF99"/>
    <a:srgbClr val="FF00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19/06/2020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41863" y="1043216"/>
            <a:ext cx="9299971" cy="3139321"/>
          </a:xfrm>
          <a:prstGeom prst="rect">
            <a:avLst/>
          </a:prstGeom>
          <a:noFill/>
        </p:spPr>
        <p:txBody>
          <a:bodyPr wrap="square" rtlCol="0">
            <a:spAutoFit/>
          </a:bodyPr>
          <a:lstStyle/>
          <a:p>
            <a:pPr algn="ctr"/>
            <a:r>
              <a:rPr lang="en-GB" sz="6600" dirty="0" smtClean="0">
                <a:solidFill>
                  <a:srgbClr val="FF0000"/>
                </a:solidFill>
                <a:latin typeface="Comic Sans MS" panose="030F0702030302020204" pitchFamily="66" charset="0"/>
              </a:rPr>
              <a:t>Wow Assembly</a:t>
            </a:r>
            <a:r>
              <a:rPr lang="en-GB" sz="6600" dirty="0">
                <a:solidFill>
                  <a:srgbClr val="FF0000"/>
                </a:solidFill>
                <a:latin typeface="Comic Sans MS" panose="030F0702030302020204" pitchFamily="66" charset="0"/>
              </a:rPr>
              <a:t>:</a:t>
            </a:r>
            <a:endParaRPr lang="en-GB" sz="6600" dirty="0" smtClean="0">
              <a:solidFill>
                <a:srgbClr val="FF0000"/>
              </a:solidFill>
              <a:latin typeface="Comic Sans MS" panose="030F0702030302020204" pitchFamily="66" charset="0"/>
            </a:endParaRPr>
          </a:p>
          <a:p>
            <a:r>
              <a:rPr lang="en-GB" sz="6600" dirty="0" smtClean="0">
                <a:latin typeface="Comic Sans MS" panose="030F0702030302020204" pitchFamily="66" charset="0"/>
              </a:rPr>
              <a:t>Friday 19</a:t>
            </a:r>
            <a:r>
              <a:rPr lang="en-GB" sz="6600" baseline="30000" dirty="0" smtClean="0">
                <a:latin typeface="Comic Sans MS" panose="030F0702030302020204" pitchFamily="66" charset="0"/>
              </a:rPr>
              <a:t>th</a:t>
            </a:r>
            <a:r>
              <a:rPr lang="en-GB" sz="6600" dirty="0" smtClean="0">
                <a:latin typeface="Comic Sans MS" panose="030F0702030302020204" pitchFamily="66" charset="0"/>
              </a:rPr>
              <a:t> June 2020</a:t>
            </a:r>
            <a:endParaRPr lang="en-GB" sz="6600" dirty="0" smtClean="0">
              <a:latin typeface="Comic Sans MS" panose="030F0702030302020204" pitchFamily="66" charset="0"/>
            </a:endParaRP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2805" y="3291166"/>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3016873" y="828092"/>
            <a:ext cx="6513095" cy="2123658"/>
          </a:xfrm>
          <a:prstGeom prst="rect">
            <a:avLst/>
          </a:prstGeom>
          <a:noFill/>
        </p:spPr>
        <p:txBody>
          <a:bodyPr wrap="square" rtlCol="0">
            <a:spAutoFit/>
          </a:bodyPr>
          <a:lstStyle/>
          <a:p>
            <a:pPr algn="ctr"/>
            <a:r>
              <a:rPr lang="en-GB" sz="6600" dirty="0" smtClean="0">
                <a:latin typeface="Comic Sans MS" panose="030F0702030302020204" pitchFamily="66" charset="0"/>
              </a:rPr>
              <a:t>Willow</a:t>
            </a:r>
          </a:p>
          <a:p>
            <a:pPr algn="ctr"/>
            <a:r>
              <a:rPr lang="en-GB" sz="6600" dirty="0" smtClean="0">
                <a:solidFill>
                  <a:srgbClr val="CC0099"/>
                </a:solidFill>
                <a:latin typeface="Comic Sans MS" panose="030F0702030302020204" pitchFamily="66" charset="0"/>
              </a:rPr>
              <a:t>Jay W.</a:t>
            </a:r>
            <a:endParaRPr lang="en-GB" sz="6600" dirty="0">
              <a:solidFill>
                <a:srgbClr val="CC0099"/>
              </a:solidFill>
              <a:latin typeface="Comic Sans MS" panose="030F0702030302020204" pitchFamily="66" charset="0"/>
            </a:endParaRPr>
          </a:p>
        </p:txBody>
      </p:sp>
      <p:sp>
        <p:nvSpPr>
          <p:cNvPr id="4" name="Rectangle 3"/>
          <p:cNvSpPr/>
          <p:nvPr/>
        </p:nvSpPr>
        <p:spPr>
          <a:xfrm>
            <a:off x="1177413" y="3101875"/>
            <a:ext cx="9837174" cy="2616101"/>
          </a:xfrm>
          <a:prstGeom prst="rect">
            <a:avLst/>
          </a:prstGeom>
        </p:spPr>
        <p:txBody>
          <a:bodyPr wrap="square">
            <a:spAutoFit/>
          </a:bodyPr>
          <a:lstStyle/>
          <a:p>
            <a:pPr algn="ctr"/>
            <a:r>
              <a:rPr lang="en-GB" sz="2800" dirty="0" smtClean="0">
                <a:latin typeface="Comic Sans MS" panose="030F0702030302020204" pitchFamily="66" charset="0"/>
              </a:rPr>
              <a:t>For becoming a super pen-pal to his Great-Grandma and writing to her all the time!</a:t>
            </a:r>
          </a:p>
          <a:p>
            <a:pPr algn="ctr"/>
            <a:endParaRPr lang="en-GB" sz="2800" dirty="0">
              <a:latin typeface="Comic Sans MS" panose="030F0702030302020204" pitchFamily="66" charset="0"/>
            </a:endParaRPr>
          </a:p>
          <a:p>
            <a:pPr algn="ctr"/>
            <a:endParaRPr lang="en-GB" sz="2800" dirty="0">
              <a:latin typeface="Comic Sans MS" panose="030F0702030302020204" pitchFamily="66" charset="0"/>
            </a:endParaRPr>
          </a:p>
          <a:p>
            <a:endParaRPr lang="en-GB" sz="28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a:t>
            </a:r>
            <a:r>
              <a:rPr lang="en-GB" sz="2400" b="1" dirty="0" smtClean="0">
                <a:solidFill>
                  <a:srgbClr val="0070C0"/>
                </a:solidFill>
                <a:latin typeface="Lucida Handwriting" panose="03010101010101010101" pitchFamily="66" charset="0"/>
              </a:rPr>
              <a:t>                                           19.06.20</a:t>
            </a:r>
            <a:endParaRPr lang="en-GB" sz="2400" b="1" dirty="0">
              <a:solidFill>
                <a:srgbClr val="0070C0"/>
              </a:solidFill>
              <a:latin typeface="Lucida Handwriting" panose="03010101010101010101" pitchFamily="66" charset="0"/>
            </a:endParaRPr>
          </a:p>
        </p:txBody>
      </p:sp>
      <p:pic>
        <p:nvPicPr>
          <p:cNvPr id="5"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5"/>
          <a:stretch>
            <a:fillRect/>
          </a:stretch>
        </p:blipFill>
        <p:spPr>
          <a:xfrm>
            <a:off x="9484484" y="824196"/>
            <a:ext cx="1657350" cy="1743075"/>
          </a:xfrm>
          <a:prstGeom prst="rect">
            <a:avLst/>
          </a:prstGeom>
        </p:spPr>
      </p:pic>
    </p:spTree>
    <p:extLst>
      <p:ext uri="{BB962C8B-B14F-4D97-AF65-F5344CB8AC3E}">
        <p14:creationId xmlns:p14="http://schemas.microsoft.com/office/powerpoint/2010/main" val="13545483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46758"/>
            <a:ext cx="6513095" cy="2123658"/>
          </a:xfrm>
          <a:prstGeom prst="rect">
            <a:avLst/>
          </a:prstGeom>
          <a:noFill/>
        </p:spPr>
        <p:txBody>
          <a:bodyPr wrap="square" rtlCol="0">
            <a:spAutoFit/>
          </a:bodyPr>
          <a:lstStyle/>
          <a:p>
            <a:pPr algn="ctr"/>
            <a:r>
              <a:rPr lang="en-GB" sz="6600" dirty="0" smtClean="0">
                <a:latin typeface="Comic Sans MS" panose="030F0702030302020204" pitchFamily="66" charset="0"/>
              </a:rPr>
              <a:t>Willow</a:t>
            </a:r>
          </a:p>
          <a:p>
            <a:pPr algn="ctr"/>
            <a:r>
              <a:rPr lang="en-GB" sz="6600" dirty="0" smtClean="0">
                <a:solidFill>
                  <a:srgbClr val="CC0099"/>
                </a:solidFill>
                <a:latin typeface="Comic Sans MS" panose="030F0702030302020204" pitchFamily="66" charset="0"/>
              </a:rPr>
              <a:t>Violet T.</a:t>
            </a:r>
            <a:endParaRPr lang="en-GB" sz="6600" dirty="0">
              <a:solidFill>
                <a:srgbClr val="CC0099"/>
              </a:solidFill>
              <a:latin typeface="Comic Sans MS" panose="030F0702030302020204" pitchFamily="66" charset="0"/>
            </a:endParaRPr>
          </a:p>
        </p:txBody>
      </p:sp>
      <p:sp>
        <p:nvSpPr>
          <p:cNvPr id="4" name="Rectangle 3"/>
          <p:cNvSpPr/>
          <p:nvPr/>
        </p:nvSpPr>
        <p:spPr>
          <a:xfrm>
            <a:off x="1177413" y="3101875"/>
            <a:ext cx="9837174" cy="2616101"/>
          </a:xfrm>
          <a:prstGeom prst="rect">
            <a:avLst/>
          </a:prstGeom>
        </p:spPr>
        <p:txBody>
          <a:bodyPr wrap="square">
            <a:spAutoFit/>
          </a:bodyPr>
          <a:lstStyle/>
          <a:p>
            <a:pPr algn="ctr"/>
            <a:r>
              <a:rPr lang="en-GB" sz="2800" dirty="0" smtClean="0">
                <a:latin typeface="Comic Sans MS" panose="030F0702030302020204" pitchFamily="66" charset="0"/>
              </a:rPr>
              <a:t>For </a:t>
            </a:r>
            <a:r>
              <a:rPr lang="en-GB" sz="2800" dirty="0" smtClean="0">
                <a:latin typeface="Comic Sans MS" panose="030F0702030302020204" pitchFamily="66" charset="0"/>
              </a:rPr>
              <a:t>outstanding effort with ALL her home learning and getting 100% on the Education City activities!</a:t>
            </a:r>
            <a:endParaRPr lang="en-GB" sz="2800" dirty="0" smtClean="0">
              <a:latin typeface="Comic Sans MS" panose="030F0702030302020204" pitchFamily="66" charset="0"/>
            </a:endParaRPr>
          </a:p>
          <a:p>
            <a:pPr algn="ctr"/>
            <a:endParaRPr lang="en-GB" sz="2800" dirty="0">
              <a:latin typeface="Comic Sans MS" panose="030F0702030302020204" pitchFamily="66" charset="0"/>
            </a:endParaRPr>
          </a:p>
          <a:p>
            <a:pPr algn="ctr"/>
            <a:endParaRPr lang="en-GB" sz="2800" dirty="0">
              <a:latin typeface="Comic Sans MS" panose="030F0702030302020204" pitchFamily="66" charset="0"/>
            </a:endParaRPr>
          </a:p>
          <a:p>
            <a:endParaRPr lang="en-GB" sz="28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a:t>
            </a:r>
            <a:r>
              <a:rPr lang="en-GB" sz="2400" b="1" dirty="0" smtClean="0">
                <a:solidFill>
                  <a:srgbClr val="0070C0"/>
                </a:solidFill>
                <a:latin typeface="Lucida Handwriting" panose="03010101010101010101" pitchFamily="66" charset="0"/>
              </a:rPr>
              <a:t>                                           19.06.20</a:t>
            </a:r>
            <a:endParaRPr lang="en-GB" sz="2400" b="1" dirty="0">
              <a:solidFill>
                <a:srgbClr val="0070C0"/>
              </a:solidFill>
              <a:latin typeface="Lucida Handwriting" panose="03010101010101010101" pitchFamily="66" charset="0"/>
            </a:endParaRPr>
          </a:p>
        </p:txBody>
      </p:sp>
      <p:pic>
        <p:nvPicPr>
          <p:cNvPr id="5"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5"/>
          <a:stretch>
            <a:fillRect/>
          </a:stretch>
        </p:blipFill>
        <p:spPr>
          <a:xfrm>
            <a:off x="9484484" y="824196"/>
            <a:ext cx="1657350" cy="1743075"/>
          </a:xfrm>
          <a:prstGeom prst="rect">
            <a:avLst/>
          </a:prstGeom>
        </p:spPr>
      </p:pic>
    </p:spTree>
    <p:extLst>
      <p:ext uri="{BB962C8B-B14F-4D97-AF65-F5344CB8AC3E}">
        <p14:creationId xmlns:p14="http://schemas.microsoft.com/office/powerpoint/2010/main" val="1874803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976284" y="994611"/>
            <a:ext cx="8141110" cy="7171194"/>
          </a:xfrm>
          <a:prstGeom prst="rect">
            <a:avLst/>
          </a:prstGeom>
          <a:noFill/>
        </p:spPr>
        <p:txBody>
          <a:bodyPr wrap="square" rtlCol="0">
            <a:spAutoFit/>
          </a:bodyPr>
          <a:lstStyle/>
          <a:p>
            <a:pPr algn="ctr"/>
            <a:r>
              <a:rPr lang="en-GB" sz="6600" dirty="0" smtClean="0">
                <a:latin typeface="Comic Sans MS" panose="030F0702030302020204" pitchFamily="66" charset="0"/>
              </a:rPr>
              <a:t>Spruce</a:t>
            </a:r>
          </a:p>
          <a:p>
            <a:pPr algn="ctr"/>
            <a:r>
              <a:rPr lang="en-GB" sz="6600" dirty="0" smtClean="0">
                <a:solidFill>
                  <a:srgbClr val="CC0099"/>
                </a:solidFill>
                <a:latin typeface="Comic Sans MS" panose="030F0702030302020204" pitchFamily="66" charset="0"/>
              </a:rPr>
              <a:t>Aimee J.</a:t>
            </a:r>
            <a:endParaRPr lang="en-GB" sz="6600" dirty="0" smtClean="0">
              <a:solidFill>
                <a:srgbClr val="CC0099"/>
              </a:solidFill>
              <a:latin typeface="Comic Sans MS" panose="030F0702030302020204" pitchFamily="66" charset="0"/>
            </a:endParaRPr>
          </a:p>
          <a:p>
            <a:pPr algn="ctr"/>
            <a:endParaRPr lang="en-GB" sz="3600" dirty="0" smtClean="0">
              <a:latin typeface="Comic Sans MS" panose="030F0702030302020204" pitchFamily="66" charset="0"/>
            </a:endParaRPr>
          </a:p>
          <a:p>
            <a:pPr algn="ctr"/>
            <a:r>
              <a:rPr lang="en-GB" sz="2800" dirty="0" smtClean="0">
                <a:latin typeface="Comic Sans MS" panose="030F0702030302020204" pitchFamily="66" charset="0"/>
              </a:rPr>
              <a:t>For outstanding effort in Science and amazing presentation of her work!</a:t>
            </a:r>
            <a:endParaRPr lang="en-GB" sz="2800" dirty="0" smtClean="0">
              <a:latin typeface="Comic Sans MS" panose="030F0702030302020204" pitchFamily="66" charset="0"/>
            </a:endParaRPr>
          </a:p>
          <a:p>
            <a:pPr algn="ctr"/>
            <a:endParaRPr lang="en-GB" sz="3600" dirty="0" smtClean="0">
              <a:latin typeface="Comic Sans MS" panose="030F0702030302020204" pitchFamily="66" charset="0"/>
            </a:endParaRPr>
          </a:p>
          <a:p>
            <a:pPr algn="ctr"/>
            <a:endParaRPr lang="en-GB" sz="3600" dirty="0" smtClean="0">
              <a:latin typeface="Comic Sans MS" panose="030F0702030302020204" pitchFamily="66" charset="0"/>
            </a:endParaRPr>
          </a:p>
          <a:p>
            <a:pPr algn="ctr"/>
            <a:r>
              <a:rPr lang="en-GB" sz="2400" b="1" dirty="0" smtClean="0">
                <a:solidFill>
                  <a:srgbClr val="0070C0"/>
                </a:solidFill>
                <a:latin typeface="Lucida Handwriting" panose="03010101010101010101" pitchFamily="66" charset="0"/>
              </a:rPr>
              <a:t>Miss Shipley</a:t>
            </a:r>
            <a:r>
              <a:rPr lang="en-GB" sz="2400" b="1" dirty="0" smtClean="0">
                <a:solidFill>
                  <a:srgbClr val="0070C0"/>
                </a:solidFill>
                <a:latin typeface="Lucida Handwriting" panose="03010101010101010101" pitchFamily="66" charset="0"/>
              </a:rPr>
              <a:t>				</a:t>
            </a:r>
            <a:r>
              <a:rPr lang="en-GB" sz="2400" b="1" dirty="0" smtClean="0">
                <a:solidFill>
                  <a:srgbClr val="0070C0"/>
                </a:solidFill>
                <a:latin typeface="Lucida Handwriting" panose="03010101010101010101" pitchFamily="66" charset="0"/>
              </a:rPr>
              <a:t>19.06.2020</a:t>
            </a:r>
            <a:endParaRPr lang="en-GB" sz="2400" b="1" dirty="0" smtClean="0">
              <a:solidFill>
                <a:srgbClr val="0070C0"/>
              </a:solidFill>
              <a:latin typeface="Lucida Handwriting" panose="03010101010101010101" pitchFamily="66" charset="0"/>
            </a:endParaRPr>
          </a:p>
          <a:p>
            <a:pPr algn="ctr"/>
            <a:endParaRPr lang="en-GB" sz="6600" dirty="0" smtClean="0">
              <a:latin typeface="Comic Sans MS" panose="030F0702030302020204" pitchFamily="66" charset="0"/>
            </a:endParaRP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9484484" y="824196"/>
            <a:ext cx="1657350" cy="1743075"/>
          </a:xfrm>
          <a:prstGeom prst="rect">
            <a:avLst/>
          </a:prstGeom>
        </p:spPr>
      </p:pic>
    </p:spTree>
    <p:extLst>
      <p:ext uri="{BB962C8B-B14F-4D97-AF65-F5344CB8AC3E}">
        <p14:creationId xmlns:p14="http://schemas.microsoft.com/office/powerpoint/2010/main" val="21158032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3"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5"/>
          <a:stretch>
            <a:fillRect/>
          </a:stretch>
        </p:blipFill>
        <p:spPr>
          <a:xfrm>
            <a:off x="9484484" y="824196"/>
            <a:ext cx="1657350" cy="1743075"/>
          </a:xfrm>
          <a:prstGeom prst="rect">
            <a:avLst/>
          </a:prstGeom>
        </p:spPr>
      </p:pic>
      <p:sp>
        <p:nvSpPr>
          <p:cNvPr id="5" name="Rectangle 4"/>
          <p:cNvSpPr/>
          <p:nvPr/>
        </p:nvSpPr>
        <p:spPr>
          <a:xfrm>
            <a:off x="1132764" y="824196"/>
            <a:ext cx="10009070" cy="5016758"/>
          </a:xfrm>
          <a:prstGeom prst="rect">
            <a:avLst/>
          </a:prstGeom>
        </p:spPr>
        <p:txBody>
          <a:bodyPr wrap="square">
            <a:spAutoFit/>
          </a:bodyPr>
          <a:lstStyle/>
          <a:p>
            <a:pPr algn="ctr"/>
            <a:r>
              <a:rPr lang="en-GB" sz="6600" dirty="0">
                <a:latin typeface="Comic Sans MS" panose="030F0702030302020204" pitchFamily="66" charset="0"/>
              </a:rPr>
              <a:t>Spruce</a:t>
            </a:r>
          </a:p>
          <a:p>
            <a:pPr algn="ctr"/>
            <a:r>
              <a:rPr lang="en-GB" sz="6600" dirty="0" smtClean="0">
                <a:solidFill>
                  <a:srgbClr val="CC0099"/>
                </a:solidFill>
                <a:latin typeface="Comic Sans MS" panose="030F0702030302020204" pitchFamily="66" charset="0"/>
              </a:rPr>
              <a:t>Charlie S.</a:t>
            </a:r>
          </a:p>
          <a:p>
            <a:pPr algn="ctr"/>
            <a:endParaRPr lang="en-GB" sz="3600" dirty="0">
              <a:latin typeface="Comic Sans MS" panose="030F0702030302020204" pitchFamily="66" charset="0"/>
            </a:endParaRPr>
          </a:p>
          <a:p>
            <a:pPr algn="ctr"/>
            <a:r>
              <a:rPr lang="en-GB" sz="2800" dirty="0" smtClean="0">
                <a:latin typeface="Comic Sans MS" panose="030F0702030302020204" pitchFamily="66" charset="0"/>
              </a:rPr>
              <a:t>For amazing perseverance in maths and with the Gold Award!</a:t>
            </a:r>
          </a:p>
          <a:p>
            <a:pPr algn="ctr"/>
            <a:endParaRPr lang="en-GB" sz="3600" dirty="0">
              <a:latin typeface="Comic Sans MS" panose="030F0702030302020204" pitchFamily="66" charset="0"/>
            </a:endParaRPr>
          </a:p>
          <a:p>
            <a:pPr algn="ctr"/>
            <a:endParaRPr lang="en-GB" sz="36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19.06.2020</a:t>
            </a:r>
          </a:p>
        </p:txBody>
      </p:sp>
    </p:spTree>
    <p:extLst>
      <p:ext uri="{BB962C8B-B14F-4D97-AF65-F5344CB8AC3E}">
        <p14:creationId xmlns:p14="http://schemas.microsoft.com/office/powerpoint/2010/main" val="151473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pre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213851" y="-1189696"/>
            <a:ext cx="7138179" cy="9517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15292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755059" y="1215837"/>
            <a:ext cx="8967018" cy="5201424"/>
          </a:xfrm>
          <a:prstGeom prst="rect">
            <a:avLst/>
          </a:prstGeom>
          <a:noFill/>
        </p:spPr>
        <p:txBody>
          <a:bodyPr wrap="square" rtlCol="0">
            <a:spAutoFit/>
          </a:bodyPr>
          <a:lstStyle/>
          <a:p>
            <a:pPr algn="ctr"/>
            <a:r>
              <a:rPr lang="en-GB" sz="6600" dirty="0" smtClean="0">
                <a:latin typeface="Comic Sans MS" panose="030F0702030302020204" pitchFamily="66" charset="0"/>
              </a:rPr>
              <a:t>Redwood</a:t>
            </a:r>
          </a:p>
          <a:p>
            <a:pPr algn="ctr"/>
            <a:r>
              <a:rPr lang="en-GB" sz="6000" dirty="0" smtClean="0">
                <a:solidFill>
                  <a:srgbClr val="CC0099"/>
                </a:solidFill>
                <a:latin typeface="Comic Sans MS" panose="030F0702030302020204" pitchFamily="66" charset="0"/>
              </a:rPr>
              <a:t>Ava P.</a:t>
            </a:r>
            <a:endParaRPr lang="en-GB" sz="6000" dirty="0" smtClean="0">
              <a:solidFill>
                <a:srgbClr val="CC0099"/>
              </a:solidFill>
              <a:latin typeface="Comic Sans MS" panose="030F0702030302020204" pitchFamily="66" charset="0"/>
            </a:endParaRPr>
          </a:p>
          <a:p>
            <a:pPr algn="ctr"/>
            <a:endParaRPr lang="en-GB" sz="2800" dirty="0" smtClean="0">
              <a:latin typeface="Comic Sans MS" panose="030F0702030302020204" pitchFamily="66" charset="0"/>
            </a:endParaRPr>
          </a:p>
          <a:p>
            <a:pPr algn="ctr"/>
            <a:r>
              <a:rPr lang="en-GB" sz="2800" dirty="0" smtClean="0">
                <a:latin typeface="Comic Sans MS" panose="030F0702030302020204" pitchFamily="66" charset="0"/>
              </a:rPr>
              <a:t>For excellence and resilience in her dancing. </a:t>
            </a:r>
            <a:endParaRPr lang="en-GB" sz="2800" dirty="0" smtClean="0">
              <a:latin typeface="Comic Sans MS" panose="030F0702030302020204" pitchFamily="66" charset="0"/>
            </a:endParaRPr>
          </a:p>
          <a:p>
            <a:pPr algn="ctr"/>
            <a:endParaRPr lang="en-GB" sz="2800" dirty="0" smtClean="0">
              <a:latin typeface="Comic Sans MS" panose="030F0702030302020204" pitchFamily="66" charset="0"/>
            </a:endParaRPr>
          </a:p>
          <a:p>
            <a:pPr algn="ctr"/>
            <a:endParaRPr lang="en-GB" sz="3200" dirty="0">
              <a:solidFill>
                <a:srgbClr val="0070C0"/>
              </a:solidFill>
              <a:latin typeface="Comic Sans MS" panose="030F0702030302020204" pitchFamily="66" charset="0"/>
            </a:endParaRPr>
          </a:p>
          <a:p>
            <a:pPr algn="ctr"/>
            <a:r>
              <a:rPr lang="en-GB" sz="2400" b="1" dirty="0" smtClean="0">
                <a:solidFill>
                  <a:srgbClr val="0070C0"/>
                </a:solidFill>
                <a:latin typeface="Lucida Handwriting" panose="03010101010101010101" pitchFamily="66" charset="0"/>
              </a:rPr>
              <a:t>Miss Shipley                                  </a:t>
            </a:r>
            <a:r>
              <a:rPr lang="en-GB" sz="2400" b="1" dirty="0" smtClean="0">
                <a:solidFill>
                  <a:srgbClr val="0070C0"/>
                </a:solidFill>
                <a:latin typeface="Lucida Handwriting" panose="03010101010101010101" pitchFamily="66" charset="0"/>
              </a:rPr>
              <a:t>12.06.20</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960674"/>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9498131" y="858719"/>
            <a:ext cx="1657350" cy="1743075"/>
          </a:xfrm>
          <a:prstGeom prst="rect">
            <a:avLst/>
          </a:prstGeom>
        </p:spPr>
      </p:pic>
    </p:spTree>
    <p:extLst>
      <p:ext uri="{BB962C8B-B14F-4D97-AF65-F5344CB8AC3E}">
        <p14:creationId xmlns:p14="http://schemas.microsoft.com/office/powerpoint/2010/main" val="1750339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110343" y="796835"/>
            <a:ext cx="9980023" cy="5047536"/>
          </a:xfrm>
          <a:prstGeom prst="rect">
            <a:avLst/>
          </a:prstGeom>
          <a:noFill/>
        </p:spPr>
        <p:txBody>
          <a:bodyPr wrap="square" rtlCol="0">
            <a:spAutoFit/>
          </a:bodyPr>
          <a:lstStyle/>
          <a:p>
            <a:pPr algn="ctr"/>
            <a:r>
              <a:rPr lang="en-GB" sz="4600" dirty="0" smtClean="0"/>
              <a:t>A massive congratulations to all of our Home Learning WOW Workers. It has been wonderful to see and hear about so many exciting projects and lessons this week. We can’t wait to see what you do next week and share some more WOW work with our Woodlands’ friends.</a:t>
            </a:r>
            <a:endParaRPr lang="en-GB" sz="4600" dirty="0"/>
          </a:p>
        </p:txBody>
      </p:sp>
    </p:spTree>
    <p:extLst>
      <p:ext uri="{BB962C8B-B14F-4D97-AF65-F5344CB8AC3E}">
        <p14:creationId xmlns:p14="http://schemas.microsoft.com/office/powerpoint/2010/main" val="2613413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8" name="Rectangle 7"/>
          <p:cNvSpPr/>
          <p:nvPr/>
        </p:nvSpPr>
        <p:spPr>
          <a:xfrm>
            <a:off x="2210937" y="1248982"/>
            <a:ext cx="8311487" cy="2923877"/>
          </a:xfrm>
          <a:prstGeom prst="rect">
            <a:avLst/>
          </a:prstGeom>
        </p:spPr>
        <p:txBody>
          <a:bodyPr wrap="square">
            <a:spAutoFit/>
          </a:bodyPr>
          <a:lstStyle/>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a:t>
            </a: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4000"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Just because something doesn’t go as you planned, it doesn’t </a:t>
            </a:r>
          </a:p>
          <a:p>
            <a:pPr algn="ctr">
              <a:lnSpc>
                <a:spcPct val="115000"/>
              </a:lnSpc>
              <a:spcAft>
                <a:spcPts val="0"/>
              </a:spcAft>
            </a:pPr>
            <a:r>
              <a:rPr lang="en-GB" sz="4000"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mean it is useless.</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9" name="Rounded Rectangular Callout 8"/>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39497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1067449" y="752594"/>
            <a:ext cx="10101293" cy="4999317"/>
          </a:xfrm>
          <a:prstGeom prst="rect">
            <a:avLst/>
          </a:prstGeom>
        </p:spPr>
        <p:txBody>
          <a:bodyPr wrap="square">
            <a:spAutoFit/>
          </a:bodyPr>
          <a:lstStyle/>
          <a:p>
            <a:pPr algn="ctr">
              <a:lnSpc>
                <a:spcPct val="115000"/>
              </a:lnSpc>
              <a:spcAft>
                <a:spcPts val="0"/>
              </a:spcAft>
            </a:pPr>
            <a:r>
              <a:rPr lang="en-GB" sz="4000" dirty="0" smtClean="0">
                <a:latin typeface="Comic Sans MS" panose="030F0702030302020204" pitchFamily="66" charset="0"/>
                <a:ea typeface="Calibri" panose="020F0502020204030204" pitchFamily="34" charset="0"/>
                <a:cs typeface="Times New Roman" panose="02020603050405020304" pitchFamily="18" charset="0"/>
              </a:rPr>
              <a:t>As this is the first week of our Distance Learners WOW assembly I have added a couple of extra people who have been hard at work. Just like in school, we want to share and celebrate all of your achievements so please let us know what you are learning at home!</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3222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smtClean="0">
                <a:latin typeface="Comic Sans MS" panose="030F0702030302020204" pitchFamily="66" charset="0"/>
              </a:rPr>
              <a:t>Oak</a:t>
            </a:r>
          </a:p>
          <a:p>
            <a:pPr algn="ctr"/>
            <a:r>
              <a:rPr lang="en-GB" sz="6600" dirty="0" smtClean="0">
                <a:solidFill>
                  <a:srgbClr val="CC0099"/>
                </a:solidFill>
                <a:latin typeface="Comic Sans MS" panose="030F0702030302020204" pitchFamily="66" charset="0"/>
              </a:rPr>
              <a:t>Harrison C.</a:t>
            </a:r>
            <a:endParaRPr lang="en-GB" sz="6600" dirty="0" smtClean="0">
              <a:solidFill>
                <a:srgbClr val="CC0099"/>
              </a:solidFill>
              <a:latin typeface="Comic Sans MS" panose="030F0702030302020204" pitchFamily="66" charset="0"/>
            </a:endParaRP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dirty="0" smtClean="0">
                <a:latin typeface="Comic Sans MS" panose="030F0702030302020204" pitchFamily="66" charset="0"/>
              </a:rPr>
              <a:t>Amazing investigations into circuits and electricity</a:t>
            </a:r>
          </a:p>
          <a:p>
            <a:pPr algn="ctr"/>
            <a:endParaRPr lang="en-GB" sz="2400" dirty="0" smtClean="0">
              <a:latin typeface="Comic Sans MS" panose="030F0702030302020204" pitchFamily="66" charset="0"/>
            </a:endParaRPr>
          </a:p>
          <a:p>
            <a:pPr algn="ctr"/>
            <a:endParaRPr lang="en-GB" sz="2400" dirty="0" smtClean="0">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Shipley				19.06.20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302" y="485820"/>
            <a:ext cx="10045726" cy="5941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793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91821" y="994611"/>
            <a:ext cx="10058400" cy="5262979"/>
          </a:xfrm>
          <a:prstGeom prst="rect">
            <a:avLst/>
          </a:prstGeom>
          <a:noFill/>
        </p:spPr>
        <p:txBody>
          <a:bodyPr wrap="square" rtlCol="0">
            <a:spAutoFit/>
          </a:bodyPr>
          <a:lstStyle/>
          <a:p>
            <a:pPr algn="ctr"/>
            <a:r>
              <a:rPr lang="en-GB" sz="6600" dirty="0" smtClean="0">
                <a:latin typeface="Comic Sans MS" panose="030F0702030302020204" pitchFamily="66" charset="0"/>
              </a:rPr>
              <a:t>Pine</a:t>
            </a:r>
          </a:p>
          <a:p>
            <a:pPr algn="ctr"/>
            <a:r>
              <a:rPr lang="en-GB" sz="6600" dirty="0" smtClean="0">
                <a:solidFill>
                  <a:srgbClr val="CC0099"/>
                </a:solidFill>
                <a:latin typeface="Comic Sans MS" panose="030F0702030302020204" pitchFamily="66" charset="0"/>
              </a:rPr>
              <a:t>Brandon M.</a:t>
            </a:r>
            <a:endParaRPr lang="en-GB" sz="5400" dirty="0" smtClean="0">
              <a:latin typeface="Comic Sans MS" panose="030F0702030302020204" pitchFamily="66" charset="0"/>
            </a:endParaRPr>
          </a:p>
          <a:p>
            <a:pPr algn="ctr"/>
            <a:endParaRPr lang="en-GB" sz="3600" dirty="0" smtClean="0">
              <a:latin typeface="Comic Sans MS" panose="030F0702030302020204" pitchFamily="66" charset="0"/>
            </a:endParaRPr>
          </a:p>
          <a:p>
            <a:pPr algn="ctr"/>
            <a:r>
              <a:rPr lang="en-GB" sz="3600" dirty="0" smtClean="0">
                <a:latin typeface="Comic Sans MS" panose="030F0702030302020204" pitchFamily="66" charset="0"/>
              </a:rPr>
              <a:t>For amazing resilience with his hom</a:t>
            </a:r>
            <a:r>
              <a:rPr lang="en-GB" sz="3600" dirty="0" smtClean="0">
                <a:latin typeface="Comic Sans MS" panose="030F0702030302020204" pitchFamily="66" charset="0"/>
              </a:rPr>
              <a:t>e learning!</a:t>
            </a:r>
            <a:r>
              <a:rPr lang="en-GB" sz="3600" dirty="0" smtClean="0">
                <a:latin typeface="Comic Sans MS" panose="030F0702030302020204" pitchFamily="66" charset="0"/>
              </a:rPr>
              <a:t> </a:t>
            </a:r>
            <a:endParaRPr lang="en-GB" sz="3600" dirty="0">
              <a:latin typeface="Comic Sans MS" panose="030F0702030302020204" pitchFamily="66" charset="0"/>
            </a:endParaRPr>
          </a:p>
          <a:p>
            <a:pPr algn="ctr"/>
            <a:endParaRPr lang="en-GB" sz="3600" dirty="0" smtClean="0">
              <a:solidFill>
                <a:srgbClr val="0070C0"/>
              </a:solidFill>
              <a:latin typeface="Comic Sans MS" panose="030F0702030302020204" pitchFamily="66" charset="0"/>
            </a:endParaRPr>
          </a:p>
          <a:p>
            <a:pPr algn="ctr"/>
            <a:r>
              <a:rPr lang="en-GB" sz="2400" b="1" dirty="0" smtClean="0">
                <a:solidFill>
                  <a:srgbClr val="0070C0"/>
                </a:solidFill>
                <a:latin typeface="Lucida Handwriting" panose="03010101010101010101" pitchFamily="66" charset="0"/>
              </a:rPr>
              <a:t>Miss Shipley                                </a:t>
            </a:r>
            <a:r>
              <a:rPr lang="en-GB" sz="2400" b="1" dirty="0" smtClean="0">
                <a:solidFill>
                  <a:srgbClr val="0070C0"/>
                </a:solidFill>
                <a:latin typeface="Lucida Handwriting" panose="03010101010101010101" pitchFamily="66" charset="0"/>
              </a:rPr>
              <a:t>12.06.20</a:t>
            </a:r>
            <a:endParaRPr lang="en-GB" sz="2400" b="1" dirty="0">
              <a:solidFill>
                <a:srgbClr val="0070C0"/>
              </a:solidFill>
              <a:latin typeface="Lucida Handwriting" panose="03010101010101010101" pitchFamily="66" charset="0"/>
            </a:endParaRPr>
          </a:p>
          <a:p>
            <a:pPr algn="ctr"/>
            <a:endParaRPr lang="en-GB" sz="3600" dirty="0" smtClean="0">
              <a:latin typeface="Comic Sans MS" panose="030F0702030302020204" pitchFamily="66" charset="0"/>
            </a:endParaRPr>
          </a:p>
          <a:p>
            <a:pPr algn="ctr"/>
            <a:endParaRPr lang="en-GB" sz="3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9484484" y="824196"/>
            <a:ext cx="1657350" cy="1743075"/>
          </a:xfrm>
          <a:prstGeom prst="rect">
            <a:avLst/>
          </a:prstGeom>
        </p:spPr>
      </p:pic>
    </p:spTree>
    <p:extLst>
      <p:ext uri="{BB962C8B-B14F-4D97-AF65-F5344CB8AC3E}">
        <p14:creationId xmlns:p14="http://schemas.microsoft.com/office/powerpoint/2010/main" val="4191343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05469" y="847787"/>
            <a:ext cx="10003809" cy="5262979"/>
          </a:xfrm>
          <a:prstGeom prst="rect">
            <a:avLst/>
          </a:prstGeom>
          <a:noFill/>
        </p:spPr>
        <p:txBody>
          <a:bodyPr wrap="square" rtlCol="0">
            <a:spAutoFit/>
          </a:bodyPr>
          <a:lstStyle/>
          <a:p>
            <a:pPr algn="ctr"/>
            <a:r>
              <a:rPr lang="en-GB" sz="6600" dirty="0" smtClean="0">
                <a:latin typeface="Comic Sans MS" panose="030F0702030302020204" pitchFamily="66" charset="0"/>
              </a:rPr>
              <a:t>Birch</a:t>
            </a:r>
          </a:p>
          <a:p>
            <a:pPr algn="ctr"/>
            <a:r>
              <a:rPr lang="en-GB" sz="6600" dirty="0" smtClean="0">
                <a:solidFill>
                  <a:srgbClr val="CC0099"/>
                </a:solidFill>
                <a:latin typeface="Comic Sans MS" panose="030F0702030302020204" pitchFamily="66" charset="0"/>
              </a:rPr>
              <a:t>Oliver B.</a:t>
            </a:r>
            <a:endParaRPr lang="en-GB" sz="3600" dirty="0" smtClean="0">
              <a:latin typeface="Comic Sans MS" panose="030F0702030302020204" pitchFamily="66" charset="0"/>
            </a:endParaRPr>
          </a:p>
          <a:p>
            <a:pPr algn="ctr"/>
            <a:endParaRPr lang="en-GB" sz="3600" dirty="0" smtClean="0">
              <a:latin typeface="Comic Sans MS" panose="030F0702030302020204" pitchFamily="66" charset="0"/>
            </a:endParaRPr>
          </a:p>
          <a:p>
            <a:pPr algn="ctr"/>
            <a:r>
              <a:rPr lang="en-GB" sz="3600" dirty="0" smtClean="0">
                <a:latin typeface="Comic Sans MS" panose="030F0702030302020204" pitchFamily="66" charset="0"/>
              </a:rPr>
              <a:t>For a super attitude to home learning even when it gets tricky!</a:t>
            </a:r>
            <a:endParaRPr lang="en-GB" sz="3600" dirty="0" smtClean="0">
              <a:latin typeface="Comic Sans MS" panose="030F0702030302020204" pitchFamily="66" charset="0"/>
            </a:endParaRPr>
          </a:p>
          <a:p>
            <a:pPr algn="ctr"/>
            <a:endParaRPr lang="en-GB" sz="36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a:t>
            </a:r>
            <a:r>
              <a:rPr lang="en-GB" sz="2400" b="1" dirty="0" smtClean="0">
                <a:solidFill>
                  <a:srgbClr val="0070C0"/>
                </a:solidFill>
                <a:latin typeface="Lucida Handwriting" panose="03010101010101010101" pitchFamily="66" charset="0"/>
              </a:rPr>
              <a:t>			12.06.20</a:t>
            </a:r>
            <a:endParaRPr lang="en-GB" sz="2400" b="1" dirty="0">
              <a:solidFill>
                <a:srgbClr val="0070C0"/>
              </a:solidFill>
              <a:latin typeface="Lucida Handwriting" panose="03010101010101010101" pitchFamily="66" charset="0"/>
            </a:endParaRPr>
          </a:p>
          <a:p>
            <a:pPr algn="ctr"/>
            <a:endParaRPr lang="en-GB" sz="3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9484484" y="824196"/>
            <a:ext cx="1657350" cy="1743075"/>
          </a:xfrm>
          <a:prstGeom prst="rect">
            <a:avLst/>
          </a:prstGeom>
        </p:spPr>
      </p:pic>
    </p:spTree>
    <p:extLst>
      <p:ext uri="{BB962C8B-B14F-4D97-AF65-F5344CB8AC3E}">
        <p14:creationId xmlns:p14="http://schemas.microsoft.com/office/powerpoint/2010/main" val="2244810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05470" y="762599"/>
            <a:ext cx="10085694" cy="6678751"/>
          </a:xfrm>
          <a:prstGeom prst="rect">
            <a:avLst/>
          </a:prstGeom>
          <a:noFill/>
        </p:spPr>
        <p:txBody>
          <a:bodyPr wrap="square" rtlCol="0">
            <a:spAutoFit/>
          </a:bodyPr>
          <a:lstStyle/>
          <a:p>
            <a:pPr algn="ctr"/>
            <a:r>
              <a:rPr lang="en-GB" sz="6600" dirty="0" smtClean="0">
                <a:latin typeface="Comic Sans MS" panose="030F0702030302020204" pitchFamily="66" charset="0"/>
              </a:rPr>
              <a:t>Chestnut</a:t>
            </a:r>
          </a:p>
          <a:p>
            <a:pPr algn="ctr"/>
            <a:r>
              <a:rPr lang="en-GB" sz="6600" dirty="0" err="1" smtClean="0">
                <a:solidFill>
                  <a:srgbClr val="CC0099"/>
                </a:solidFill>
                <a:latin typeface="Comic Sans MS" panose="030F0702030302020204" pitchFamily="66" charset="0"/>
              </a:rPr>
              <a:t>Lacey</a:t>
            </a:r>
            <a:r>
              <a:rPr lang="en-GB" sz="6600" dirty="0" smtClean="0">
                <a:solidFill>
                  <a:srgbClr val="CC0099"/>
                </a:solidFill>
                <a:latin typeface="Comic Sans MS" panose="030F0702030302020204" pitchFamily="66" charset="0"/>
              </a:rPr>
              <a:t> H-C.</a:t>
            </a:r>
            <a:endParaRPr lang="en-GB" sz="6600" dirty="0" smtClean="0">
              <a:solidFill>
                <a:srgbClr val="CC0099"/>
              </a:solidFill>
              <a:latin typeface="Comic Sans MS" panose="030F0702030302020204" pitchFamily="66" charset="0"/>
            </a:endParaRPr>
          </a:p>
          <a:p>
            <a:pPr algn="ctr"/>
            <a:endParaRPr lang="en-GB" sz="6600" dirty="0">
              <a:latin typeface="Comic Sans MS" panose="030F0702030302020204" pitchFamily="66" charset="0"/>
            </a:endParaRPr>
          </a:p>
          <a:p>
            <a:pPr algn="ctr"/>
            <a:r>
              <a:rPr lang="en-GB" sz="3600" dirty="0" smtClean="0">
                <a:latin typeface="Comic Sans MS" panose="030F0702030302020204" pitchFamily="66" charset="0"/>
              </a:rPr>
              <a:t>For outstanding achievements and dedication to art lessons at home!</a:t>
            </a:r>
            <a:endParaRPr lang="en-GB" sz="3600" dirty="0" smtClean="0">
              <a:latin typeface="Comic Sans MS" panose="030F0702030302020204" pitchFamily="66" charset="0"/>
            </a:endParaRPr>
          </a:p>
          <a:p>
            <a:pPr algn="ctr"/>
            <a:endParaRPr lang="en-GB" sz="3600" dirty="0">
              <a:latin typeface="Comic Sans MS" panose="030F0702030302020204" pitchFamily="66" charset="0"/>
            </a:endParaRPr>
          </a:p>
          <a:p>
            <a:pPr lvl="0" algn="ctr"/>
            <a:r>
              <a:rPr lang="en-GB" sz="2400" b="1" dirty="0">
                <a:solidFill>
                  <a:srgbClr val="0070C0"/>
                </a:solidFill>
                <a:latin typeface="Lucida Handwriting" panose="03010101010101010101" pitchFamily="66" charset="0"/>
              </a:rPr>
              <a:t>Miss Shipley </a:t>
            </a:r>
            <a:r>
              <a:rPr lang="en-GB" sz="2400" b="1" dirty="0" smtClean="0">
                <a:solidFill>
                  <a:srgbClr val="0070C0"/>
                </a:solidFill>
                <a:latin typeface="Lucida Handwriting" panose="03010101010101010101" pitchFamily="66" charset="0"/>
              </a:rPr>
              <a:t>			12.06.20</a:t>
            </a:r>
            <a:endParaRPr lang="en-GB" sz="2400" b="1" dirty="0">
              <a:solidFill>
                <a:srgbClr val="0070C0"/>
              </a:solidFill>
              <a:latin typeface="Lucida Handwriting" panose="03010101010101010101" pitchFamily="66" charset="0"/>
            </a:endParaRPr>
          </a:p>
          <a:p>
            <a:pPr algn="ctr"/>
            <a:endParaRPr lang="en-GB" sz="3200" b="1" dirty="0" smtClean="0">
              <a:latin typeface="Comic Sans MS" panose="030F0702030302020204" pitchFamily="66" charset="0"/>
            </a:endParaRP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9484484" y="824196"/>
            <a:ext cx="1657350" cy="1743075"/>
          </a:xfrm>
          <a:prstGeom prst="rect">
            <a:avLst/>
          </a:prstGeom>
        </p:spPr>
      </p:pic>
    </p:spTree>
    <p:extLst>
      <p:ext uri="{BB962C8B-B14F-4D97-AF65-F5344CB8AC3E}">
        <p14:creationId xmlns:p14="http://schemas.microsoft.com/office/powerpoint/2010/main" val="655994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pre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989" y="470264"/>
            <a:ext cx="11920068" cy="5773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471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964</TotalTime>
  <Words>319</Words>
  <Application>Microsoft Office PowerPoint</Application>
  <PresentationFormat>Widescreen</PresentationFormat>
  <Paragraphs>68</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Comic Sans MS</vt:lpstr>
      <vt:lpstr>Lucida Handwriting</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Miss Shipley</cp:lastModifiedBy>
  <cp:revision>51</cp:revision>
  <cp:lastPrinted>2020-06-05T13:03:55Z</cp:lastPrinted>
  <dcterms:created xsi:type="dcterms:W3CDTF">2020-05-30T07:30:34Z</dcterms:created>
  <dcterms:modified xsi:type="dcterms:W3CDTF">2020-06-19T12:27:29Z</dcterms:modified>
</cp:coreProperties>
</file>