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306" r:id="rId4"/>
    <p:sldId id="260" r:id="rId5"/>
    <p:sldId id="323" r:id="rId6"/>
    <p:sldId id="305" r:id="rId7"/>
    <p:sldId id="303" r:id="rId8"/>
    <p:sldId id="284" r:id="rId9"/>
    <p:sldId id="286" r:id="rId10"/>
    <p:sldId id="288" r:id="rId11"/>
    <p:sldId id="304" r:id="rId12"/>
    <p:sldId id="292" r:id="rId13"/>
    <p:sldId id="296" r:id="rId14"/>
    <p:sldId id="298" r:id="rId15"/>
    <p:sldId id="300" r:id="rId16"/>
    <p:sldId id="259" r:id="rId17"/>
    <p:sldId id="32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1" d="100"/>
          <a:sy n="71"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356B63-B5D4-4FFF-8BAB-EE51338E5EEC}" type="datetimeFigureOut">
              <a:rPr lang="en-GB" smtClean="0"/>
              <a:t>26/10/2023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94A3DF-A81D-4481-96EB-301390592BD7}" type="slidenum">
              <a:rPr lang="en-GB" smtClean="0"/>
              <a:t>‹#›</a:t>
            </a:fld>
            <a:endParaRPr lang="en-GB"/>
          </a:p>
        </p:txBody>
      </p:sp>
    </p:spTree>
    <p:extLst>
      <p:ext uri="{BB962C8B-B14F-4D97-AF65-F5344CB8AC3E}">
        <p14:creationId xmlns:p14="http://schemas.microsoft.com/office/powerpoint/2010/main" val="67927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87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49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506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2003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223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501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404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6814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04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108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677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171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629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647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5761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09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58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886820" y="1122465"/>
            <a:ext cx="7952727"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Thursday 26</a:t>
            </a:r>
            <a:r>
              <a:rPr lang="en-GB" sz="4800" baseline="30000" dirty="0">
                <a:latin typeface="Comic Sans MS" panose="030F0702030302020204" pitchFamily="66" charset="0"/>
              </a:rPr>
              <a:t>th</a:t>
            </a:r>
            <a:r>
              <a:rPr lang="en-GB" sz="4800" dirty="0">
                <a:latin typeface="Comic Sans MS" panose="030F0702030302020204" pitchFamily="66" charset="0"/>
              </a:rPr>
              <a:t> October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824196"/>
            <a:ext cx="9744502" cy="5293757"/>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4400" b="1" dirty="0">
                <a:solidFill>
                  <a:srgbClr val="FF0066"/>
                </a:solidFill>
                <a:latin typeface="Lucida Handwriting" panose="03010101010101010101" pitchFamily="66" charset="0"/>
              </a:rPr>
              <a:t>Ralphie</a:t>
            </a:r>
          </a:p>
          <a:p>
            <a:pPr algn="ctr"/>
            <a:r>
              <a:rPr lang="en-GB" sz="4400" dirty="0">
                <a:latin typeface="Calibri" panose="020F0502020204030204" pitchFamily="34" charset="0"/>
                <a:cs typeface="Calibri" panose="020F0502020204030204" pitchFamily="34" charset="0"/>
              </a:rPr>
              <a:t>For making a super effort with your handwriting and writing a super description of the alien in our story.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 Miss Lincoln                     		</a:t>
            </a:r>
            <a:r>
              <a:rPr lang="en-GB" sz="2400" b="1">
                <a:solidFill>
                  <a:srgbClr val="0070C0"/>
                </a:solidFill>
                <a:latin typeface="Lucida Handwriting" panose="03010101010101010101" pitchFamily="66" charset="0"/>
              </a:rPr>
              <a:t>	26.10.2023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7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16758"/>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5400" b="1" dirty="0">
                <a:solidFill>
                  <a:srgbClr val="CC0099"/>
                </a:solidFill>
                <a:latin typeface="Comic Sans MS" panose="030F0702030302020204" pitchFamily="66" charset="0"/>
              </a:rPr>
              <a:t>Fletcher</a:t>
            </a:r>
          </a:p>
          <a:p>
            <a:pPr algn="ctr"/>
            <a:r>
              <a:rPr lang="en-GB" sz="2800" dirty="0">
                <a:latin typeface="Comic Sans MS" panose="030F0702030302020204" pitchFamily="66" charset="0"/>
              </a:rPr>
              <a:t>For working hard in all areas of the curriculum.  Fletcher is trying to improve his handwriting and is showing resilience by persevering with tasks that he </a:t>
            </a:r>
            <a:r>
              <a:rPr lang="en-GB" sz="2800">
                <a:latin typeface="Comic Sans MS" panose="030F0702030302020204" pitchFamily="66" charset="0"/>
              </a:rPr>
              <a:t>finds challenging. </a:t>
            </a:r>
            <a:endParaRPr lang="en-GB" sz="2800" dirty="0">
              <a:latin typeface="Comic Sans MS" panose="030F0702030302020204" pitchFamily="66" charset="0"/>
            </a:endParaRP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Dawson	   		   				26.10.2023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630017" y="824196"/>
            <a:ext cx="8348870" cy="4385816"/>
          </a:xfrm>
          <a:prstGeom prst="rect">
            <a:avLst/>
          </a:prstGeom>
          <a:noFill/>
        </p:spPr>
        <p:txBody>
          <a:bodyPr wrap="square" rtlCol="0">
            <a:spAutoFit/>
          </a:bodyPr>
          <a:lstStyle/>
          <a:p>
            <a:pPr algn="ctr"/>
            <a:r>
              <a:rPr lang="en-GB" sz="6600" dirty="0">
                <a:latin typeface="Comic Sans MS" panose="030F0702030302020204" pitchFamily="66" charset="0"/>
              </a:rPr>
              <a:t>Chestnut</a:t>
            </a:r>
            <a:endParaRPr lang="en-GB" sz="6600" b="1" dirty="0">
              <a:solidFill>
                <a:srgbClr val="CC0099"/>
              </a:solidFill>
              <a:latin typeface="Comic Sans MS" panose="030F0702030302020204" pitchFamily="66" charset="0"/>
            </a:endParaRPr>
          </a:p>
          <a:p>
            <a:pPr algn="ctr"/>
            <a:endParaRPr lang="en-GB" sz="900" b="1" dirty="0">
              <a:solidFill>
                <a:srgbClr val="CC0099"/>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Ayla</a:t>
            </a:r>
          </a:p>
          <a:p>
            <a:pPr algn="ctr"/>
            <a:endParaRPr lang="en-GB" sz="2400" b="1" dirty="0">
              <a:solidFill>
                <a:srgbClr val="CC0099"/>
              </a:solidFill>
              <a:latin typeface="Lucida Handwriting" panose="03010101010101010101" pitchFamily="66" charset="0"/>
            </a:endParaRPr>
          </a:p>
          <a:p>
            <a:pPr algn="ctr"/>
            <a:r>
              <a:rPr lang="en-US" sz="2000" b="1" dirty="0">
                <a:latin typeface="Lucida Handwriting" panose="03010101010101010101" pitchFamily="66" charset="0"/>
              </a:rPr>
              <a:t>Ayla Has shown an improved working attitude this week towards her math. She has shown better concentration and has realized she can achieve even with learning that is new to her. </a:t>
            </a:r>
          </a:p>
          <a:p>
            <a:pPr algn="ctr"/>
            <a:endParaRPr lang="en-US" sz="2000" b="1"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26.10.23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73311"/>
            <a:ext cx="6853690" cy="12191998"/>
          </a:xfrm>
          <a:prstGeom prst="rect">
            <a:avLst/>
          </a:prstGeom>
        </p:spPr>
      </p:pic>
      <p:sp>
        <p:nvSpPr>
          <p:cNvPr id="3" name="TextBox 2"/>
          <p:cNvSpPr txBox="1"/>
          <p:nvPr/>
        </p:nvSpPr>
        <p:spPr>
          <a:xfrm>
            <a:off x="1050166" y="966743"/>
            <a:ext cx="9744502" cy="4678204"/>
          </a:xfrm>
          <a:prstGeom prst="rect">
            <a:avLst/>
          </a:prstGeom>
          <a:noFill/>
        </p:spPr>
        <p:txBody>
          <a:bodyPr wrap="square" rtlCol="0">
            <a:spAutoFit/>
          </a:bodyPr>
          <a:lstStyle/>
          <a:p>
            <a:pPr algn="ctr"/>
            <a:r>
              <a:rPr lang="en-GB" sz="6600" dirty="0">
                <a:latin typeface="Comic Sans MS" panose="030F0702030302020204" pitchFamily="66" charset="0"/>
              </a:rPr>
              <a:t>Aspen </a:t>
            </a:r>
            <a:endParaRPr lang="en-GB" sz="2400" b="1" dirty="0">
              <a:solidFill>
                <a:srgbClr val="0070C0"/>
              </a:solidFill>
              <a:latin typeface="Lucida Handwriting" panose="03010101010101010101" pitchFamily="66" charset="0"/>
            </a:endParaRPr>
          </a:p>
          <a:p>
            <a:pPr algn="ctr"/>
            <a:endParaRPr lang="en-GB" sz="4000" b="1" dirty="0">
              <a:solidFill>
                <a:srgbClr val="FF0066"/>
              </a:solidFill>
              <a:latin typeface="Lucida Handwriting" panose="03010101010101010101" pitchFamily="66" charset="0"/>
            </a:endParaRPr>
          </a:p>
          <a:p>
            <a:pPr algn="ctr"/>
            <a:r>
              <a:rPr lang="en-GB" sz="4400" b="1" dirty="0">
                <a:solidFill>
                  <a:srgbClr val="CC0099"/>
                </a:solidFill>
                <a:latin typeface="Lucida Handwriting" panose="03010101010101010101" pitchFamily="66" charset="0"/>
              </a:rPr>
              <a:t>Nevaeh</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For having a consistent excellent attitude to learning, showing resilience and perseverance in all of her work. </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Mrs Davies &amp; Mrs Read   26.10.23.</a:t>
            </a:r>
          </a:p>
          <a:p>
            <a:pPr algn="ctr"/>
            <a:r>
              <a:rPr lang="en-GB" sz="2400" b="1" dirty="0">
                <a:solidFill>
                  <a:srgbClr val="0070C0"/>
                </a:solidFill>
                <a:latin typeface="Lucida Handwriting" panose="03010101010101010101" pitchFamily="66" charset="0"/>
              </a:rPr>
              <a:t> </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1059166"/>
            <a:ext cx="9744502" cy="4001095"/>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r>
              <a:rPr lang="en-GB" sz="4400" dirty="0">
                <a:solidFill>
                  <a:srgbClr val="CC0099"/>
                </a:solidFill>
                <a:latin typeface="Comic Sans MS" panose="030F0702030302020204" pitchFamily="66" charset="0"/>
              </a:rPr>
              <a:t>Ruby A</a:t>
            </a:r>
          </a:p>
          <a:p>
            <a:r>
              <a:rPr lang="en-GB" sz="2400" b="1" dirty="0">
                <a:solidFill>
                  <a:srgbClr val="0070C0"/>
                </a:solidFill>
                <a:latin typeface="Lucida Handwriting" panose="03010101010101010101" pitchFamily="66" charset="0"/>
              </a:rPr>
              <a:t>Ruby A has shown great resilience skills this week working on maths. She has used her excellent times table knowledge and applied it  in our factor lessons. </a:t>
            </a:r>
          </a:p>
          <a:p>
            <a:endParaRPr lang="en-GB" sz="2400" b="1" dirty="0">
              <a:solidFill>
                <a:srgbClr val="0070C0"/>
              </a:solidFill>
              <a:latin typeface="Lucida Handwriting" panose="03010101010101010101" pitchFamily="66" charset="0"/>
            </a:endParaRPr>
          </a:p>
          <a:p>
            <a:r>
              <a:rPr lang="en-GB" sz="2400" b="1" dirty="0">
                <a:solidFill>
                  <a:srgbClr val="0070C0"/>
                </a:solidFill>
                <a:latin typeface="Lucida Handwriting" panose="03010101010101010101" pitchFamily="66" charset="0"/>
              </a:rPr>
              <a:t>Mrs  Holliday 			</a:t>
            </a:r>
            <a:r>
              <a:rPr lang="en-GB" sz="2400" b="1">
                <a:solidFill>
                  <a:srgbClr val="0070C0"/>
                </a:solidFill>
                <a:latin typeface="Lucida Handwriting" panose="03010101010101010101" pitchFamily="66" charset="0"/>
              </a:rPr>
              <a:t>                           26.10.2023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flipV="1">
            <a:off x="1019920" y="1763375"/>
            <a:ext cx="10152158" cy="3956760"/>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p:txBody>
      </p:sp>
      <p:sp>
        <p:nvSpPr>
          <p:cNvPr id="5" name="TextBox 4">
            <a:extLst>
              <a:ext uri="{FF2B5EF4-FFF2-40B4-BE49-F238E27FC236}">
                <a16:creationId xmlns:a16="http://schemas.microsoft.com/office/drawing/2014/main" id="{62767FD6-65CA-4E19-8742-F40EC7A8D9F0}"/>
              </a:ext>
            </a:extLst>
          </p:cNvPr>
          <p:cNvSpPr txBox="1"/>
          <p:nvPr/>
        </p:nvSpPr>
        <p:spPr>
          <a:xfrm>
            <a:off x="5223996" y="2199590"/>
            <a:ext cx="5148470"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BFD8A88E-8859-4C8B-B63E-B8860EF3702F}"/>
              </a:ext>
            </a:extLst>
          </p:cNvPr>
          <p:cNvSpPr txBox="1"/>
          <p:nvPr/>
        </p:nvSpPr>
        <p:spPr>
          <a:xfrm>
            <a:off x="1629838" y="2409945"/>
            <a:ext cx="7056961" cy="3293209"/>
          </a:xfrm>
          <a:prstGeom prst="rect">
            <a:avLst/>
          </a:prstGeom>
          <a:noFill/>
        </p:spPr>
        <p:txBody>
          <a:bodyPr wrap="square" rtlCol="0">
            <a:spAutoFit/>
          </a:bodyPr>
          <a:lstStyle/>
          <a:p>
            <a:r>
              <a:rPr lang="en-GB" sz="1600" dirty="0"/>
              <a:t>Lillie-Jan – Oak            Edward-Daniel – Birch          Isabelle - Spruce</a:t>
            </a:r>
          </a:p>
          <a:p>
            <a:r>
              <a:rPr lang="en-GB" sz="1600" dirty="0"/>
              <a:t>Teddy – Oak                 Harley – Birch                        Lola - Spruce</a:t>
            </a:r>
          </a:p>
          <a:p>
            <a:r>
              <a:rPr lang="en-GB" sz="1600" dirty="0"/>
              <a:t>Duke – Pine                  Brody – Spruce                     Travis - Spruce</a:t>
            </a:r>
          </a:p>
          <a:p>
            <a:r>
              <a:rPr lang="en-GB" sz="1600" dirty="0"/>
              <a:t>Finley P – Pine             Harry E – Spruce                   Harry C </a:t>
            </a:r>
            <a:r>
              <a:rPr lang="en-GB" sz="1600"/>
              <a:t>- Spruce</a:t>
            </a:r>
            <a:endParaRPr lang="en-GB" sz="1600" dirty="0"/>
          </a:p>
          <a:p>
            <a:r>
              <a:rPr lang="en-GB" sz="1600" dirty="0"/>
              <a:t>Rocco – Pine</a:t>
            </a:r>
          </a:p>
          <a:p>
            <a:r>
              <a:rPr lang="en-GB" sz="1600" dirty="0"/>
              <a:t>Kai, Isabel &amp; Seth – Redwood</a:t>
            </a:r>
          </a:p>
          <a:p>
            <a:r>
              <a:rPr lang="en-GB" sz="1600" dirty="0"/>
              <a:t>Bethany – Elm</a:t>
            </a:r>
          </a:p>
          <a:p>
            <a:r>
              <a:rPr lang="en-GB" sz="1600" dirty="0"/>
              <a:t>Theo – Elm</a:t>
            </a:r>
          </a:p>
          <a:p>
            <a:r>
              <a:rPr lang="en-GB" sz="1600" dirty="0"/>
              <a:t>Evie – Chestnut</a:t>
            </a:r>
          </a:p>
          <a:p>
            <a:r>
              <a:rPr lang="en-GB" sz="1600" dirty="0"/>
              <a:t>Ayla – Chestnut</a:t>
            </a:r>
          </a:p>
          <a:p>
            <a:r>
              <a:rPr lang="en-GB" sz="1600" dirty="0"/>
              <a:t>Max – Chestnut</a:t>
            </a:r>
          </a:p>
          <a:p>
            <a:r>
              <a:rPr lang="en-GB" sz="1600" dirty="0"/>
              <a:t>Oliver – Chestnut</a:t>
            </a:r>
          </a:p>
          <a:p>
            <a:r>
              <a:rPr lang="en-GB" sz="1600" dirty="0"/>
              <a:t>Freya - Chestnut</a:t>
            </a:r>
            <a:endParaRPr lang="en-GB" dirty="0"/>
          </a:p>
        </p:txBody>
      </p:sp>
    </p:spTree>
    <p:extLst>
      <p:ext uri="{BB962C8B-B14F-4D97-AF65-F5344CB8AC3E}">
        <p14:creationId xmlns:p14="http://schemas.microsoft.com/office/powerpoint/2010/main" val="360998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4oMy8ei[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9312"/>
          <a:stretch>
            <a:fillRect/>
          </a:stretch>
        </p:blipFill>
        <p:spPr bwMode="auto">
          <a:xfrm>
            <a:off x="397933" y="11977"/>
            <a:ext cx="6375401" cy="6987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title"/>
          </p:nvPr>
        </p:nvSpPr>
        <p:spPr>
          <a:xfrm>
            <a:off x="740087" y="1412940"/>
            <a:ext cx="8839528" cy="5436094"/>
          </a:xfrm>
        </p:spPr>
        <p:txBody>
          <a:bodyPr>
            <a:normAutofit/>
          </a:bodyPr>
          <a:lstStyle/>
          <a:p>
            <a:pPr algn="ct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endParaRPr lang="en-GB" sz="4000" dirty="0">
              <a:solidFill>
                <a:schemeClr val="accent2">
                  <a:lumMod val="50000"/>
                </a:schemeClr>
              </a:solidFill>
            </a:endParaRPr>
          </a:p>
        </p:txBody>
      </p:sp>
      <p:sp>
        <p:nvSpPr>
          <p:cNvPr id="5" name="Title 1">
            <a:extLst>
              <a:ext uri="{FF2B5EF4-FFF2-40B4-BE49-F238E27FC236}">
                <a16:creationId xmlns:a16="http://schemas.microsoft.com/office/drawing/2014/main" id="{12EC4D81-7BE7-4097-A64E-B7D22E00449B}"/>
              </a:ext>
            </a:extLst>
          </p:cNvPr>
          <p:cNvSpPr txBox="1">
            <a:spLocks/>
          </p:cNvSpPr>
          <p:nvPr/>
        </p:nvSpPr>
        <p:spPr>
          <a:xfrm>
            <a:off x="118734" y="1173878"/>
            <a:ext cx="6765195" cy="330499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Be Kind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2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Show Respect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endPar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p:txBody>
      </p:sp>
      <p:pic>
        <p:nvPicPr>
          <p:cNvPr id="3" name="Picture 2">
            <a:extLst>
              <a:ext uri="{FF2B5EF4-FFF2-40B4-BE49-F238E27FC236}">
                <a16:creationId xmlns:a16="http://schemas.microsoft.com/office/drawing/2014/main" id="{AD7DC85D-1875-46EC-8D12-6E6B994628F1}"/>
              </a:ext>
            </a:extLst>
          </p:cNvPr>
          <p:cNvPicPr>
            <a:picLocks noChangeAspect="1"/>
          </p:cNvPicPr>
          <p:nvPr/>
        </p:nvPicPr>
        <p:blipFill>
          <a:blip r:embed="rId3"/>
          <a:stretch>
            <a:fillRect/>
          </a:stretch>
        </p:blipFill>
        <p:spPr>
          <a:xfrm>
            <a:off x="6971881" y="838200"/>
            <a:ext cx="4783666" cy="4783666"/>
          </a:xfrm>
          <a:prstGeom prst="rect">
            <a:avLst/>
          </a:prstGeom>
        </p:spPr>
      </p:pic>
    </p:spTree>
    <p:extLst>
      <p:ext uri="{BB962C8B-B14F-4D97-AF65-F5344CB8AC3E}">
        <p14:creationId xmlns:p14="http://schemas.microsoft.com/office/powerpoint/2010/main" val="125087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386F53-9C47-4F39-9DE9-02766672BAF1}"/>
              </a:ext>
            </a:extLst>
          </p:cNvPr>
          <p:cNvPicPr>
            <a:picLocks noChangeAspect="1"/>
          </p:cNvPicPr>
          <p:nvPr/>
        </p:nvPicPr>
        <p:blipFill>
          <a:blip r:embed="rId2"/>
          <a:stretch>
            <a:fillRect/>
          </a:stretch>
        </p:blipFill>
        <p:spPr>
          <a:xfrm>
            <a:off x="372533" y="270933"/>
            <a:ext cx="11480800" cy="6419810"/>
          </a:xfrm>
          <a:prstGeom prst="rect">
            <a:avLst/>
          </a:prstGeom>
        </p:spPr>
      </p:pic>
    </p:spTree>
    <p:extLst>
      <p:ext uri="{BB962C8B-B14F-4D97-AF65-F5344CB8AC3E}">
        <p14:creationId xmlns:p14="http://schemas.microsoft.com/office/powerpoint/2010/main" val="19209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83247"/>
            <a:ext cx="6853690" cy="12191998"/>
          </a:xfrm>
          <a:prstGeom prst="rect">
            <a:avLst/>
          </a:prstGeom>
        </p:spPr>
      </p:pic>
      <p:sp>
        <p:nvSpPr>
          <p:cNvPr id="3" name="TextBox 2"/>
          <p:cNvSpPr txBox="1"/>
          <p:nvPr/>
        </p:nvSpPr>
        <p:spPr>
          <a:xfrm>
            <a:off x="483175" y="846180"/>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5" name="TextBox 4"/>
          <p:cNvSpPr txBox="1"/>
          <p:nvPr/>
        </p:nvSpPr>
        <p:spPr>
          <a:xfrm>
            <a:off x="6107600" y="3928795"/>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1263620" y="2251413"/>
            <a:ext cx="4832380"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Oak – Karson</a:t>
            </a:r>
          </a:p>
          <a:p>
            <a:pPr lvl="0"/>
            <a:r>
              <a:rPr lang="en-GB" sz="4000" dirty="0">
                <a:solidFill>
                  <a:prstClr val="black"/>
                </a:solidFill>
                <a:latin typeface="Comic Sans MS" panose="030F0702030302020204" pitchFamily="66" charset="0"/>
              </a:rPr>
              <a:t>Birch </a:t>
            </a:r>
            <a:r>
              <a:rPr lang="en-GB" sz="4000">
                <a:solidFill>
                  <a:prstClr val="black"/>
                </a:solidFill>
                <a:latin typeface="Comic Sans MS" panose="030F0702030302020204" pitchFamily="66" charset="0"/>
              </a:rPr>
              <a:t>–   Olivia</a:t>
            </a:r>
            <a:endParaRPr lang="en-GB" sz="28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Elm –  Theo </a:t>
            </a:r>
          </a:p>
          <a:p>
            <a:pPr lvl="0"/>
            <a:r>
              <a:rPr lang="en-GB" sz="4000" dirty="0">
                <a:solidFill>
                  <a:prstClr val="black"/>
                </a:solidFill>
                <a:latin typeface="Comic Sans MS" panose="030F0702030302020204" pitchFamily="66" charset="0"/>
              </a:rPr>
              <a:t>Pine – Robyn   </a:t>
            </a:r>
            <a:endParaRPr lang="en-GB" sz="4000" dirty="0">
              <a:solidFill>
                <a:prstClr val="black"/>
              </a:solidFill>
            </a:endParaRPr>
          </a:p>
        </p:txBody>
      </p:sp>
      <p:sp>
        <p:nvSpPr>
          <p:cNvPr id="8" name="Rectangle 7"/>
          <p:cNvSpPr/>
          <p:nvPr/>
        </p:nvSpPr>
        <p:spPr>
          <a:xfrm>
            <a:off x="5786919" y="2294217"/>
            <a:ext cx="5277262"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Kody T</a:t>
            </a:r>
          </a:p>
          <a:p>
            <a:pPr lvl="0"/>
            <a:r>
              <a:rPr lang="en-GB" sz="4000" dirty="0">
                <a:solidFill>
                  <a:prstClr val="black"/>
                </a:solidFill>
                <a:latin typeface="Comic Sans MS" panose="030F0702030302020204" pitchFamily="66" charset="0"/>
              </a:rPr>
              <a:t>Chestnut –  Ashley </a:t>
            </a:r>
          </a:p>
          <a:p>
            <a:pPr lvl="0"/>
            <a:r>
              <a:rPr lang="en-GB" sz="4000" dirty="0">
                <a:solidFill>
                  <a:prstClr val="black"/>
                </a:solidFill>
                <a:latin typeface="Comic Sans MS" panose="030F0702030302020204" pitchFamily="66" charset="0"/>
              </a:rPr>
              <a:t>Aspen – Finley</a:t>
            </a:r>
          </a:p>
          <a:p>
            <a:pPr lvl="0"/>
            <a:r>
              <a:rPr lang="en-GB" sz="4000" dirty="0">
                <a:solidFill>
                  <a:prstClr val="black"/>
                </a:solidFill>
                <a:latin typeface="Comic Sans MS" panose="030F0702030302020204" pitchFamily="66" charset="0"/>
              </a:rPr>
              <a:t> </a:t>
            </a:r>
            <a:endParaRPr lang="en-GB" sz="4000" dirty="0">
              <a:solidFill>
                <a:prstClr val="black"/>
              </a:solidFill>
            </a:endParaRPr>
          </a:p>
        </p:txBody>
      </p:sp>
      <p:sp>
        <p:nvSpPr>
          <p:cNvPr id="9" name="Rectangle 8"/>
          <p:cNvSpPr/>
          <p:nvPr/>
        </p:nvSpPr>
        <p:spPr>
          <a:xfrm>
            <a:off x="1263620" y="4740539"/>
            <a:ext cx="8099567" cy="1323439"/>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Mollie </a:t>
            </a:r>
          </a:p>
          <a:p>
            <a:pPr lvl="0"/>
            <a:r>
              <a:rPr lang="en-GB" sz="4000" dirty="0">
                <a:solidFill>
                  <a:prstClr val="black"/>
                </a:solidFill>
                <a:latin typeface="Comic Sans MS" panose="030F0702030302020204" pitchFamily="66" charset="0"/>
              </a:rPr>
              <a:t>Spruce </a:t>
            </a:r>
            <a:r>
              <a:rPr lang="en-GB" sz="4000">
                <a:solidFill>
                  <a:prstClr val="black"/>
                </a:solidFill>
                <a:latin typeface="Comic Sans MS" panose="030F0702030302020204" pitchFamily="66" charset="0"/>
              </a:rPr>
              <a:t>– Lola</a:t>
            </a:r>
            <a:endParaRPr lang="en-GB" sz="4000" dirty="0">
              <a:solidFill>
                <a:prstClr val="black"/>
              </a:solidFill>
              <a:latin typeface="Comic Sans MS" panose="030F0702030302020204" pitchFamily="66" charset="0"/>
            </a:endParaRPr>
          </a:p>
        </p:txBody>
      </p:sp>
      <p:sp>
        <p:nvSpPr>
          <p:cNvPr id="10" name="Rectangle 9">
            <a:extLst>
              <a:ext uri="{FF2B5EF4-FFF2-40B4-BE49-F238E27FC236}">
                <a16:creationId xmlns:a16="http://schemas.microsoft.com/office/drawing/2014/main" id="{3A09BA02-3692-45C7-A8C0-6AE23E2CDAC2}"/>
              </a:ext>
            </a:extLst>
          </p:cNvPr>
          <p:cNvSpPr/>
          <p:nvPr/>
        </p:nvSpPr>
        <p:spPr>
          <a:xfrm>
            <a:off x="1263620" y="1640708"/>
            <a:ext cx="8603150" cy="707886"/>
          </a:xfrm>
          <a:prstGeom prst="rect">
            <a:avLst/>
          </a:prstGeom>
        </p:spPr>
        <p:txBody>
          <a:bodyPr wrap="square">
            <a:spAutoFit/>
          </a:bodyPr>
          <a:lstStyle/>
          <a:p>
            <a:pPr lvl="0"/>
            <a:r>
              <a:rPr lang="en-GB" sz="3600" dirty="0">
                <a:solidFill>
                  <a:prstClr val="black"/>
                </a:solidFill>
                <a:latin typeface="Comic Sans MS" panose="030F0702030302020204" pitchFamily="66" charset="0"/>
              </a:rPr>
              <a:t>Ash-Explorer of the Week</a:t>
            </a:r>
            <a:r>
              <a:rPr lang="en-GB" sz="4000" dirty="0">
                <a:solidFill>
                  <a:prstClr val="black"/>
                </a:solidFill>
                <a:latin typeface="Comic Sans MS" panose="030F0702030302020204" pitchFamily="66" charset="0"/>
              </a:rPr>
              <a:t>:-Paisley</a:t>
            </a:r>
            <a:endParaRPr lang="en-GB" sz="4000" dirty="0">
              <a:solidFill>
                <a:prstClr val="black"/>
              </a:solidFill>
            </a:endParaRP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43136-CD4C-4D33-832E-C7A8171518A3}"/>
              </a:ext>
            </a:extLst>
          </p:cNvPr>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4" name="TextBox 3">
            <a:extLst>
              <a:ext uri="{FF2B5EF4-FFF2-40B4-BE49-F238E27FC236}">
                <a16:creationId xmlns:a16="http://schemas.microsoft.com/office/drawing/2014/main" id="{93AA3310-8261-40B1-87AA-AE820F6F310F}"/>
              </a:ext>
            </a:extLst>
          </p:cNvPr>
          <p:cNvSpPr txBox="1"/>
          <p:nvPr/>
        </p:nvSpPr>
        <p:spPr>
          <a:xfrm>
            <a:off x="2839451" y="659394"/>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5" name="Vertical Scroll 3">
            <a:extLst>
              <a:ext uri="{FF2B5EF4-FFF2-40B4-BE49-F238E27FC236}">
                <a16:creationId xmlns:a16="http://schemas.microsoft.com/office/drawing/2014/main" id="{BDA89B09-ECAD-4C8D-A978-50A0F7A252E9}"/>
              </a:ext>
            </a:extLst>
          </p:cNvPr>
          <p:cNvSpPr/>
          <p:nvPr/>
        </p:nvSpPr>
        <p:spPr>
          <a:xfrm rot="10800000" flipV="1">
            <a:off x="1019920" y="1600200"/>
            <a:ext cx="10152158" cy="4119935"/>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 </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6" name="TextBox 5">
            <a:extLst>
              <a:ext uri="{FF2B5EF4-FFF2-40B4-BE49-F238E27FC236}">
                <a16:creationId xmlns:a16="http://schemas.microsoft.com/office/drawing/2014/main" id="{D8362EF0-7BD3-4A4B-9321-E8CF96B66984}"/>
              </a:ext>
            </a:extLst>
          </p:cNvPr>
          <p:cNvSpPr txBox="1"/>
          <p:nvPr/>
        </p:nvSpPr>
        <p:spPr>
          <a:xfrm>
            <a:off x="1671917" y="2076480"/>
            <a:ext cx="4811486" cy="3693319"/>
          </a:xfrm>
          <a:prstGeom prst="rect">
            <a:avLst/>
          </a:prstGeom>
          <a:noFill/>
        </p:spPr>
        <p:txBody>
          <a:bodyPr wrap="square" rtlCol="0">
            <a:spAutoFit/>
          </a:bodyPr>
          <a:lstStyle/>
          <a:p>
            <a:r>
              <a:rPr lang="en-GB" dirty="0"/>
              <a:t>Rhiannon – Oak</a:t>
            </a:r>
          </a:p>
          <a:p>
            <a:r>
              <a:rPr lang="en-GB" dirty="0"/>
              <a:t>Millie – Oak</a:t>
            </a:r>
          </a:p>
          <a:p>
            <a:r>
              <a:rPr lang="en-GB" dirty="0" err="1"/>
              <a:t>Ekam</a:t>
            </a:r>
            <a:r>
              <a:rPr lang="en-GB" dirty="0"/>
              <a:t> – Oak</a:t>
            </a:r>
          </a:p>
          <a:p>
            <a:r>
              <a:rPr lang="en-GB" dirty="0"/>
              <a:t>Sophie – Oak</a:t>
            </a:r>
          </a:p>
          <a:p>
            <a:r>
              <a:rPr lang="en-GB" dirty="0"/>
              <a:t>Jaiden – Oak </a:t>
            </a:r>
          </a:p>
          <a:p>
            <a:r>
              <a:rPr lang="en-GB" dirty="0" err="1"/>
              <a:t>Seb</a:t>
            </a:r>
            <a:r>
              <a:rPr lang="en-GB" dirty="0"/>
              <a:t> – Birch</a:t>
            </a:r>
          </a:p>
          <a:p>
            <a:r>
              <a:rPr lang="en-GB" dirty="0"/>
              <a:t>Max – Chestnut</a:t>
            </a:r>
          </a:p>
          <a:p>
            <a:r>
              <a:rPr lang="en-GB" dirty="0"/>
              <a:t>Phoebe S – Chestnut</a:t>
            </a:r>
          </a:p>
          <a:p>
            <a:r>
              <a:rPr lang="en-GB" dirty="0"/>
              <a:t>Lennon – Chestnut</a:t>
            </a:r>
          </a:p>
          <a:p>
            <a:r>
              <a:rPr lang="en-GB" dirty="0"/>
              <a:t>Evie – Chestnut</a:t>
            </a:r>
          </a:p>
          <a:p>
            <a:r>
              <a:rPr lang="en-GB" dirty="0"/>
              <a:t>Freya – Chestnut</a:t>
            </a:r>
          </a:p>
          <a:p>
            <a:r>
              <a:rPr lang="en-GB" dirty="0"/>
              <a:t>Oliver – Chestnut</a:t>
            </a:r>
          </a:p>
          <a:p>
            <a:r>
              <a:rPr lang="en-GB" dirty="0"/>
              <a:t>Erin - Chestnut</a:t>
            </a:r>
          </a:p>
        </p:txBody>
      </p:sp>
    </p:spTree>
    <p:extLst>
      <p:ext uri="{BB962C8B-B14F-4D97-AF65-F5344CB8AC3E}">
        <p14:creationId xmlns:p14="http://schemas.microsoft.com/office/powerpoint/2010/main" val="41332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b="1" dirty="0">
                <a:solidFill>
                  <a:srgbClr val="CC0099"/>
                </a:solidFill>
                <a:latin typeface="Comic Sans MS" panose="030F0702030302020204" pitchFamily="66" charset="0"/>
              </a:rPr>
              <a:t>Freddie M</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his excellence in phonics. He can segment and blend simple </a:t>
            </a:r>
            <a:r>
              <a:rPr lang="en-GB" sz="2400" dirty="0" err="1">
                <a:latin typeface="Comic Sans MS" panose="030F0702030302020204" pitchFamily="66" charset="0"/>
              </a:rPr>
              <a:t>cvc</a:t>
            </a:r>
            <a:r>
              <a:rPr lang="en-GB" sz="2400" dirty="0">
                <a:latin typeface="Comic Sans MS" panose="030F0702030302020204" pitchFamily="66" charset="0"/>
              </a:rPr>
              <a:t> words and match them to a picture.</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26.10.2023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5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b="1" dirty="0">
                <a:solidFill>
                  <a:srgbClr val="CC0099"/>
                </a:solidFill>
                <a:latin typeface="Comic Sans MS" panose="030F0702030302020204" pitchFamily="66" charset="0"/>
              </a:rPr>
              <a:t>Jaiden</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reading and matching CVC words to the correct picture. He had a  good attitude to complete a reading activity!</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&amp; Mrs Salt                                   26.10.2023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CC0099"/>
                </a:solidFill>
                <a:effectLst/>
                <a:uLnTx/>
                <a:uFillTx/>
                <a:latin typeface="Comic Sans MS" panose="030F0702030302020204" pitchFamily="66" charset="0"/>
                <a:ea typeface="+mn-ea"/>
                <a:cs typeface="+mn-cs"/>
              </a:rPr>
              <a:t>Sienna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learning all of her part for the class gathering from memory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for per</a:t>
            </a:r>
            <a:r>
              <a:rPr lang="en-GB" sz="2400" dirty="0">
                <a:solidFill>
                  <a:prstClr val="black"/>
                </a:solidFill>
                <a:latin typeface="Comic Sans MS" panose="030F0702030302020204" pitchFamily="66" charset="0"/>
              </a:rPr>
              <a:t>forming in a clear and loud voice.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Mrs </a:t>
            </a:r>
            <a:r>
              <a:rPr kumimoji="0" lang="en-GB" sz="2400" b="1" i="0" u="none" strike="noStrike" kern="1200" cap="none" spc="0" normalizeH="0" baseline="0" noProof="0">
                <a:ln>
                  <a:noFill/>
                </a:ln>
                <a:solidFill>
                  <a:srgbClr val="0070C0"/>
                </a:solidFill>
                <a:effectLst/>
                <a:uLnTx/>
                <a:uFillTx/>
                <a:latin typeface="Lucida Handwriting" panose="03010101010101010101" pitchFamily="66" charset="0"/>
                <a:ea typeface="+mn-ea"/>
                <a:cs typeface="+mn-cs"/>
              </a:rPr>
              <a:t>Gill                                 26.10.2023</a:t>
            </a:r>
            <a:endPar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759333"/>
            <a:ext cx="6853690" cy="12191998"/>
          </a:xfrm>
          <a:prstGeom prst="rect">
            <a:avLst/>
          </a:prstGeom>
        </p:spPr>
      </p:pic>
      <p:sp>
        <p:nvSpPr>
          <p:cNvPr id="3" name="TextBox 2"/>
          <p:cNvSpPr txBox="1"/>
          <p:nvPr/>
        </p:nvSpPr>
        <p:spPr>
          <a:xfrm>
            <a:off x="1183991" y="1120675"/>
            <a:ext cx="9744502" cy="4708981"/>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FF0066"/>
                </a:solidFill>
                <a:latin typeface="Comic Sans MS" panose="030F0702030302020204" pitchFamily="66" charset="0"/>
              </a:rPr>
              <a:t>Taylor</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showing more effort in his writing this week with creating his own playscript, using skills independently and showing pride in his work.</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Taggart                                26.10.23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166" y="875173"/>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764" y="824196"/>
            <a:ext cx="10009070" cy="5524589"/>
          </a:xfrm>
          <a:prstGeom prst="rect">
            <a:avLst/>
          </a:prstGeom>
          <a:noFill/>
        </p:spPr>
        <p:txBody>
          <a:bodyPr wrap="square" rtlCol="0">
            <a:spAutoFit/>
          </a:bodyPr>
          <a:lstStyle/>
          <a:p>
            <a:pPr algn="ctr"/>
            <a:r>
              <a:rPr lang="en-GB" sz="6600" dirty="0">
                <a:latin typeface="Comic Sans MS" panose="030F0702030302020204" pitchFamily="66" charset="0"/>
              </a:rPr>
              <a:t>Pine</a:t>
            </a:r>
            <a:endParaRPr lang="en-GB" sz="6600" dirty="0">
              <a:solidFill>
                <a:schemeClr val="bg2">
                  <a:lumMod val="10000"/>
                </a:schemeClr>
              </a:solidFill>
              <a:latin typeface="Comic Sans MS" panose="030F0702030302020204" pitchFamily="66" charset="0"/>
              <a:sym typeface="Wingdings" panose="05000000000000000000" pitchFamily="2" charset="2"/>
            </a:endParaRPr>
          </a:p>
          <a:p>
            <a:pPr algn="ctr"/>
            <a:endParaRPr lang="en-GB" sz="2400" dirty="0">
              <a:solidFill>
                <a:schemeClr val="bg2">
                  <a:lumMod val="10000"/>
                </a:schemeClr>
              </a:solidFill>
              <a:latin typeface="Comic Sans MS" panose="030F0702030302020204" pitchFamily="66" charset="0"/>
              <a:sym typeface="Wingdings" panose="05000000000000000000" pitchFamily="2" charset="2"/>
            </a:endParaRPr>
          </a:p>
          <a:p>
            <a:pPr algn="ctr"/>
            <a:r>
              <a:rPr lang="en-GB" sz="5400" dirty="0">
                <a:solidFill>
                  <a:srgbClr val="CC0099"/>
                </a:solidFill>
                <a:latin typeface="Comic Sans MS" panose="030F0702030302020204" pitchFamily="66" charset="0"/>
              </a:rPr>
              <a:t>Nina</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For showing her passion for writing and working hard to use all of the skills she has been practising in independent work</a:t>
            </a:r>
          </a:p>
          <a:p>
            <a:pPr algn="ctr"/>
            <a:endParaRPr lang="en-GB" sz="900" b="1"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26.10.2023</a:t>
            </a: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25323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3190</TotalTime>
  <Words>500</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Comic Sans MS</vt:lpstr>
      <vt:lpstr>Lucida Handwriting</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Alison Lincoln</cp:lastModifiedBy>
  <cp:revision>722</cp:revision>
  <cp:lastPrinted>2023-10-26T07:14:10Z</cp:lastPrinted>
  <dcterms:created xsi:type="dcterms:W3CDTF">2020-05-30T07:30:34Z</dcterms:created>
  <dcterms:modified xsi:type="dcterms:W3CDTF">2023-10-26T07:54:08Z</dcterms:modified>
</cp:coreProperties>
</file>