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61" r:id="rId3"/>
    <p:sldId id="260" r:id="rId4"/>
    <p:sldId id="259" r:id="rId5"/>
    <p:sldId id="303" r:id="rId6"/>
    <p:sldId id="284" r:id="rId7"/>
    <p:sldId id="286" r:id="rId8"/>
    <p:sldId id="288" r:id="rId9"/>
    <p:sldId id="290" r:id="rId10"/>
    <p:sldId id="292" r:id="rId11"/>
    <p:sldId id="304" r:id="rId12"/>
    <p:sldId id="296" r:id="rId13"/>
    <p:sldId id="298" r:id="rId14"/>
    <p:sldId id="300"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snapToGrid="0">
      <p:cViewPr varScale="1">
        <p:scale>
          <a:sx n="73" d="100"/>
          <a:sy n="73" d="100"/>
        </p:scale>
        <p:origin x="64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06/05/2023</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06/05/2023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06/05/2023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06/05/2023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06/05/2023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06/05/2023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06/05/2023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06/05/2023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06/05/2023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06/05/2023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06/05/2023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06/05/2023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06/05/2023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886820" y="1122465"/>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21</a:t>
            </a:r>
            <a:r>
              <a:rPr lang="en-GB" sz="4800" baseline="30000" dirty="0">
                <a:latin typeface="Comic Sans MS" panose="030F0702030302020204" pitchFamily="66" charset="0"/>
              </a:rPr>
              <a:t>st</a:t>
            </a:r>
            <a:r>
              <a:rPr lang="en-GB" sz="4800" dirty="0">
                <a:latin typeface="Comic Sans MS" panose="030F0702030302020204" pitchFamily="66" charset="0"/>
              </a:rPr>
              <a:t> April</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16758"/>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 Felicity</a:t>
            </a:r>
          </a:p>
          <a:p>
            <a:pPr algn="ctr"/>
            <a:endParaRPr lang="en-GB" sz="2800" dirty="0">
              <a:latin typeface="Comic Sans MS" panose="030F0702030302020204" pitchFamily="66" charset="0"/>
            </a:endParaRPr>
          </a:p>
          <a:p>
            <a:pPr algn="ctr"/>
            <a:r>
              <a:rPr lang="en-GB" sz="2800" dirty="0">
                <a:latin typeface="Comic Sans MS" panose="030F0702030302020204" pitchFamily="66" charset="0"/>
              </a:rPr>
              <a:t>For always showing compassion, kindness and empathy towards others</a:t>
            </a:r>
          </a:p>
          <a:p>
            <a:pPr algn="ctr"/>
            <a:endParaRPr lang="en-GB" sz="2800" dirty="0">
              <a:latin typeface="Comic Sans MS" panose="030F0702030302020204"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a:t>
            </a:r>
            <a:r>
              <a:rPr lang="en-GB" b="1" dirty="0">
                <a:solidFill>
                  <a:srgbClr val="0070C0"/>
                </a:solidFill>
                <a:latin typeface="Lucida Handwriting" panose="03010101010101010101" pitchFamily="66" charset="0"/>
              </a:rPr>
              <a:t>21.04.2023</a:t>
            </a:r>
            <a:endParaRPr lang="en-GB" sz="20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1074509"/>
            <a:ext cx="9744502" cy="4308872"/>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4400" b="1" dirty="0" err="1">
                <a:solidFill>
                  <a:srgbClr val="FF0066"/>
                </a:solidFill>
                <a:latin typeface="Lucida Handwriting" panose="03010101010101010101" pitchFamily="66" charset="0"/>
              </a:rPr>
              <a:t>Iyla</a:t>
            </a:r>
            <a:endParaRPr lang="en-GB" sz="4400" b="1" dirty="0">
              <a:solidFill>
                <a:srgbClr val="FF0066"/>
              </a:solidFill>
              <a:latin typeface="Lucida Handwriting" panose="03010101010101010101" pitchFamily="66" charset="0"/>
            </a:endParaRPr>
          </a:p>
          <a:p>
            <a:pPr algn="ctr"/>
            <a:endParaRPr lang="en-GB" sz="4400" b="1" dirty="0">
              <a:solidFill>
                <a:srgbClr val="FF0066"/>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excellent expanded noun phrases to describe our school.</a:t>
            </a:r>
          </a:p>
          <a:p>
            <a:pPr algn="ctr"/>
            <a:r>
              <a:rPr lang="en-GB" sz="2400" b="1" dirty="0">
                <a:solidFill>
                  <a:srgbClr val="0070C0"/>
                </a:solidFill>
                <a:latin typeface="Lucida Handwriting" panose="03010101010101010101" pitchFamily="66" charset="0"/>
              </a:rPr>
              <a:t>Mrs Read &amp; Mrs Davies 19.4.2023.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9476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824196"/>
            <a:ext cx="8348870" cy="4632037"/>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2400" b="1" dirty="0">
                <a:solidFill>
                  <a:srgbClr val="CC0099"/>
                </a:solidFill>
                <a:latin typeface="Lucida Handwriting" panose="03010101010101010101" pitchFamily="66" charset="0"/>
              </a:rPr>
              <a:t> </a:t>
            </a:r>
            <a:r>
              <a:rPr lang="en-US" sz="3200" b="1" dirty="0">
                <a:solidFill>
                  <a:srgbClr val="CC0099"/>
                </a:solidFill>
                <a:latin typeface="Lucida Handwriting" panose="03010101010101010101" pitchFamily="66" charset="0"/>
              </a:rPr>
              <a:t>Oscar</a:t>
            </a:r>
          </a:p>
          <a:p>
            <a:pPr algn="ctr"/>
            <a:endParaRPr lang="en-US" sz="3200" b="1" dirty="0">
              <a:solidFill>
                <a:srgbClr val="CC0099"/>
              </a:solidFill>
              <a:latin typeface="Lucida Handwriting" panose="03010101010101010101" pitchFamily="66" charset="0"/>
            </a:endParaRPr>
          </a:p>
          <a:p>
            <a:pPr algn="ctr"/>
            <a:r>
              <a:rPr lang="en-US" b="1" dirty="0">
                <a:solidFill>
                  <a:schemeClr val="accent1">
                    <a:lumMod val="75000"/>
                  </a:schemeClr>
                </a:solidFill>
                <a:latin typeface="Lucida Handwriting" panose="03010101010101010101" pitchFamily="66" charset="0"/>
              </a:rPr>
              <a:t>I have been extremely impressed with Oscar’s efforts and enthusiasm with English this week. He has used ideas from his own reading t inform his ideas he has been creating for his setting description and has really engaged with his learning because of this , this week. Well done Oscar!</a:t>
            </a:r>
          </a:p>
          <a:p>
            <a:pPr algn="ctr"/>
            <a:endParaRPr lang="en-US" b="1" dirty="0">
              <a:solidFill>
                <a:schemeClr val="accent1">
                  <a:lumMod val="75000"/>
                </a:schemeClr>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a:t>
            </a:r>
            <a:r>
              <a:rPr lang="en-GB" sz="2400" b="1">
                <a:solidFill>
                  <a:srgbClr val="0070C0"/>
                </a:solidFill>
                <a:latin typeface="Lucida Handwriting" panose="03010101010101010101" pitchFamily="66" charset="0"/>
              </a:rPr>
              <a:t>Tennuci                                  21.4.23</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5355312"/>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r>
              <a:rPr lang="en-GB" sz="4000" b="1" dirty="0">
                <a:solidFill>
                  <a:srgbClr val="FF0066"/>
                </a:solidFill>
                <a:latin typeface="Lucida Handwriting" panose="03010101010101010101" pitchFamily="66" charset="0"/>
              </a:rPr>
              <a:t>Alex L</a:t>
            </a:r>
          </a:p>
          <a:p>
            <a:pPr algn="ctr"/>
            <a:endParaRPr lang="en-GB" sz="4000" b="1" dirty="0">
              <a:solidFill>
                <a:srgbClr val="FF0066"/>
              </a:solidFill>
              <a:latin typeface="Lucida Handwriting" panose="03010101010101010101" pitchFamily="66" charset="0"/>
            </a:endParaRPr>
          </a:p>
          <a:p>
            <a:pPr algn="ctr"/>
            <a:r>
              <a:rPr lang="en-GB" sz="3200" b="1" dirty="0">
                <a:latin typeface="Lucida Handwriting" panose="03010101010101010101" pitchFamily="66" charset="0"/>
              </a:rPr>
              <a:t>For showing a super attitude in all learning, especially Maths!</a:t>
            </a:r>
          </a:p>
          <a:p>
            <a:pPr algn="ctr"/>
            <a:endParaRPr lang="en-GB" sz="2000" b="1" dirty="0">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Mrs Cox </a:t>
            </a:r>
            <a:r>
              <a:rPr lang="en-GB" sz="2000" b="1">
                <a:solidFill>
                  <a:srgbClr val="0070C0"/>
                </a:solidFill>
                <a:latin typeface="Lucida Handwriting" panose="03010101010101010101" pitchFamily="66" charset="0"/>
              </a:rPr>
              <a:t>and Miss Bennett 21.04.23</a:t>
            </a:r>
            <a:endParaRPr lang="en-GB" sz="20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5170646"/>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4400" dirty="0">
                <a:solidFill>
                  <a:srgbClr val="CC0099"/>
                </a:solidFill>
                <a:latin typeface="Comic Sans MS" panose="030F0702030302020204" pitchFamily="66" charset="0"/>
              </a:rPr>
              <a:t>Isla</a:t>
            </a:r>
          </a:p>
          <a:p>
            <a:pPr algn="ctr"/>
            <a:endParaRPr lang="en-GB" sz="4400" dirty="0">
              <a:solidFill>
                <a:srgbClr val="CC0099"/>
              </a:solidFill>
              <a:latin typeface="Comic Sans MS" panose="030F0702030302020204" pitchFamily="66" charset="0"/>
            </a:endParaRPr>
          </a:p>
          <a:p>
            <a:pPr algn="ctr"/>
            <a:r>
              <a:rPr lang="en-GB" sz="3200" dirty="0">
                <a:solidFill>
                  <a:srgbClr val="002060"/>
                </a:solidFill>
                <a:latin typeface="Comic Sans MS" panose="030F0702030302020204" pitchFamily="66" charset="0"/>
              </a:rPr>
              <a:t>Showing great resilience to learning, in all subjects.</a:t>
            </a:r>
          </a:p>
          <a:p>
            <a:pPr algn="ctr"/>
            <a:r>
              <a:rPr lang="en-GB" sz="3200" dirty="0">
                <a:solidFill>
                  <a:srgbClr val="002060"/>
                </a:solidFill>
                <a:latin typeface="Comic Sans MS" panose="030F0702030302020204" pitchFamily="66" charset="0"/>
              </a:rPr>
              <a:t>She doesn’t let anything stand in her way.</a:t>
            </a:r>
          </a:p>
          <a:p>
            <a:pPr algn="ctr"/>
            <a:endParaRPr lang="en-GB" sz="3200" dirty="0">
              <a:solidFill>
                <a:srgbClr val="002060"/>
              </a:solidFill>
              <a:latin typeface="Comic Sans MS" panose="030F0702030302020204" pitchFamily="66" charset="0"/>
            </a:endParaRPr>
          </a:p>
          <a:p>
            <a:r>
              <a:rPr lang="en-GB" sz="2400" b="1" dirty="0">
                <a:solidFill>
                  <a:srgbClr val="0070C0"/>
                </a:solidFill>
                <a:latin typeface="Lucida Handwriting" panose="03010101010101010101" pitchFamily="66" charset="0"/>
              </a:rPr>
              <a:t>Mrs Gill 							21.04.2023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963063476"/>
              </p:ext>
            </p:extLst>
          </p:nvPr>
        </p:nvGraphicFramePr>
        <p:xfrm>
          <a:off x="1465178" y="2497564"/>
          <a:ext cx="9261644" cy="2736769"/>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504593">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endParaRPr lang="en-GB" dirty="0">
                        <a:solidFill>
                          <a:schemeClr val="tx1"/>
                        </a:solidFill>
                        <a:latin typeface="Comic Sans MS" panose="030F0702030302020204" pitchFamily="66" charset="0"/>
                      </a:endParaRPr>
                    </a:p>
                    <a:p>
                      <a:pPr algn="ctr"/>
                      <a:r>
                        <a:rPr lang="en-GB" dirty="0">
                          <a:solidFill>
                            <a:schemeClr val="tx1"/>
                          </a:solidFill>
                          <a:latin typeface="Comic Sans MS" panose="030F0702030302020204" pitchFamily="66" charset="0"/>
                        </a:rPr>
                        <a:t>445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p>
                      <a:pPr algn="ctr"/>
                      <a:r>
                        <a:rPr lang="en-GB" dirty="0">
                          <a:solidFill>
                            <a:schemeClr val="tx1"/>
                          </a:solidFill>
                          <a:latin typeface="Comic Sans MS" panose="030F0702030302020204" pitchFamily="66" charset="0"/>
                        </a:rPr>
                        <a:t>451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p>
                      <a:pPr algn="ctr"/>
                      <a:r>
                        <a:rPr lang="en-GB" dirty="0">
                          <a:solidFill>
                            <a:schemeClr val="tx1"/>
                          </a:solidFill>
                          <a:latin typeface="Comic Sans MS" panose="030F0702030302020204" pitchFamily="66" charset="0"/>
                        </a:rPr>
                        <a:t>435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dirty="0">
                        <a:solidFill>
                          <a:schemeClr val="tx1"/>
                        </a:solidFill>
                        <a:latin typeface="Comic Sans MS" panose="030F0702030302020204" pitchFamily="66" charset="0"/>
                      </a:endParaRPr>
                    </a:p>
                    <a:p>
                      <a:pPr algn="ctr"/>
                      <a:r>
                        <a:rPr lang="en-GB" dirty="0">
                          <a:solidFill>
                            <a:schemeClr val="tx1"/>
                          </a:solidFill>
                          <a:latin typeface="Comic Sans MS" panose="030F0702030302020204" pitchFamily="66" charset="0"/>
                        </a:rPr>
                        <a:t>469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7440864" y="3935735"/>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263620" y="2251413"/>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Lyla</a:t>
            </a:r>
          </a:p>
          <a:p>
            <a:pPr lvl="0"/>
            <a:r>
              <a:rPr lang="en-GB" sz="4000" dirty="0">
                <a:solidFill>
                  <a:prstClr val="black"/>
                </a:solidFill>
                <a:latin typeface="Comic Sans MS" panose="030F0702030302020204" pitchFamily="66" charset="0"/>
              </a:rPr>
              <a:t>Elm – Olivia</a:t>
            </a:r>
          </a:p>
          <a:p>
            <a:pPr lvl="0"/>
            <a:r>
              <a:rPr lang="en-GB" sz="4000" dirty="0">
                <a:solidFill>
                  <a:prstClr val="black"/>
                </a:solidFill>
                <a:latin typeface="Comic Sans MS" panose="030F0702030302020204" pitchFamily="66" charset="0"/>
              </a:rPr>
              <a:t>Pine – </a:t>
            </a:r>
            <a:endParaRPr lang="en-GB" sz="4000" dirty="0">
              <a:solidFill>
                <a:prstClr val="black"/>
              </a:solidFill>
            </a:endParaRPr>
          </a:p>
        </p:txBody>
      </p:sp>
      <p:sp>
        <p:nvSpPr>
          <p:cNvPr id="8" name="Rectangle 7"/>
          <p:cNvSpPr/>
          <p:nvPr/>
        </p:nvSpPr>
        <p:spPr>
          <a:xfrm>
            <a:off x="5786919" y="2294217"/>
            <a:ext cx="527726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Malakai</a:t>
            </a:r>
          </a:p>
          <a:p>
            <a:pPr lvl="0"/>
            <a:r>
              <a:rPr lang="en-GB" sz="4000" dirty="0">
                <a:solidFill>
                  <a:prstClr val="black"/>
                </a:solidFill>
                <a:latin typeface="Comic Sans MS" panose="030F0702030302020204" pitchFamily="66" charset="0"/>
              </a:rPr>
              <a:t>Chestnut – Tobias</a:t>
            </a:r>
          </a:p>
          <a:p>
            <a:pPr lvl="0"/>
            <a:r>
              <a:rPr lang="en-GB" sz="4000" dirty="0">
                <a:solidFill>
                  <a:prstClr val="black"/>
                </a:solidFill>
                <a:latin typeface="Comic Sans MS" panose="030F0702030302020204" pitchFamily="66" charset="0"/>
              </a:rPr>
              <a:t>Aspen- Jaxson</a:t>
            </a:r>
            <a:endParaRPr lang="en-GB" sz="4000" dirty="0">
              <a:solidFill>
                <a:prstClr val="black"/>
              </a:solidFill>
            </a:endParaRPr>
          </a:p>
        </p:txBody>
      </p:sp>
      <p:sp>
        <p:nvSpPr>
          <p:cNvPr id="9" name="Rectangle 8"/>
          <p:cNvSpPr/>
          <p:nvPr/>
        </p:nvSpPr>
        <p:spPr>
          <a:xfrm>
            <a:off x="1203458" y="4072828"/>
            <a:ext cx="8099567"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–Josh		Spruce –  Alexi-Grace</a:t>
            </a:r>
          </a:p>
          <a:p>
            <a:pPr lvl="0"/>
            <a:r>
              <a:rPr lang="en-GB" sz="4000" dirty="0">
                <a:solidFill>
                  <a:prstClr val="black"/>
                </a:solidFill>
                <a:latin typeface="Comic Sans MS" panose="030F0702030302020204" pitchFamily="66" charset="0"/>
              </a:rPr>
              <a:t>Maple –  Sid</a:t>
            </a:r>
          </a:p>
        </p:txBody>
      </p:sp>
      <p:sp>
        <p:nvSpPr>
          <p:cNvPr id="10" name="Rectangle 9">
            <a:extLst>
              <a:ext uri="{FF2B5EF4-FFF2-40B4-BE49-F238E27FC236}">
                <a16:creationId xmlns:a16="http://schemas.microsoft.com/office/drawing/2014/main" id="{3A09BA02-3692-45C7-A8C0-6AE23E2CDAC2}"/>
              </a:ext>
            </a:extLst>
          </p:cNvPr>
          <p:cNvSpPr/>
          <p:nvPr/>
        </p:nvSpPr>
        <p:spPr>
          <a:xfrm>
            <a:off x="1263620" y="1640708"/>
            <a:ext cx="8603150" cy="707886"/>
          </a:xfrm>
          <a:prstGeom prst="rect">
            <a:avLst/>
          </a:prstGeom>
        </p:spPr>
        <p:txBody>
          <a:bodyPr wrap="square">
            <a:spAutoFit/>
          </a:bodyPr>
          <a:lstStyle/>
          <a:p>
            <a:pPr lvl="0"/>
            <a:r>
              <a:rPr lang="en-GB" sz="3600" dirty="0">
                <a:solidFill>
                  <a:prstClr val="black"/>
                </a:solidFill>
                <a:latin typeface="Comic Sans MS" panose="030F0702030302020204" pitchFamily="66" charset="0"/>
              </a:rPr>
              <a:t>Ash-Explorer of the Week</a:t>
            </a:r>
            <a:r>
              <a:rPr lang="en-GB" sz="4000" dirty="0">
                <a:solidFill>
                  <a:prstClr val="black"/>
                </a:solidFill>
                <a:latin typeface="Comic Sans MS" panose="030F0702030302020204" pitchFamily="66" charset="0"/>
              </a:rPr>
              <a:t>:-Addison</a:t>
            </a:r>
            <a:endParaRPr lang="en-GB" sz="4000" dirty="0">
              <a:solidFill>
                <a:prstClr val="black"/>
              </a:solidFill>
            </a:endParaRP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35131" y="1873032"/>
            <a:ext cx="10152158" cy="3923818"/>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endParaRPr lang="en-GB" dirty="0">
              <a:solidFill>
                <a:schemeClr val="tx1"/>
              </a:solidFill>
            </a:endParaRPr>
          </a:p>
          <a:p>
            <a:r>
              <a:rPr lang="en-GB" dirty="0">
                <a:solidFill>
                  <a:schemeClr val="tx1"/>
                </a:solidFill>
              </a:rPr>
              <a:t>Amber – ASPEN</a:t>
            </a:r>
          </a:p>
          <a:p>
            <a:r>
              <a:rPr lang="en-GB" dirty="0">
                <a:solidFill>
                  <a:schemeClr val="tx1"/>
                </a:solidFill>
              </a:rPr>
              <a:t>Alex P – ASPEN</a:t>
            </a:r>
          </a:p>
          <a:p>
            <a:r>
              <a:rPr lang="en-GB" dirty="0" err="1">
                <a:solidFill>
                  <a:schemeClr val="tx1"/>
                </a:solidFill>
              </a:rPr>
              <a:t>Seyi</a:t>
            </a:r>
            <a:r>
              <a:rPr lang="en-GB" dirty="0">
                <a:solidFill>
                  <a:schemeClr val="tx1"/>
                </a:solidFill>
              </a:rPr>
              <a:t> – Spruce</a:t>
            </a:r>
          </a:p>
          <a:p>
            <a:r>
              <a:rPr lang="en-GB" dirty="0">
                <a:solidFill>
                  <a:schemeClr val="tx1"/>
                </a:solidFill>
              </a:rPr>
              <a:t>Emily – Spruce</a:t>
            </a:r>
          </a:p>
          <a:p>
            <a:r>
              <a:rPr lang="en-GB" dirty="0">
                <a:solidFill>
                  <a:schemeClr val="tx1"/>
                </a:solidFill>
              </a:rPr>
              <a:t>Angel - Redwood</a:t>
            </a: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3609985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Lillie-Jan</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her creative ideas in Drawing club and wonderful vocabulary.</a:t>
            </a:r>
            <a:r>
              <a:rPr lang="en-GB" sz="2400" dirty="0">
                <a:latin typeface="Comic Sans MS" panose="030F0702030302020204" pitchFamily="66" charset="0"/>
                <a:sym typeface="Wingdings" panose="05000000000000000000" pitchFamily="2" charset="2"/>
              </a:rPr>
              <a:t></a:t>
            </a: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a:t>
            </a:r>
            <a:r>
              <a:rPr lang="en-GB" sz="2400" b="1">
                <a:solidFill>
                  <a:srgbClr val="0070C0"/>
                </a:solidFill>
                <a:latin typeface="Lucida Handwriting" panose="03010101010101010101" pitchFamily="66" charset="0"/>
              </a:rPr>
              <a:t>Laffan                                   21.4.2023</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Finley</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a great attitude towards learning whilst our real life heroes visited our school. Finley listened carefully to the police and enjoyed interacting with the officers! Great work Finley!</a:t>
            </a: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 Grice                                    21.04.2023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4616648"/>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000" dirty="0">
                <a:solidFill>
                  <a:srgbClr val="CC0099"/>
                </a:solidFill>
                <a:latin typeface="Comic Sans MS" panose="030F0702030302020204" pitchFamily="66" charset="0"/>
              </a:rPr>
              <a:t>Louie</a:t>
            </a:r>
          </a:p>
          <a:p>
            <a:pPr algn="ctr"/>
            <a:r>
              <a:rPr lang="en-GB" sz="2400" dirty="0">
                <a:latin typeface="Comic Sans MS" panose="030F0702030302020204" pitchFamily="66" charset="0"/>
                <a:sym typeface="Wingdings" panose="05000000000000000000" pitchFamily="2" charset="2"/>
              </a:rPr>
              <a:t>Louie has been an amazing member of Birch and has always been enthusiastic about the work we have done. It has been great to see him grow and flourish, especially in his Maths work. Good Luck in your new school, Louie!</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Smart                                 23.03.2022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3877985"/>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600" dirty="0">
                <a:solidFill>
                  <a:srgbClr val="CC0099"/>
                </a:solidFill>
                <a:latin typeface="Comic Sans MS" panose="030F0702030302020204" pitchFamily="66" charset="0"/>
                <a:sym typeface="Wingdings" panose="05000000000000000000" pitchFamily="2" charset="2"/>
              </a:rPr>
              <a:t>Clara</a:t>
            </a: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For her growing confidence and the hard effort she puts into </a:t>
            </a:r>
            <a:r>
              <a:rPr lang="en-GB" sz="2400">
                <a:solidFill>
                  <a:schemeClr val="bg2">
                    <a:lumMod val="10000"/>
                  </a:schemeClr>
                </a:solidFill>
                <a:latin typeface="Comic Sans MS" panose="030F0702030302020204" pitchFamily="66" charset="0"/>
                <a:sym typeface="Wingdings" panose="05000000000000000000" pitchFamily="2" charset="2"/>
              </a:rPr>
              <a:t>her work, well done!</a:t>
            </a: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900" dirty="0">
              <a:latin typeface="Comic Sans MS" panose="030F0702030302020204" pitchFamily="66" charset="0"/>
            </a:endParaRP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Salt			21.04.2023</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70537"/>
          </a:xfrm>
          <a:prstGeom prst="rect">
            <a:avLst/>
          </a:prstGeom>
          <a:noFill/>
        </p:spPr>
        <p:txBody>
          <a:bodyPr wrap="square" rtlCol="0">
            <a:spAutoFit/>
          </a:bodyPr>
          <a:lstStyle/>
          <a:p>
            <a:pPr algn="ctr"/>
            <a:r>
              <a:rPr lang="en-GB" sz="6600" dirty="0">
                <a:latin typeface="Comic Sans MS" panose="030F0702030302020204" pitchFamily="66" charset="0"/>
              </a:rPr>
              <a:t>Maple</a:t>
            </a:r>
            <a:endParaRPr lang="en-GB" sz="2400" b="1" dirty="0">
              <a:solidFill>
                <a:srgbClr val="0070C0"/>
              </a:solidFill>
              <a:latin typeface="Lucida Handwriting" panose="03010101010101010101" pitchFamily="66" charset="0"/>
            </a:endParaRPr>
          </a:p>
          <a:p>
            <a:pPr algn="ctr"/>
            <a:r>
              <a:rPr lang="en-GB" sz="4400" b="1" dirty="0" err="1">
                <a:solidFill>
                  <a:srgbClr val="CC0099"/>
                </a:solidFill>
                <a:latin typeface="Lucida Handwriting" panose="03010101010101010101" pitchFamily="66" charset="0"/>
              </a:rPr>
              <a:t>Elyza</a:t>
            </a:r>
            <a:r>
              <a:rPr lang="en-GB" sz="4400" b="1" dirty="0">
                <a:solidFill>
                  <a:srgbClr val="CC0099"/>
                </a:solidFill>
                <a:latin typeface="Lucida Handwriting" panose="03010101010101010101" pitchFamily="66" charset="0"/>
              </a:rPr>
              <a:t>  F</a:t>
            </a:r>
          </a:p>
          <a:p>
            <a:pPr algn="ctr"/>
            <a:endParaRPr lang="en-GB" sz="1400" b="1" dirty="0">
              <a:solidFill>
                <a:srgbClr val="CC0099"/>
              </a:solidFill>
              <a:latin typeface="Lucida Handwriting" panose="03010101010101010101" pitchFamily="66" charset="0"/>
            </a:endParaRPr>
          </a:p>
          <a:p>
            <a:pPr algn="ctr"/>
            <a:r>
              <a:rPr lang="en-GB" sz="2400" b="1" dirty="0">
                <a:latin typeface="Lucida Handwriting" panose="03010101010101010101" pitchFamily="66" charset="0"/>
              </a:rPr>
              <a:t>For sharing lots of interesting facts about bees.</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Dawson  				21.04.2023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Bee On Macro Photography | Free Stock Photo | LibreShot"/>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894292" y="3278778"/>
            <a:ext cx="2403416" cy="1562600"/>
          </a:xfrm>
          <a:prstGeom prst="rect">
            <a:avLst/>
          </a:prstGeom>
        </p:spPr>
      </p:pic>
    </p:spTree>
    <p:extLst>
      <p:ext uri="{BB962C8B-B14F-4D97-AF65-F5344CB8AC3E}">
        <p14:creationId xmlns:p14="http://schemas.microsoft.com/office/powerpoint/2010/main" val="10383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2569</TotalTime>
  <Words>378</Words>
  <Application>Microsoft Office PowerPoint</Application>
  <PresentationFormat>Widescreen</PresentationFormat>
  <Paragraphs>114</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Claire Read</cp:lastModifiedBy>
  <cp:revision>516</cp:revision>
  <cp:lastPrinted>2023-04-21T06:33:55Z</cp:lastPrinted>
  <dcterms:created xsi:type="dcterms:W3CDTF">2020-05-30T07:30:34Z</dcterms:created>
  <dcterms:modified xsi:type="dcterms:W3CDTF">2023-05-06T09:42:57Z</dcterms:modified>
</cp:coreProperties>
</file>